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9"/>
  </p:notesMasterIdLst>
  <p:sldIdLst>
    <p:sldId id="470" r:id="rId2"/>
    <p:sldId id="468" r:id="rId3"/>
    <p:sldId id="461" r:id="rId4"/>
    <p:sldId id="462" r:id="rId5"/>
    <p:sldId id="463" r:id="rId6"/>
    <p:sldId id="488" r:id="rId7"/>
    <p:sldId id="489" r:id="rId8"/>
    <p:sldId id="464" r:id="rId9"/>
    <p:sldId id="476" r:id="rId10"/>
    <p:sldId id="475" r:id="rId11"/>
    <p:sldId id="364" r:id="rId12"/>
    <p:sldId id="302" r:id="rId13"/>
    <p:sldId id="300" r:id="rId14"/>
    <p:sldId id="301" r:id="rId15"/>
    <p:sldId id="469" r:id="rId16"/>
    <p:sldId id="273" r:id="rId17"/>
    <p:sldId id="365" r:id="rId18"/>
    <p:sldId id="366" r:id="rId19"/>
    <p:sldId id="367" r:id="rId20"/>
    <p:sldId id="369" r:id="rId21"/>
    <p:sldId id="437" r:id="rId22"/>
    <p:sldId id="371" r:id="rId23"/>
    <p:sldId id="370" r:id="rId24"/>
    <p:sldId id="372" r:id="rId25"/>
    <p:sldId id="373" r:id="rId26"/>
    <p:sldId id="374" r:id="rId27"/>
    <p:sldId id="375" r:id="rId28"/>
    <p:sldId id="376" r:id="rId29"/>
    <p:sldId id="377" r:id="rId30"/>
    <p:sldId id="474" r:id="rId31"/>
    <p:sldId id="379" r:id="rId32"/>
    <p:sldId id="380" r:id="rId33"/>
    <p:sldId id="448" r:id="rId34"/>
    <p:sldId id="487" r:id="rId35"/>
    <p:sldId id="395" r:id="rId36"/>
    <p:sldId id="397" r:id="rId37"/>
    <p:sldId id="383" r:id="rId38"/>
    <p:sldId id="384" r:id="rId39"/>
    <p:sldId id="438" r:id="rId40"/>
    <p:sldId id="452" r:id="rId41"/>
    <p:sldId id="387" r:id="rId42"/>
    <p:sldId id="388" r:id="rId43"/>
    <p:sldId id="389" r:id="rId44"/>
    <p:sldId id="390" r:id="rId45"/>
    <p:sldId id="440" r:id="rId46"/>
    <p:sldId id="483" r:id="rId47"/>
    <p:sldId id="393" r:id="rId48"/>
    <p:sldId id="394" r:id="rId49"/>
    <p:sldId id="398" r:id="rId50"/>
    <p:sldId id="399" r:id="rId51"/>
    <p:sldId id="441" r:id="rId52"/>
    <p:sldId id="484" r:id="rId53"/>
    <p:sldId id="402" r:id="rId54"/>
    <p:sldId id="403" r:id="rId55"/>
    <p:sldId id="404" r:id="rId56"/>
    <p:sldId id="405" r:id="rId57"/>
    <p:sldId id="442" r:id="rId58"/>
    <p:sldId id="485" r:id="rId59"/>
    <p:sldId id="408" r:id="rId60"/>
    <p:sldId id="409" r:id="rId61"/>
    <p:sldId id="410" r:id="rId62"/>
    <p:sldId id="411" r:id="rId63"/>
    <p:sldId id="443" r:id="rId64"/>
    <p:sldId id="486" r:id="rId65"/>
    <p:sldId id="414" r:id="rId66"/>
    <p:sldId id="415" r:id="rId67"/>
    <p:sldId id="481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6174D"/>
    <a:srgbClr val="0000FF"/>
    <a:srgbClr val="0000CC"/>
    <a:srgbClr val="3A21CF"/>
    <a:srgbClr val="F4EE00"/>
    <a:srgbClr val="0DF174"/>
    <a:srgbClr val="0BC55F"/>
    <a:srgbClr val="9B0D80"/>
    <a:srgbClr val="E1F10F"/>
    <a:srgbClr val="DDED0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00" autoAdjust="0"/>
  </p:normalViewPr>
  <p:slideViewPr>
    <p:cSldViewPr>
      <p:cViewPr>
        <p:scale>
          <a:sx n="100" d="100"/>
          <a:sy n="100" d="100"/>
        </p:scale>
        <p:origin x="-194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075C7-90FA-4992-AE81-2B499F50CA7E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D802D-F3D4-4610-A620-E97290C46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385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Haga clic para modificar el estilo de título del patrón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microsoft.com/office/2007/relationships/media" Target="../media/media3.mp3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36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56.png"/><Relationship Id="rId5" Type="http://schemas.openxmlformats.org/officeDocument/2006/relationships/image" Target="../media/image36.png"/><Relationship Id="rId4" Type="http://schemas.openxmlformats.org/officeDocument/2006/relationships/image" Target="../media/image49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60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62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38.png"/><Relationship Id="rId5" Type="http://schemas.openxmlformats.org/officeDocument/2006/relationships/image" Target="../media/image48.png"/><Relationship Id="rId10" Type="http://schemas.microsoft.com/office/2007/relationships/media" Target="../media/media3.mp3"/><Relationship Id="rId4" Type="http://schemas.openxmlformats.org/officeDocument/2006/relationships/image" Target="../media/image65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68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73.jpeg"/><Relationship Id="rId11" Type="http://schemas.openxmlformats.org/officeDocument/2006/relationships/image" Target="../media/image38.png"/><Relationship Id="rId5" Type="http://schemas.openxmlformats.org/officeDocument/2006/relationships/image" Target="../media/image72.jpeg"/><Relationship Id="rId10" Type="http://schemas.microsoft.com/office/2007/relationships/media" Target="../media/media3.mp3"/><Relationship Id="rId4" Type="http://schemas.openxmlformats.org/officeDocument/2006/relationships/image" Target="../media/image71.jpe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42;&#1057;&#1045;%20&#1082;&#1086;&#1085;&#1082;&#1091;&#1088;&#1089;&#1099;\&#1050;&#1086;&#1085;&#1082;&#1091;&#1088;&#1089;%20&#1087;&#1086;%20&#1093;&#1080;&#1084;&#1080;&#1080;&#1080;%2028%20&#1084;&#1072;&#1088;&#1090;&#1072;%20&#1052;&#1077;&#1085;&#1076;&#1077;&#1083;&#1077;&#1077;&#1074;\&#1042;&#1099;&#1089;&#1090;&#1091;&#1087;&#1083;&#1077;&#1085;&#1080;&#1077;%20&#1050;&#1054;&#1053;&#1050;&#1059;&#1056;&#1057;%20&#1055;&#1054;%20&#1061;&#1048;&#1052;&#1048;&#1048;%2028%20&#1084;&#1072;&#1088;&#1090;&#1072;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6" Type="http://schemas.openxmlformats.org/officeDocument/2006/relationships/image" Target="../media/image81.jpeg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70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9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image" Target="../media/image70.jpeg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93.jpeg"/><Relationship Id="rId11" Type="http://schemas.openxmlformats.org/officeDocument/2006/relationships/image" Target="../media/image38.png"/><Relationship Id="rId5" Type="http://schemas.openxmlformats.org/officeDocument/2006/relationships/image" Target="../media/image92.png"/><Relationship Id="rId10" Type="http://schemas.microsoft.com/office/2007/relationships/media" Target="../media/media3.mp3"/><Relationship Id="rId4" Type="http://schemas.openxmlformats.org/officeDocument/2006/relationships/image" Target="../media/image91.pn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6.mp4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42;&#1057;&#1045;%20&#1082;&#1086;&#1085;&#1082;&#1091;&#1088;&#1089;&#1099;\&#1050;&#1086;&#1085;&#1082;&#1091;&#1088;&#1089;%20&#1087;&#1086;%20&#1093;&#1080;&#1084;&#1080;&#1080;&#1080;%2028%20&#1084;&#1072;&#1088;&#1090;&#1072;%20&#1052;&#1077;&#1085;&#1076;&#1077;&#1083;&#1077;&#1077;&#1074;\&#1042;&#1099;&#1089;&#1090;&#1091;&#1087;&#1083;&#1077;&#1085;&#1080;&#1077;%20&#1050;&#1054;&#1053;&#1050;&#1059;&#1056;&#1057;%20&#1055;&#1054;%20&#1061;&#1048;&#1052;&#1048;&#1048;%2028%20&#1084;&#1072;&#1088;&#1090;&#1072;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6" Type="http://schemas.openxmlformats.org/officeDocument/2006/relationships/image" Target="../media/image81.jpeg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70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84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0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0.jpeg"/><Relationship Id="rId3" Type="http://schemas.openxmlformats.org/officeDocument/2006/relationships/image" Target="../media/image70.jpeg"/><Relationship Id="rId7" Type="http://schemas.openxmlformats.org/officeDocument/2006/relationships/image" Target="../media/image108.jpeg"/><Relationship Id="rId12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107.jpeg"/><Relationship Id="rId11" Type="http://schemas.openxmlformats.org/officeDocument/2006/relationships/image" Target="../media/image38.png"/><Relationship Id="rId5" Type="http://schemas.openxmlformats.org/officeDocument/2006/relationships/image" Target="../media/image106.png"/><Relationship Id="rId10" Type="http://schemas.microsoft.com/office/2007/relationships/media" Target="../media/media3.mp3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8.mp4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42;&#1057;&#1045;%20&#1082;&#1086;&#1085;&#1082;&#1091;&#1088;&#1089;&#1099;\&#1050;&#1086;&#1085;&#1082;&#1091;&#1088;&#1089;%20&#1087;&#1086;%20&#1093;&#1080;&#1084;&#1080;&#1080;&#1080;%2028%20&#1084;&#1072;&#1088;&#1090;&#1072;%20&#1052;&#1077;&#1085;&#1076;&#1077;&#1083;&#1077;&#1077;&#1074;\&#1042;&#1099;&#1089;&#1090;&#1091;&#1087;&#1083;&#1077;&#1085;&#1080;&#1077;%20&#1050;&#1054;&#1053;&#1050;&#1059;&#1056;&#1057;%20&#1055;&#1054;%20&#1061;&#1048;&#1052;&#1048;&#1048;%2028%20&#1084;&#1072;&#1088;&#1090;&#1072;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6" Type="http://schemas.openxmlformats.org/officeDocument/2006/relationships/image" Target="../media/image81.jpeg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0.jpeg"/><Relationship Id="rId7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115.jpe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70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119.jpeg"/><Relationship Id="rId5" Type="http://schemas.openxmlformats.org/officeDocument/2006/relationships/image" Target="../media/image118.gif"/><Relationship Id="rId4" Type="http://schemas.openxmlformats.org/officeDocument/2006/relationships/image" Target="../media/image92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78.png"/><Relationship Id="rId7" Type="http://schemas.openxmlformats.org/officeDocument/2006/relationships/image" Target="../media/image12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9.mp4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42;&#1057;&#1045;%20&#1082;&#1086;&#1085;&#1082;&#1091;&#1088;&#1089;&#1099;\&#1050;&#1086;&#1085;&#1082;&#1091;&#1088;&#1089;%20&#1087;&#1086;%20&#1093;&#1080;&#1084;&#1080;&#1080;&#1080;%2028%20&#1084;&#1072;&#1088;&#1090;&#1072;%20&#1052;&#1077;&#1085;&#1076;&#1077;&#1083;&#1077;&#1077;&#1074;\&#1042;&#1099;&#1089;&#1090;&#1091;&#1087;&#1083;&#1077;&#1085;&#1080;&#1077;%20&#1050;&#1054;&#1053;&#1050;&#1059;&#1056;&#1057;%20&#1055;&#1054;%20&#1061;&#1048;&#1052;&#1048;&#1048;%2028%20&#1084;&#1072;&#1088;&#1090;&#1072;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6" Type="http://schemas.openxmlformats.org/officeDocument/2006/relationships/image" Target="../media/image81.jpeg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0.jpeg"/><Relationship Id="rId7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126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131.jpeg"/><Relationship Id="rId11" Type="http://schemas.openxmlformats.org/officeDocument/2006/relationships/image" Target="../media/image132.jpeg"/><Relationship Id="rId5" Type="http://schemas.openxmlformats.org/officeDocument/2006/relationships/image" Target="../media/image130.jpeg"/><Relationship Id="rId10" Type="http://schemas.openxmlformats.org/officeDocument/2006/relationships/image" Target="../media/image38.png"/><Relationship Id="rId4" Type="http://schemas.openxmlformats.org/officeDocument/2006/relationships/image" Target="../media/image92.png"/><Relationship Id="rId9" Type="http://schemas.microsoft.com/office/2007/relationships/media" Target="../media/media3.mp3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3" Type="http://schemas.openxmlformats.org/officeDocument/2006/relationships/image" Target="../media/image78.png"/><Relationship Id="rId7" Type="http://schemas.openxmlformats.org/officeDocument/2006/relationships/image" Target="../media/image13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0.mp4"/><Relationship Id="rId4" Type="http://schemas.openxmlformats.org/officeDocument/2006/relationships/image" Target="../media/image1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42;&#1057;&#1045;%20&#1082;&#1086;&#1085;&#1082;&#1091;&#1088;&#1089;&#1099;\&#1050;&#1086;&#1085;&#1082;&#1091;&#1088;&#1089;%20&#1087;&#1086;%20&#1093;&#1080;&#1084;&#1080;&#1080;&#1080;%2028%20&#1084;&#1072;&#1088;&#1090;&#1072;%20&#1052;&#1077;&#1085;&#1076;&#1077;&#1083;&#1077;&#1077;&#1074;\&#1042;&#1099;&#1089;&#1090;&#1091;&#1087;&#1083;&#1077;&#1085;&#1080;&#1077;%20&#1050;&#1054;&#1053;&#1050;&#1059;&#1056;&#1057;%20&#1055;&#1054;%20&#1061;&#1048;&#1052;&#1048;&#1048;%2028%20&#1084;&#1072;&#1088;&#1090;&#1072;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6" Type="http://schemas.openxmlformats.org/officeDocument/2006/relationships/image" Target="../media/image81.jpeg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0.jpeg"/><Relationship Id="rId7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139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70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92.png"/><Relationship Id="rId9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1.mp4"/><Relationship Id="rId4" Type="http://schemas.openxmlformats.org/officeDocument/2006/relationships/image" Target="../media/image1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42;&#1057;&#1045;%20&#1082;&#1086;&#1085;&#1082;&#1091;&#1088;&#1089;&#1099;\&#1050;&#1086;&#1085;&#1082;&#1091;&#1088;&#1089;%20&#1087;&#1086;%20&#1093;&#1080;&#1084;&#1080;&#1080;&#1080;%2028%20&#1084;&#1072;&#1088;&#1090;&#1072;%20&#1052;&#1077;&#1085;&#1076;&#1077;&#1083;&#1077;&#1077;&#1074;\&#1042;&#1099;&#1089;&#1090;&#1091;&#1087;&#1083;&#1077;&#1085;&#1080;&#1077;%20&#1050;&#1054;&#1053;&#1050;&#1059;&#1056;&#1057;%20&#1055;&#1054;%20&#1061;&#1048;&#1052;&#1048;&#1048;%2028%20&#1084;&#1072;&#1088;&#1090;&#1072;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6" Type="http://schemas.openxmlformats.org/officeDocument/2006/relationships/image" Target="../media/image81.jpeg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70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84.png"/><Relationship Id="rId9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99992" y="52883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2400" b="1" dirty="0">
              <a:ln w="22225" cmpd="sng">
                <a:solidFill>
                  <a:schemeClr val="accent6">
                    <a:lumMod val="75000"/>
                    <a:alpha val="60000"/>
                  </a:schemeClr>
                </a:soli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1340768"/>
            <a:ext cx="6192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Courier New" pitchFamily="49" charset="0"/>
              </a:rPr>
              <a:t>Городской конкурс </a:t>
            </a:r>
          </a:p>
          <a:p>
            <a:pPr algn="ctr"/>
            <a:r>
              <a:rPr lang="ru-RU" sz="28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Courier New" pitchFamily="49" charset="0"/>
              </a:rPr>
              <a:t>«ДЕНЬ НАУКИ», </a:t>
            </a:r>
          </a:p>
          <a:p>
            <a:pPr algn="ctr"/>
            <a:r>
              <a:rPr lang="ru-RU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Courier New" pitchFamily="49" charset="0"/>
              </a:rPr>
              <a:t>посвященный празднованию дня науки</a:t>
            </a:r>
            <a:endParaRPr lang="ru-RU" sz="2400" b="1" cap="all" dirty="0">
              <a:ln w="0"/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Courier New" pitchFamily="49" charset="0"/>
            </a:endParaRPr>
          </a:p>
        </p:txBody>
      </p:sp>
      <p:pic>
        <p:nvPicPr>
          <p:cNvPr id="13" name="Picture 2" descr="C:\Users\EKATERINA\Desktop\ВСЕ последнее по конкурсу\t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996952"/>
            <a:ext cx="6264696" cy="27363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733256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cap="all" dirty="0" smtClean="0">
                <a:ln w="0"/>
                <a:solidFill>
                  <a:schemeClr val="tx2"/>
                </a:solidFill>
                <a:cs typeface="Aharoni" pitchFamily="2" charset="-79"/>
              </a:rPr>
              <a:t>«</a:t>
            </a:r>
            <a:r>
              <a:rPr lang="ru-RU" sz="2400" b="1" cap="all" dirty="0" smtClean="0">
                <a:ln w="0"/>
                <a:solidFill>
                  <a:srgbClr val="002060"/>
                </a:solidFill>
                <a:cs typeface="Aharoni" pitchFamily="2" charset="-79"/>
              </a:rPr>
              <a:t>Жизнь ставит цели науке;  Наука освещает путь  жизни»</a:t>
            </a:r>
          </a:p>
          <a:p>
            <a:pPr algn="r"/>
            <a:r>
              <a:rPr lang="ru-RU" sz="2400" b="1" cap="all" dirty="0" smtClean="0">
                <a:ln w="0"/>
                <a:solidFill>
                  <a:srgbClr val="002060"/>
                </a:solidFill>
                <a:cs typeface="Aharoni" pitchFamily="2" charset="-79"/>
              </a:rPr>
              <a:t>Н.К. Михайловский</a:t>
            </a:r>
            <a:endParaRPr lang="ru-RU" sz="2400" b="1" cap="all" dirty="0">
              <a:ln w="0"/>
              <a:solidFill>
                <a:srgbClr val="002060"/>
              </a:solidFill>
              <a:cs typeface="Aharoni" pitchFamily="2" charset="-79"/>
            </a:endParaRPr>
          </a:p>
        </p:txBody>
      </p:sp>
      <p:pic>
        <p:nvPicPr>
          <p:cNvPr id="15" name="Picture 3" descr="C:\Users\User\Downloads\kisspng-research-science-omega-sainz-academic-conference-s-omega-science-amp-quot-5b7b83860ed1c1.55612575153482125406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1874837" cy="177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534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Конкурс «День науки»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User\Downloads\kisspng-paper-scroll-clip-art-scroll-5abd304735d757.321203901522348103220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56984" cy="6093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1628800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7313" algn="l"/>
                <a:tab pos="182563" algn="l"/>
              </a:tabLst>
              <a:defRPr/>
            </a:pPr>
            <a:r>
              <a:rPr lang="ru-RU" sz="2800" b="1" dirty="0" smtClean="0">
                <a:latin typeface="Bookman Old Style" pitchFamily="18" charset="0"/>
                <a:cs typeface="Aharoni" pitchFamily="2" charset="-79"/>
              </a:rPr>
              <a:t>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700808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7313" algn="l"/>
                <a:tab pos="18256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Методологические характеристики исследования</a:t>
            </a:r>
            <a:endParaRPr lang="ru-RU" sz="2400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636912"/>
            <a:ext cx="365428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260648"/>
            <a:ext cx="7128792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Методологические характеристики исследования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268760"/>
            <a:ext cx="8533420" cy="122413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500" b="1" dirty="0" smtClean="0">
                <a:solidFill>
                  <a:schemeClr val="tx1"/>
                </a:solidFill>
              </a:rPr>
              <a:t>Выбрать и записать номера тех понятий, которые относятся к методологическим характеристикам научного исследования</a:t>
            </a:r>
          </a:p>
          <a:p>
            <a:pPr marL="0" indent="0" algn="just">
              <a:buNone/>
            </a:pPr>
            <a:endParaRPr lang="ru-RU" sz="25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9745915"/>
              </p:ext>
            </p:extLst>
          </p:nvPr>
        </p:nvGraphicFramePr>
        <p:xfrm>
          <a:off x="2627784" y="2132856"/>
          <a:ext cx="4824536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3960440"/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№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Гипотеза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Тезисы 	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Объект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Тема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Доклад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Актуальность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Предмет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Задачи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9.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Проблема</a:t>
                      </a:r>
                      <a:endParaRPr lang="ru-RU" sz="2000" b="1" dirty="0"/>
                    </a:p>
                  </a:txBody>
                  <a:tcPr/>
                </a:tc>
              </a:tr>
              <a:tr h="368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10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Цель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 descr="C:\Users\User\Downloads\kisspng-question-mark-faq-information-question-5ad12ac99c7bf9.3629959015236574176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2936"/>
            <a:ext cx="3259964" cy="3261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wnloads\5a381437845d74.46713575151362463154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82539"/>
            <a:ext cx="2915816" cy="2075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21" y="2426890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56992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645024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27" y="240879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8350738" y="384895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8353579" y="456903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092280" y="564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89759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0000FF"/>
                </a:solidFill>
              </a:rPr>
              <a:t>Методологические характеристики исследования</a:t>
            </a:r>
            <a:endParaRPr lang="ru-RU" sz="3600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93866261"/>
              </p:ext>
            </p:extLst>
          </p:nvPr>
        </p:nvGraphicFramePr>
        <p:xfrm>
          <a:off x="2339752" y="1484785"/>
          <a:ext cx="5112568" cy="4692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978"/>
                <a:gridCol w="4164590"/>
              </a:tblGrid>
              <a:tr h="738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№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</a:t>
                      </a:r>
                      <a:endParaRPr lang="ru-RU" dirty="0" smtClean="0"/>
                    </a:p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Методологическая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характеристика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79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/>
                        <a:t>Гипотеза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79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/>
                        <a:t>Объект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79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/>
                        <a:t>Тема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79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/>
                        <a:t>Актуальность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2413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/>
                        <a:t>Предмет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79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/>
                        <a:t>Задачи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79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/>
                        <a:t>Проблема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79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/>
                        <a:t>Цель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1026" name="Picture 2" descr="C:\Users\User\Downloads\kisspng-digital-marketing-genghis-chan-private-eye-decision-5b299c9e101248.68680941152945372606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2696887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kisspng-checklist-business-company-email-clip-art-checklist-cliparts-5aab19359ecbb2.08299364152116254965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41" y="4221088"/>
            <a:ext cx="2748259" cy="2506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44" y="1851627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22" y="2774125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83" y="3183775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275663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FF"/>
                </a:solidFill>
              </a:rPr>
              <a:t>Методологические характеристики исследования</a:t>
            </a:r>
            <a:endParaRPr lang="ru-RU" sz="3200" dirty="0">
              <a:solidFill>
                <a:srgbClr val="0000FF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17111725"/>
              </p:ext>
            </p:extLst>
          </p:nvPr>
        </p:nvGraphicFramePr>
        <p:xfrm>
          <a:off x="1043608" y="1265832"/>
          <a:ext cx="7581528" cy="513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17"/>
                <a:gridCol w="1383557"/>
                <a:gridCol w="407554"/>
                <a:gridCol w="5449200"/>
              </a:tblGrid>
              <a:tr h="3282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Понятия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Характеристика понятия</a:t>
                      </a:r>
                      <a:endParaRPr lang="ru-RU" dirty="0"/>
                    </a:p>
                  </a:txBody>
                  <a:tcPr/>
                </a:tc>
              </a:tr>
              <a:tr h="2792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</a:rPr>
                        <a:t>1.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Гипотеза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</a:rPr>
                        <a:t>А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Показывает, чему посвящена работа.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03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</a:rPr>
                        <a:t>2.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Проблема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</a:rPr>
                        <a:t>Б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Отражает степень важности в данный момент и</a:t>
                      </a:r>
                      <a:endParaRPr lang="ru-RU" sz="1600" b="0" dirty="0">
                        <a:latin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 в данной ситуации; объясняет, почему ее надо изучать.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03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3.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</a:rPr>
                        <a:t>Актуальность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</a:rPr>
                        <a:t>В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Поэтапные действия («шаги»), для достижения цели</a:t>
                      </a:r>
                      <a:endParaRPr lang="ru-RU" sz="1600" b="0" dirty="0">
                        <a:latin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 исследования.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7549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4.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Объект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Г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Словесно-логическое описание представления о результате исследования, того, что ожидается в итоге исследовательской работы.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7549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5.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Предмет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Д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Процесс или явление, определяющее тему и цели исследования; отвечает на вопрос: что рассматривается в исследовании?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2792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6.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Тема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Е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Противоречивая ситуация, требующая разрешения.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03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7.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Цель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Ж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Более конкретен, чем объект; это то, что происходит с объектом исследования, отражает определенные свойства объекта и др.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03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8.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Задачи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З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</a:rPr>
                        <a:t>Это научное предположение, которое еще не подтверждено и не опровергнуто.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9392"/>
            <a:ext cx="2016224" cy="201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2" y="5805264"/>
            <a:ext cx="54927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17850"/>
            <a:ext cx="54927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5936233"/>
            <a:ext cx="54927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270250"/>
            <a:ext cx="54927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078" y="217637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8407189" y="361653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8410030" y="433661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92280" y="5649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FF"/>
                </a:solidFill>
              </a:rPr>
              <a:t>Методологические характеристики исследования</a:t>
            </a:r>
            <a:endParaRPr lang="ru-RU" sz="3200" dirty="0">
              <a:solidFill>
                <a:srgbClr val="0000FF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47288191"/>
              </p:ext>
            </p:extLst>
          </p:nvPr>
        </p:nvGraphicFramePr>
        <p:xfrm>
          <a:off x="467545" y="1268761"/>
          <a:ext cx="8219255" cy="5326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18"/>
                <a:gridCol w="1366432"/>
                <a:gridCol w="575340"/>
                <a:gridCol w="5907565"/>
              </a:tblGrid>
              <a:tr h="3960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Понятия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Характеристика понятия</a:t>
                      </a:r>
                      <a:endParaRPr lang="ru-RU" dirty="0"/>
                    </a:p>
                  </a:txBody>
                  <a:tcPr/>
                </a:tc>
              </a:tr>
              <a:tr h="601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</a:rPr>
                        <a:t>1.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Гипотеза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</a:rPr>
                        <a:t>З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Это научное предположение, которое еще не подтверждено и не опровергнуто.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98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</a:rPr>
                        <a:t>2.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Проблема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Е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Противоречивая ситуация, требующая разрешения.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601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3.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Актуальность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Б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Отражает степень важности в данный момент и</a:t>
                      </a:r>
                      <a:endParaRPr lang="ru-RU" sz="1600" dirty="0">
                        <a:latin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 в данной ситуации; объясняет, почему ее надо изучать.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627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4.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Объект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Д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Процесс или явление, определяющее тему и цели исследования; отвечает на вопрос: что рассматривается в исследовании?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601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5.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Предмет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Ж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Более конкретен, чем объект; это то, что происходит с объектом исследования, отражает определенные свойства объекта и др.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96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6.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Тема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А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Показывает, чему посвящена работа.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902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7.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Цель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Г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Словесно-логическое описание представления о результате исследования, того, что ожидается в итоге исследовательской работы.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601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8.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</a:rPr>
                        <a:t>Задачи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</a:rPr>
                        <a:t>В</a:t>
                      </a:r>
                      <a:endParaRPr lang="ru-RU" sz="1600"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Поэтапные действия («шаги»), для достижения цели</a:t>
                      </a:r>
                      <a:endParaRPr lang="ru-RU" sz="1600" dirty="0">
                        <a:latin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</a:rPr>
                        <a:t> исследования.</a:t>
                      </a:r>
                      <a:endParaRPr lang="ru-RU" sz="1600" dirty="0"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" y="188640"/>
            <a:ext cx="1624577" cy="147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21" y="5085184"/>
            <a:ext cx="9207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3256"/>
            <a:ext cx="9207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748" y="2486025"/>
            <a:ext cx="9207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53715"/>
            <a:ext cx="9207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Конкурс «День науки»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User\Downloads\kisspng-paper-scroll-clip-art-scroll-5abd304735d757.321203901522348103220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56984" cy="6093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olod86.ru/wp-content/uploads/2018/02/den-nauki_Collage-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132856"/>
            <a:ext cx="4248472" cy="37444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1628800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7313" algn="l"/>
                <a:tab pos="182563" algn="l"/>
              </a:tabLst>
              <a:defRPr/>
            </a:pPr>
            <a:r>
              <a:rPr lang="ru-RU" sz="2800" b="1" dirty="0" smtClean="0">
                <a:latin typeface="Bookman Old Style" pitchFamily="18" charset="0"/>
                <a:cs typeface="Aharoni" pitchFamily="2" charset="-79"/>
              </a:rPr>
              <a:t>    Научные открытия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ytimg.com/vi/_kbGiiUBh1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071678"/>
            <a:ext cx="7208462" cy="4054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kisspng-question-mark-faq-information-question-5ad12ac99c7bf9.3629959015236574176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3356992"/>
            <a:ext cx="316667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wnloads\5a381437845d74.46713575151362463154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90" y="5229200"/>
            <a:ext cx="2288302" cy="16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30" y="2204864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48" y="188640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778" y="3933056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36603" y="188640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Правда ли, что наш желудок называют </a:t>
            </a:r>
          </a:p>
          <a:p>
            <a:pPr algn="ctr"/>
            <a:r>
              <a:rPr lang="ru-RU" sz="2800" b="1" dirty="0" smtClean="0"/>
              <a:t>«вторым мозгом»? </a:t>
            </a:r>
            <a:endParaRPr lang="ru-RU" sz="2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51720" y="1268760"/>
            <a:ext cx="1872208" cy="4320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ПРАВДА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24128" y="1268760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4286256"/>
            <a:ext cx="808006" cy="5164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75663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kisspng-digital-marketing-genghis-chan-private-eye-decision-5b299c9e101248.68680941152945372606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" y="980728"/>
            <a:ext cx="158640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kisspng-checklist-business-company-email-clip-art-checklist-cliparts-5aab19359ecbb2.08299364152116254965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40" y="4869160"/>
            <a:ext cx="2037760" cy="1858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188640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3944506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412776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</a:rPr>
              <a:t>В желудке находится больше нервных клеток, чем у некоторых животных в головном мозге. Сочетание нервных клеток желудка имеет настолько сложные связи, что ученые называют его «вторым мозгом».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4320480" cy="276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33844" y="548680"/>
            <a:ext cx="1790283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9014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65" y="2060848"/>
            <a:ext cx="620169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ownloads\kisspng-question-mark-faq-information-question-5ad12ac99c7bf9.3629959015236574176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3356992"/>
            <a:ext cx="316667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wnloads\5a381437845d74.46713575151362463154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90" y="5229200"/>
            <a:ext cx="2288302" cy="16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49080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996952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3565" y="188640"/>
            <a:ext cx="8064896" cy="95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Правда ли, что наша ДНК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 имеет </a:t>
            </a:r>
            <a:r>
              <a:rPr lang="ru-RU" sz="2800" b="1" dirty="0"/>
              <a:t>в своем составе вирусы?</a:t>
            </a:r>
          </a:p>
        </p:txBody>
      </p:sp>
      <p:pic>
        <p:nvPicPr>
          <p:cNvPr id="12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8" y="409279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1100859" y="553295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103700" y="625303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39552" y="1628800"/>
            <a:ext cx="609600" cy="6096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267744" y="1340768"/>
            <a:ext cx="1872208" cy="461665"/>
          </a:xfrm>
          <a:prstGeom prst="rect">
            <a:avLst/>
          </a:prstGeom>
          <a:solidFill>
            <a:srgbClr val="92D050"/>
          </a:solidFill>
          <a:ln>
            <a:solidFill>
              <a:srgbClr val="3617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64088" y="1340768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3536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34" y="3564739"/>
            <a:ext cx="5066382" cy="31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ownloads\kisspng-digital-marketing-genghis-chan-private-eye-decision-5b299c9e101248.68680941152945372606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" y="980728"/>
            <a:ext cx="158640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kisspng-checklist-business-company-email-clip-art-checklist-cliparts-5aab19359ecbb2.08299364152116254965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40" y="4869160"/>
            <a:ext cx="2037760" cy="1858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188640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77" y="5927887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3944506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99803" y="1314949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</a:rPr>
              <a:t>ДНК человека частично состоит из вирусов. Вирусы не могут размножаться сами по себе — поэтому некоторые из них нашли хитрый способ «встроить» свою ДНК в клетку-хозяина, чтобы впоследствии быть скопированными.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33844" y="548680"/>
            <a:ext cx="1790283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1928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21602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 февраля</a:t>
            </a:r>
            <a: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i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День российской науки</a:t>
            </a:r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User\Downloads\kisspng-flag-of-russia-avto-yevro-russian-ministry-of-inte-aleksrussia-5c7dc33902d069.93363706155174584901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200800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ownloads\5a1ca0f96a83e0.7986467315118256574363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2393504"/>
            <a:ext cx="8640960" cy="446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ownloads\kisspng-research-science-omega-sainz-academic-conference-s-omega-science-amp-quot-5b7b83860ed1c1.55612575153482125406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1874837" cy="177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9712" y="2420888"/>
            <a:ext cx="619268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УКАЗ</a:t>
            </a:r>
          </a:p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ПРЕЗИДЕНТА РОССИЙСКОЙ ФЕДЕРАЦИИ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Об установлении Дня российской науки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                                           от 08.02.1999г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Учитывая выдающуюся роль отечественной науки в развитии государства и общества, следуя историческим традициям и в ознаменование 275-летия со дня основания в России Академии наук, постановляю: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Установить День российской науки и отмечать его 8 февраля.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wnloads\kisspng-question-mark-faq-information-question-5ad12ac99c7bf9.3629959015236574176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3356992"/>
            <a:ext cx="316667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wnloads\5a381437845d74.46713575151362463154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90" y="5229200"/>
            <a:ext cx="2288302" cy="16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35" y="4119926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04" y="2996952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3565" y="260648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Правда ли, что как в мужском, так и в женском организме вырабатываются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мужские и женские гормоны?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2451522" cy="246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3906360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Женские половые гормоны: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эстрогены и прогестероны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Мужские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половые гормоны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                                   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тестостероны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13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8" y="1160748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970759" y="1304764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973600" y="1376772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39552" y="2204864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35696" y="1628800"/>
            <a:ext cx="1790283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24128" y="1700808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480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kisspng-digital-marketing-genghis-chan-private-eye-decision-5b299c9e101248.68680941152945372606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" y="980728"/>
            <a:ext cx="158640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kisspng-checklist-business-company-email-clip-art-checklist-cliparts-5aab19359ecbb2.08299364152116254965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763688" cy="1608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45224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268761"/>
            <a:ext cx="756084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</a:rPr>
              <a:t>Из тестостерона  - образуется эстроген,</a:t>
            </a:r>
          </a:p>
          <a:p>
            <a:pPr lvl="0" algn="ctr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</a:rPr>
              <a:t> а из  прогестерона синтезируется тестостерон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2420888"/>
            <a:ext cx="2232248" cy="576064"/>
          </a:xfrm>
          <a:prstGeom prst="rect">
            <a:avLst/>
          </a:prstGeom>
          <a:solidFill>
            <a:schemeClr val="bg1"/>
          </a:solidFill>
          <a:ln>
            <a:solidFill>
              <a:srgbClr val="3A2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83568" y="2996952"/>
            <a:ext cx="504056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771800" y="2996952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07504" y="3717032"/>
            <a:ext cx="1872208" cy="504056"/>
          </a:xfrm>
          <a:prstGeom prst="rect">
            <a:avLst/>
          </a:prstGeom>
          <a:solidFill>
            <a:srgbClr val="3A21C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Андрогены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3717032"/>
            <a:ext cx="1872208" cy="50405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ЭСТРОГЕНЫ 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043608" y="4221088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419872" y="4221088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0" y="4581128"/>
            <a:ext cx="2088232" cy="576064"/>
          </a:xfrm>
          <a:prstGeom prst="rect">
            <a:avLst/>
          </a:prstGeom>
          <a:solidFill>
            <a:srgbClr val="3A21C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ТЕСТОСТЕРОН   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11760" y="4653136"/>
            <a:ext cx="2088232" cy="1368152"/>
          </a:xfrm>
          <a:prstGeom prst="rect">
            <a:avLst/>
          </a:prstGeom>
          <a:solidFill>
            <a:srgbClr val="3A21C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ОБРАЗУЮТСЯ В РЕЗУЛЬТАТЕ МЕТАБОЛИЗМА АНДРОГЕНОВ    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80112" y="2420888"/>
            <a:ext cx="2016224" cy="5760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5148064" y="2996952"/>
            <a:ext cx="504056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660232" y="2924944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308304" y="2996952"/>
            <a:ext cx="576064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572000" y="3717032"/>
            <a:ext cx="1728192" cy="36004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ЭСТРОГЕНЫ 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68144" y="4293096"/>
            <a:ext cx="1728192" cy="36004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ПРОГЕСТИНЫ 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3789040"/>
            <a:ext cx="1728192" cy="360040"/>
          </a:xfrm>
          <a:prstGeom prst="rect">
            <a:avLst/>
          </a:prstGeom>
          <a:solidFill>
            <a:srgbClr val="3A21C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АНДРОГЕНЫ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5364088" y="4653136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732240" y="4653136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380312" y="4653136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7092280" y="5085184"/>
            <a:ext cx="1872208" cy="43204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ПРОГЕСТЕРОН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96136" y="5877272"/>
            <a:ext cx="1872208" cy="50405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ЭСТРОН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88024" y="5301208"/>
            <a:ext cx="1728192" cy="43204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ЭСТРАДИОЛ 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0" name="Shape 54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763688" y="2420888"/>
            <a:ext cx="504056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55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6444208" y="2420888"/>
            <a:ext cx="470346" cy="57817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3707904" y="548680"/>
            <a:ext cx="2016223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ПРАВДА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61490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57" y="2708920"/>
            <a:ext cx="7072153" cy="269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ownloads\kisspng-question-mark-faq-information-question-5ad12ac99c7bf9.3629959015236574176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3356992"/>
            <a:ext cx="316667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wnloads\5a381437845d74.46713575151362463154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90" y="5229200"/>
            <a:ext cx="2288302" cy="16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35" y="4119926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04" y="2996952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88719" y="188640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Правда ли, что мозг обрабатывает  99% информации, воспринимаемой органами чувств, а 1 % отбрасывается как ненужный? </a:t>
            </a:r>
          </a:p>
        </p:txBody>
      </p:sp>
      <p:pic>
        <p:nvPicPr>
          <p:cNvPr id="12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8" y="1727946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970759" y="1871962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973600" y="194397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55576" y="1052736"/>
            <a:ext cx="609600" cy="6096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483768" y="1700808"/>
            <a:ext cx="1656184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08104" y="1700808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575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kisspng-digital-marketing-genghis-chan-private-eye-decision-5b299c9e101248.68680941152945372606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" y="980728"/>
            <a:ext cx="158640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kisspng-checklist-business-company-email-clip-art-checklist-cliparts-5aab19359ecbb2.08299364152116254965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21088"/>
            <a:ext cx="2037760" cy="1858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188640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77" y="5927887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56992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99803" y="1314949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3000" b="1" dirty="0">
                <a:solidFill>
                  <a:prstClr val="black"/>
                </a:solidFill>
              </a:rPr>
              <a:t>Мозг </a:t>
            </a:r>
            <a:r>
              <a:rPr lang="ru-RU" sz="3000" b="1" dirty="0" smtClean="0">
                <a:solidFill>
                  <a:prstClr val="black"/>
                </a:solidFill>
              </a:rPr>
              <a:t>обрабатывает 1% информации</a:t>
            </a:r>
            <a:r>
              <a:rPr lang="ru-RU" sz="3000" b="1" dirty="0">
                <a:solidFill>
                  <a:prstClr val="black"/>
                </a:solidFill>
              </a:rPr>
              <a:t>, воспринимаемой органами чувств. Проходит только важная информация для </a:t>
            </a:r>
            <a:r>
              <a:rPr lang="ru-RU" sz="3000" b="1" dirty="0" smtClean="0">
                <a:solidFill>
                  <a:prstClr val="black"/>
                </a:solidFill>
              </a:rPr>
              <a:t>организма на данный момент.</a:t>
            </a:r>
            <a:endParaRPr lang="ru-RU" sz="3000" b="1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7029431" cy="377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067944" y="692696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78677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4392488" cy="263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ownloads\kisspng-question-mark-faq-information-question-5ad12ac99c7bf9.3629959015236574176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996952"/>
            <a:ext cx="316667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wnloads\5a381437845d74.46713575151362463154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90" y="5229200"/>
            <a:ext cx="2288302" cy="16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44" y="4184811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48" y="188640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04" y="2996952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88719" y="260648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Правда ли, что сердце прокачивает кровь почти ко всем 75 </a:t>
            </a:r>
            <a:r>
              <a:rPr lang="ru-RU" sz="2800" b="1" dirty="0" smtClean="0"/>
              <a:t>триллионам  </a:t>
            </a:r>
            <a:r>
              <a:rPr lang="ru-RU" sz="2800" b="1" dirty="0"/>
              <a:t>клеток организма, исключение   составляют   клетки </a:t>
            </a:r>
            <a:r>
              <a:rPr lang="ru-RU" sz="2800" b="1" dirty="0" smtClean="0"/>
              <a:t>роговицы глаза?</a:t>
            </a:r>
            <a:endParaRPr lang="ru-RU" sz="2800" b="1" dirty="0"/>
          </a:p>
        </p:txBody>
      </p:sp>
      <p:pic>
        <p:nvPicPr>
          <p:cNvPr id="12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9" y="1659782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4752020" y="1803798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754861" y="187580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99592" y="1772816"/>
            <a:ext cx="609600" cy="6096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23729" y="1916832"/>
            <a:ext cx="1872208" cy="461665"/>
          </a:xfrm>
          <a:prstGeom prst="rect">
            <a:avLst/>
          </a:prstGeom>
          <a:solidFill>
            <a:srgbClr val="92D050"/>
          </a:solidFill>
          <a:ln>
            <a:solidFill>
              <a:srgbClr val="3617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36096" y="1916832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2727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cf.ppt-online.org/files2/slide/h/HSOB7bIYTQJv5oEnjUpl0RKFdVry9ZshWtq8izuDM/slide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99761"/>
            <a:ext cx="5400599" cy="3781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kisspng-digital-marketing-genghis-chan-private-eye-decision-5b299c9e101248.68680941152945372606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" y="980728"/>
            <a:ext cx="158640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kisspng-checklist-business-company-email-clip-art-checklist-cliparts-5aab19359ecbb2.08299364152116254965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42" y="5228291"/>
            <a:ext cx="1763688" cy="1608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188640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84379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3944506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5415" y="1247844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dirty="0">
                <a:solidFill>
                  <a:prstClr val="black"/>
                </a:solidFill>
              </a:rPr>
              <a:t>Клетки </a:t>
            </a:r>
            <a:r>
              <a:rPr lang="ru-RU" sz="3600" b="1" dirty="0" smtClean="0">
                <a:solidFill>
                  <a:prstClr val="black"/>
                </a:solidFill>
              </a:rPr>
              <a:t>роговицы глаза </a:t>
            </a:r>
            <a:r>
              <a:rPr lang="ru-RU" sz="3600" b="1" dirty="0">
                <a:solidFill>
                  <a:prstClr val="black"/>
                </a:solidFill>
              </a:rPr>
              <a:t>– лишены кровеносных сосудов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620688"/>
            <a:ext cx="2284422" cy="523220"/>
          </a:xfrm>
          <a:prstGeom prst="rect">
            <a:avLst/>
          </a:prstGeom>
          <a:solidFill>
            <a:srgbClr val="92D050"/>
          </a:solidFill>
          <a:ln>
            <a:solidFill>
              <a:srgbClr val="3617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ПРАВДА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94586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49080"/>
            <a:ext cx="2448272" cy="15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:\Users\User\Downloads\kisspng-design-pink-m-font-jaw-5d421c2df39836.780672111564613677997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27989"/>
            <a:ext cx="2563621" cy="2062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kisspng-question-mark-faq-information-question-5ad12ac99c7bf9.36299590152365741764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3356992"/>
            <a:ext cx="316667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wnloads\5a381437845d74.46713575151362463154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90" y="5229200"/>
            <a:ext cx="2288302" cy="16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964" y="4646439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04" y="2996952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88719" y="40466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Правда ли, что </a:t>
            </a:r>
            <a:r>
              <a:rPr lang="ru-RU" sz="2800" b="1" dirty="0" smtClean="0"/>
              <a:t>наша </a:t>
            </a:r>
            <a:r>
              <a:rPr lang="ru-RU" sz="2800" b="1" dirty="0"/>
              <a:t>кожа весит меньше, </a:t>
            </a:r>
          </a:p>
          <a:p>
            <a:pPr algn="ctr"/>
            <a:r>
              <a:rPr lang="ru-RU" sz="2800" b="1" dirty="0"/>
              <a:t>чем </a:t>
            </a:r>
            <a:r>
              <a:rPr lang="ru-RU" sz="2800" b="1" dirty="0" smtClean="0"/>
              <a:t>наш </a:t>
            </a:r>
            <a:r>
              <a:rPr lang="ru-RU" sz="2800" b="1" dirty="0"/>
              <a:t>мозг?</a:t>
            </a:r>
          </a:p>
        </p:txBody>
      </p:sp>
      <p:pic>
        <p:nvPicPr>
          <p:cNvPr id="18436" name="Picture 4" descr="C:\Users\User\Downloads\kisspng-canvas-print-art-libra-5ac01414e56560.963118071522537492939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64" y="2690032"/>
            <a:ext cx="3456962" cy="3835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57612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4466047" y="1601628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468888" y="167363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27584" y="1484784"/>
            <a:ext cx="609600" cy="6096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763688" y="1700808"/>
            <a:ext cx="1872208" cy="461665"/>
          </a:xfrm>
          <a:prstGeom prst="rect">
            <a:avLst/>
          </a:prstGeom>
          <a:solidFill>
            <a:srgbClr val="92D050"/>
          </a:solidFill>
          <a:ln>
            <a:solidFill>
              <a:srgbClr val="3617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92080" y="1700808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4134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kisspng-digital-marketing-genghis-chan-private-eye-decision-5b299c9e101248.68680941152945372606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" y="980728"/>
            <a:ext cx="158640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kisspng-checklist-business-company-email-clip-art-checklist-cliparts-5aab19359ecbb2.08299364152116254965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40" y="4869160"/>
            <a:ext cx="2037760" cy="1858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188640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77" y="5927887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3944506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99803" y="1314949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3600" b="1" dirty="0">
                <a:solidFill>
                  <a:prstClr val="black"/>
                </a:solidFill>
              </a:rPr>
              <a:t>Кожа человека весит вдвое больше, чем </a:t>
            </a:r>
            <a:r>
              <a:rPr lang="ru-RU" sz="3600" b="1" dirty="0" smtClean="0">
                <a:solidFill>
                  <a:prstClr val="black"/>
                </a:solidFill>
              </a:rPr>
              <a:t>мозг.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4" y="2414786"/>
            <a:ext cx="6298505" cy="418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23928" y="620688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25326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wnloads\kisspng-adidas-superstar-sneakers-shoe-adidas-originals-adidas-5adfb8f1050d33.61431342152461131302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166370" cy="5133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kisspng-question-mark-faq-information-question-5ad12ac99c7bf9.3629959015236574176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3356992"/>
            <a:ext cx="316667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wnloads\5a381437845d74.46713575151362463154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90" y="5229200"/>
            <a:ext cx="2288302" cy="16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964" y="4646439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User\Downloads\kisspng-question-mark-computer-icons-clip-art-questions-5ac3a1d7d8b624.11445144152277039188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04" y="2996952"/>
            <a:ext cx="552222" cy="92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7544" y="217701"/>
            <a:ext cx="7682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Правда ли, что повседневное ношение кроссовок опасно для здоровья?</a:t>
            </a:r>
          </a:p>
        </p:txBody>
      </p:sp>
      <p:pic>
        <p:nvPicPr>
          <p:cNvPr id="12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39" y="368660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8096150" y="512676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8098991" y="58468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927841" y="1746405"/>
            <a:ext cx="609600" cy="6096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63688" y="1700808"/>
            <a:ext cx="1872208" cy="461665"/>
          </a:xfrm>
          <a:prstGeom prst="rect">
            <a:avLst/>
          </a:prstGeom>
          <a:solidFill>
            <a:srgbClr val="92D050"/>
          </a:solidFill>
          <a:ln>
            <a:solidFill>
              <a:srgbClr val="3617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68144" y="1772816"/>
            <a:ext cx="1872208" cy="432048"/>
          </a:xfrm>
          <a:prstGeom prst="rect">
            <a:avLst/>
          </a:prstGeom>
          <a:solidFill>
            <a:srgbClr val="FF0000"/>
          </a:solidFill>
          <a:ln>
            <a:solidFill>
              <a:srgbClr val="361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ЛОЖЬ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0200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11698"/>
            <a:ext cx="4597697" cy="282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ownloads\kisspng-digital-marketing-genghis-chan-private-eye-decision-5b299c9e101248.68680941152945372606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" y="980728"/>
            <a:ext cx="158640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kisspng-checklist-business-company-email-clip-art-checklist-cliparts-5aab19359ecbb2.08299364152116254965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42" y="5228291"/>
            <a:ext cx="1763688" cy="1608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188640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733256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wnloads\transparent-green-leaf-clip-art-logo-grass-portable-network-graphics-wikipedia-65d8c51767be336.9321039615694769825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3944506"/>
            <a:ext cx="925289" cy="9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5415" y="1247844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800" b="1" dirty="0" smtClean="0">
                <a:solidFill>
                  <a:prstClr val="black"/>
                </a:solidFill>
              </a:rPr>
              <a:t>Ношение кроссовок способствует расширению </a:t>
            </a:r>
            <a:r>
              <a:rPr lang="ru-RU" sz="2800" b="1" dirty="0">
                <a:solidFill>
                  <a:prstClr val="black"/>
                </a:solidFill>
              </a:rPr>
              <a:t>сосудов и ненормальному расслаблению мускулатуры всего </a:t>
            </a:r>
            <a:r>
              <a:rPr lang="ru-RU" sz="2800" b="1" dirty="0" smtClean="0">
                <a:solidFill>
                  <a:prstClr val="black"/>
                </a:solidFill>
              </a:rPr>
              <a:t>тела, а также большей потливости ног. Спортивная </a:t>
            </a:r>
            <a:r>
              <a:rPr lang="ru-RU" sz="2800" b="1" dirty="0">
                <a:solidFill>
                  <a:prstClr val="black"/>
                </a:solidFill>
              </a:rPr>
              <a:t>обувь предназначена только для тренировок.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35896" y="620688"/>
            <a:ext cx="2448272" cy="461665"/>
          </a:xfrm>
          <a:prstGeom prst="rect">
            <a:avLst/>
          </a:prstGeom>
          <a:solidFill>
            <a:srgbClr val="92D050"/>
          </a:solidFill>
          <a:ln>
            <a:solidFill>
              <a:srgbClr val="3617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ПРАВДА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3480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EKATERINA\Desktop\_36845-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3"/>
            <a:ext cx="5385972" cy="5661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Обретение бессмертия…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EKATERINA\Desktop\b8sutqbd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812" t="8333" r="4688"/>
          <a:stretch>
            <a:fillRect/>
          </a:stretch>
        </p:blipFill>
        <p:spPr bwMode="auto">
          <a:xfrm>
            <a:off x="2843808" y="1196752"/>
            <a:ext cx="3312368" cy="266429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156176" y="1988840"/>
            <a:ext cx="2987824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542925" algn="l"/>
                <a:tab pos="628650" algn="l"/>
              </a:tabLst>
            </a:pPr>
            <a:r>
              <a:rPr lang="ru-RU" sz="3200" b="1" dirty="0" err="1" smtClean="0">
                <a:solidFill>
                  <a:srgbClr val="002060"/>
                </a:solidFill>
                <a:latin typeface="Monotype Corsiva" pitchFamily="66" charset="0"/>
              </a:rPr>
              <a:t>Всеприсутствие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в нашей </a:t>
            </a:r>
          </a:p>
          <a:p>
            <a:pPr algn="ctr">
              <a:tabLst>
                <a:tab pos="542925" algn="l"/>
                <a:tab pos="628650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          культуре</a:t>
            </a:r>
            <a:r>
              <a:rPr lang="ru-RU" sz="2800" b="1" dirty="0" smtClean="0">
                <a:solidFill>
                  <a:srgbClr val="002060"/>
                </a:solidFill>
              </a:rPr>
              <a:t>!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077072"/>
            <a:ext cx="896448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3175" cmpd="sng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«Ломоносову по необъятности его интересов </a:t>
            </a:r>
          </a:p>
          <a:p>
            <a:pPr algn="ctr"/>
            <a:r>
              <a:rPr lang="ru-RU" sz="3600" b="1" i="1" dirty="0" smtClean="0">
                <a:ln w="3175" cmpd="sng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принадлежит одно из самых видных мест </a:t>
            </a:r>
          </a:p>
          <a:p>
            <a:pPr algn="ctr"/>
            <a:r>
              <a:rPr lang="ru-RU" sz="3600" b="1" i="1" dirty="0" smtClean="0">
                <a:ln w="3175" cmpd="sng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 культурной истории человечества».</a:t>
            </a:r>
          </a:p>
          <a:p>
            <a:pPr algn="ctr"/>
            <a:r>
              <a:rPr lang="ru-RU" sz="2800" b="1" i="1" dirty="0" smtClean="0">
                <a:ln w="3175" cmpd="sng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</a:t>
            </a:r>
            <a:r>
              <a:rPr lang="ru-RU" sz="2400" b="1" i="1" dirty="0" smtClean="0">
                <a:ln w="3175" cmpd="sng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В.И. Вернадский</a:t>
            </a:r>
            <a:endParaRPr lang="ru-RU" sz="2400" b="1" i="1" dirty="0">
              <a:ln w="3175" cmpd="sng"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132856"/>
            <a:ext cx="2843808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Всеобъемлющая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гениальность</a:t>
            </a:r>
            <a:r>
              <a:rPr lang="ru-RU" sz="3200" b="1" dirty="0" smtClean="0">
                <a:solidFill>
                  <a:srgbClr val="002060"/>
                </a:solidFill>
              </a:rPr>
              <a:t>!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Конкурс «День науки»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User\Downloads\kisspng-paper-scroll-clip-art-scroll-5abd304735d757.321203901522348103220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56984" cy="6093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1628800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7313" algn="l"/>
                <a:tab pos="182563" algn="l"/>
              </a:tabLst>
              <a:defRPr/>
            </a:pPr>
            <a:r>
              <a:rPr lang="ru-RU" sz="2800" b="1" dirty="0" smtClean="0">
                <a:latin typeface="Bookman Old Style" pitchFamily="18" charset="0"/>
                <a:cs typeface="Aharoni" pitchFamily="2" charset="-79"/>
              </a:rPr>
              <a:t>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628800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7313" algn="l"/>
                <a:tab pos="18256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Конкурс эрудитов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Особенности нашего организма;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tabLst>
                <a:tab pos="143827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Видео-вопрос; </a:t>
            </a:r>
            <a:endParaRPr lang="ru-RU" sz="2400" b="1" dirty="0" smtClean="0">
              <a:ln w="15875">
                <a:solidFill>
                  <a:schemeClr val="tx1"/>
                </a:solidFill>
              </a:ln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Аптечка скорой помощи. </a:t>
            </a:r>
            <a:endParaRPr lang="ru-RU" sz="2400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212976"/>
            <a:ext cx="365428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60486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>
              <a:ln w="11430"/>
              <a:solidFill>
                <a:srgbClr val="A50021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728703"/>
            <a:ext cx="806489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 состав  каких органов, входят элементы этих минералов?</a:t>
            </a:r>
          </a:p>
        </p:txBody>
      </p:sp>
      <p:sp>
        <p:nvSpPr>
          <p:cNvPr id="1038" name="AutoShape 14" descr="https://upload.wikimedia.org/wikipedia/commons/8/8c/Apatite_verte_(Russie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s://upload.wikimedia.org/wikipedia/commons/8/8c/Apatite_verte_(Russie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https://upload.wikimedia.org/wikipedia/commons/8/8c/Apatite_verte_(Russie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https://topkamni.ru/wp-content/uploads/2014/05/aragon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337" y="4247728"/>
            <a:ext cx="3406909" cy="1989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940152" y="3573016"/>
            <a:ext cx="2376264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КАЛЬЦИТ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5631" y="6313966"/>
            <a:ext cx="288032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АРАГОНИТ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12160" y="6093297"/>
            <a:ext cx="252028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КРИСТОБАЛИТ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1600" y="3651498"/>
            <a:ext cx="288031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ФТОРАПАТИТ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95736" y="3682856"/>
            <a:ext cx="169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  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44824"/>
            <a:ext cx="3420222" cy="196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3420222" cy="190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7" y="1805922"/>
            <a:ext cx="3406909" cy="191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9715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4904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563888" y="188640"/>
            <a:ext cx="2016224" cy="50405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</a:rPr>
              <a:t>Вопрос</a:t>
            </a:r>
            <a:endParaRPr lang="ru-RU" sz="4000" b="1" dirty="0">
              <a:ln>
                <a:solidFill>
                  <a:srgbClr val="C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4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02" y="632731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V="1">
            <a:off x="8214013" y="776747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8216854" y="848755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117010" y="1174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87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82453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в основном входят в  состав костей,  в том числе в зубную эмаль.</a:t>
            </a:r>
            <a:endParaRPr lang="ru-RU" sz="3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88640"/>
            <a:ext cx="640871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42" name="Picture 6" descr="https://st29.stpulscen.ru/images/product/255/842/928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24944"/>
            <a:ext cx="3240361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4" name="Picture 8" descr="https://tuapsevesti.ru/wp-content/uploads/2019/09/emal-768x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996952"/>
            <a:ext cx="3486461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2339752" y="7665"/>
            <a:ext cx="47525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48210"/>
            <a:ext cx="783084" cy="77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20" y="2060848"/>
            <a:ext cx="79755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353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91880" y="116632"/>
            <a:ext cx="2088232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36174D"/>
                </a:solidFill>
              </a:rPr>
              <a:t>Ответ</a:t>
            </a:r>
            <a:endParaRPr lang="ru-RU" sz="4000" b="1" dirty="0">
              <a:ln/>
              <a:solidFill>
                <a:srgbClr val="36174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15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Видео – 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вопрос1 Sang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19672" y="1412776"/>
            <a:ext cx="6436876" cy="4828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055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4583" y="332656"/>
            <a:ext cx="792388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0" name="Picture 2" descr="C:\Users\User\Downloads\kisspng-hospital-plus-and-minus-signs-symbol-american-re-red-cross-5ad591871bfba8.98984883152394586311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1024347" cy="1024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99695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63324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33" y="566124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33056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0120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EKATERINA\Desktop\001a18914b10bf3acc9bc854ea3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844824"/>
            <a:ext cx="3168352" cy="3168352"/>
          </a:xfrm>
          <a:prstGeom prst="rect">
            <a:avLst/>
          </a:prstGeom>
          <a:noFill/>
        </p:spPr>
      </p:pic>
      <p:pic>
        <p:nvPicPr>
          <p:cNvPr id="16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755576" y="2564904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7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4583" y="260648"/>
            <a:ext cx="8352928" cy="720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18436" name="Picture 4" descr="http://uralmc.ru/uploadedFiles/images/concep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1603115" cy="1508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kisspng-first-aid-kit-survival-kit-clip-art-first-aid-kit-png-photos-5a75b787c3c611.73033727151766413580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2"/>
            <a:ext cx="3508648" cy="3508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0162" y="1052736"/>
            <a:ext cx="7776864" cy="261610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Это органическое соединение, сложный эфир глицерина и азотной кислоты,  оказывающий сосудорасширяющее действие у больных с сердечной недостаточностью, повышающий толерантность к физической нагрузке и уменьшающий  тяжесть и частоту приступов.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Picture 4" descr="https://autogear.ru/misc/i/gallery/86139/25599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869160"/>
            <a:ext cx="1957652" cy="1309936"/>
          </a:xfrm>
          <a:prstGeom prst="rect">
            <a:avLst/>
          </a:prstGeom>
          <a:noFill/>
        </p:spPr>
      </p:pic>
      <p:pic>
        <p:nvPicPr>
          <p:cNvPr id="10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0" y="692696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600051" y="836712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02892" y="90872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60562" y="1751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044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4583" y="92597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195736" y="548680"/>
            <a:ext cx="47525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4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2880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15616" y="1484784"/>
            <a:ext cx="662473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НИТРОГЛИЦЕРИН.</a:t>
            </a:r>
          </a:p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 Препарат оказывает сосудорасширяющее действие.</a:t>
            </a:r>
            <a:endParaRPr lang="ru-RU" sz="3200" b="1" cap="all" dirty="0">
              <a:ln w="0"/>
              <a:solidFill>
                <a:schemeClr val="accent1">
                  <a:lumMod val="50000"/>
                </a:schemeClr>
              </a:solidFill>
              <a:effectLst/>
              <a:cs typeface="Times New Roman" pitchFamily="18" charset="0"/>
            </a:endParaRPr>
          </a:p>
        </p:txBody>
      </p:sp>
      <p:pic>
        <p:nvPicPr>
          <p:cNvPr id="13" name="Picture 4" descr="http://www.playcast.ru/uploads/2016/07/19/1933402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412776"/>
            <a:ext cx="900100" cy="900100"/>
          </a:xfrm>
          <a:prstGeom prst="rect">
            <a:avLst/>
          </a:prstGeom>
          <a:noFill/>
        </p:spPr>
      </p:pic>
      <p:pic>
        <p:nvPicPr>
          <p:cNvPr id="14" name="Picture 6" descr="https://davlenie.guru/wp-content/uploads/2018/10/hypertension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356993"/>
            <a:ext cx="1944216" cy="1872208"/>
          </a:xfrm>
          <a:prstGeom prst="rect">
            <a:avLst/>
          </a:prstGeom>
          <a:noFill/>
        </p:spPr>
      </p:pic>
      <p:pic>
        <p:nvPicPr>
          <p:cNvPr id="15" name="Picture 2" descr="C:\Users\EKATERINA\Desktop\preparat_nitroglicer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429000"/>
            <a:ext cx="2952328" cy="1932433"/>
          </a:xfrm>
          <a:prstGeom prst="rect">
            <a:avLst/>
          </a:prstGeom>
          <a:noFill/>
        </p:spPr>
      </p:pic>
      <p:pic>
        <p:nvPicPr>
          <p:cNvPr id="19458" name="Picture 2" descr="https://upload.wikimedia.org/wikipedia/commons/c/cd/Nitroglycerin-3D-vd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2416284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088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27584" y="1052736"/>
            <a:ext cx="7931224" cy="326896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 Может ли желудочный сок  растворить эти предметы?</a:t>
            </a:r>
          </a:p>
          <a:p>
            <a:pPr algn="r"/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3800" name="Picture 8" descr="https://dan-group.by/image/cache/catalog/news/man_with_question-800x6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204864"/>
            <a:ext cx="1872208" cy="175655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59632" y="116632"/>
            <a:ext cx="60486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60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5" y="232321"/>
            <a:ext cx="539179" cy="89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91880" y="332656"/>
            <a:ext cx="2016224" cy="50405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tx1"/>
                </a:solidFill>
              </a:rPr>
              <a:t>Вопрос</a:t>
            </a:r>
            <a:endParaRPr lang="ru-RU" sz="4000" b="1" dirty="0">
              <a:ln/>
              <a:solidFill>
                <a:schemeClr val="tx1"/>
              </a:solidFill>
            </a:endParaRPr>
          </a:p>
        </p:txBody>
      </p:sp>
      <p:pic>
        <p:nvPicPr>
          <p:cNvPr id="2050" name="Picture 2" descr="C:\Users\EKATERINA\Desktop\chickenbone-1024x564.jpg"/>
          <p:cNvPicPr>
            <a:picLocks noChangeAspect="1" noChangeArrowheads="1"/>
          </p:cNvPicPr>
          <p:nvPr/>
        </p:nvPicPr>
        <p:blipFill>
          <a:blip r:embed="rId6" cstate="print"/>
          <a:srcRect r="5000" b="12500"/>
          <a:stretch>
            <a:fillRect/>
          </a:stretch>
        </p:blipFill>
        <p:spPr bwMode="auto">
          <a:xfrm>
            <a:off x="1547664" y="3717032"/>
            <a:ext cx="2215104" cy="1224136"/>
          </a:xfrm>
          <a:prstGeom prst="rect">
            <a:avLst/>
          </a:prstGeom>
          <a:noFill/>
        </p:spPr>
      </p:pic>
      <p:pic>
        <p:nvPicPr>
          <p:cNvPr id="13" name="Picture 2" descr="C:\Users\EKATERINA\Desktop\$_57.jpg"/>
          <p:cNvPicPr>
            <a:picLocks noChangeAspect="1" noChangeArrowheads="1"/>
          </p:cNvPicPr>
          <p:nvPr/>
        </p:nvPicPr>
        <p:blipFill>
          <a:blip r:embed="rId7" cstate="print"/>
          <a:srcRect t="10714" r="3571" b="14286"/>
          <a:stretch>
            <a:fillRect/>
          </a:stretch>
        </p:blipFill>
        <p:spPr bwMode="auto">
          <a:xfrm>
            <a:off x="1619672" y="2204864"/>
            <a:ext cx="1944216" cy="1512168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64904"/>
            <a:ext cx="3575570" cy="2592288"/>
          </a:xfrm>
          <a:prstGeom prst="rect">
            <a:avLst/>
          </a:prstGeom>
        </p:spPr>
      </p:pic>
      <p:pic>
        <p:nvPicPr>
          <p:cNvPr id="14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2636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7994439" y="296652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7997280" y="36866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987543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706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124745"/>
            <a:ext cx="7992888" cy="266429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Желудочный сок способен растворить бритвенные лезвия и  кости, так как он содержит соляную кислоту.  </a:t>
            </a:r>
            <a:endParaRPr lang="ru-RU" sz="3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2770" name="AutoShape 2" descr="https://static.tildacdn.com/tild3566-3835-4163-b630-346263396365/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static.tildacdn.com/tild3566-3835-4163-b630-346263396365/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6" name="Picture 8" descr="https://avatars.mds.yandex.net/get-zen_doc/1912454/pub_5dfd5f569c944600ae9ae64d_5dfe81f0433ecc00b0e01f3d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068960"/>
            <a:ext cx="377602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2155230" y="26987"/>
            <a:ext cx="47525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39"/>
            <a:ext cx="864096" cy="7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03848" y="332656"/>
            <a:ext cx="2088232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36174D"/>
                </a:solidFill>
              </a:rPr>
              <a:t>Ответ</a:t>
            </a:r>
            <a:endParaRPr lang="ru-RU" sz="4000" b="1" dirty="0">
              <a:ln/>
              <a:solidFill>
                <a:srgbClr val="36174D"/>
              </a:solidFill>
            </a:endParaRPr>
          </a:p>
        </p:txBody>
      </p:sp>
      <p:pic>
        <p:nvPicPr>
          <p:cNvPr id="14" name="Picture 2" descr="C:\Users\EKATERINA\Desktop\для науки\694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996952"/>
            <a:ext cx="3305340" cy="2479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22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Видео – вопрос </a:t>
            </a:r>
            <a:endParaRPr lang="ru-RU" dirty="0"/>
          </a:p>
        </p:txBody>
      </p:sp>
      <p:pic>
        <p:nvPicPr>
          <p:cNvPr id="4" name="видеовопрос2 ActiviteCellulaire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19672" y="1196752"/>
            <a:ext cx="6192688" cy="4644923"/>
          </a:xfrm>
        </p:spPr>
      </p:pic>
    </p:spTree>
    <p:extLst>
      <p:ext uri="{BB962C8B-B14F-4D97-AF65-F5344CB8AC3E}">
        <p14:creationId xmlns="" xmlns:p14="http://schemas.microsoft.com/office/powerpoint/2010/main" val="18911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:\Users\EKATERINA\Desktop\_36845-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5385972" cy="5661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Обретение бессмертия…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257" b="24956"/>
          <a:stretch>
            <a:fillRect/>
          </a:stretch>
        </p:blipFill>
        <p:spPr bwMode="auto">
          <a:xfrm>
            <a:off x="1835696" y="1412776"/>
            <a:ext cx="208790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https://im0-tub-ru.yandex.net/i?id=31a52d03c74be8b26fdb206ba913e38f-sr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8"/>
          <a:stretch>
            <a:fillRect/>
          </a:stretch>
        </p:blipFill>
        <p:spPr bwMode="auto">
          <a:xfrm>
            <a:off x="5004048" y="1412776"/>
            <a:ext cx="222024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619672" y="4221089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6174D"/>
                </a:solidFill>
              </a:rPr>
              <a:t>Иван Петрович Павлов </a:t>
            </a:r>
            <a:endParaRPr lang="ru-RU" sz="2400" b="1" dirty="0">
              <a:solidFill>
                <a:srgbClr val="36174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4221089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6174D"/>
                </a:solidFill>
              </a:rPr>
              <a:t>Илья Ильич Мечников</a:t>
            </a:r>
            <a:endParaRPr lang="ru-RU" sz="2400" dirty="0">
              <a:solidFill>
                <a:srgbClr val="36174D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013176"/>
            <a:ext cx="3816424" cy="16312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Лауреат Нобелевской премии в области медицины и физиологии 1904 года за работу по физиологии пищеварения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5013177"/>
            <a:ext cx="3600400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Лауреат Нобелевской премии в области медицины и физиологии 1908 года за труды по иммунитету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4583" y="260648"/>
            <a:ext cx="7923881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0" name="Picture 2" descr="C:\Users\User\Downloads\kisspng-hospital-plus-and-minus-signs-symbol-american-re-red-cross-5ad591871bfba8.98984883152394586311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1024347" cy="1024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99695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63324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33" y="566124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33056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0120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EKATERINA\Desktop\001a18914b10bf3acc9bc854ea3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844824"/>
            <a:ext cx="3168352" cy="3168352"/>
          </a:xfrm>
          <a:prstGeom prst="rect">
            <a:avLst/>
          </a:prstGeom>
          <a:noFill/>
        </p:spPr>
      </p:pic>
      <p:pic>
        <p:nvPicPr>
          <p:cNvPr id="12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043608" y="25649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7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29208" y="1268760"/>
            <a:ext cx="8219256" cy="2376264"/>
          </a:xfrm>
        </p:spPr>
        <p:txBody>
          <a:bodyPr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 </a:t>
            </a: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Это вещество </a:t>
            </a: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применяется для очистки питьевой воды, хорошо </a:t>
            </a: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адсорбирует  катионы из раствора соли и плохо адсорбирует молекулы кислорода. Свойства этого вещества использовал русский химик Н.Д. Зелинский.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9698" name="Picture 2" descr="http://oskada.ru/wp-content/uploads/2015/03/chistaja-voda.jpg"/>
          <p:cNvPicPr>
            <a:picLocks noChangeAspect="1" noChangeArrowheads="1"/>
          </p:cNvPicPr>
          <p:nvPr/>
        </p:nvPicPr>
        <p:blipFill>
          <a:blip r:embed="rId4" cstate="print"/>
          <a:srcRect l="14968" t="6390" r="10190"/>
          <a:stretch>
            <a:fillRect/>
          </a:stretch>
        </p:blipFill>
        <p:spPr bwMode="auto">
          <a:xfrm>
            <a:off x="1331640" y="3573016"/>
            <a:ext cx="2520280" cy="2109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24583" y="548680"/>
            <a:ext cx="8352928" cy="864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9040"/>
            <a:ext cx="554037" cy="82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User\Downloads\kisspng-first-aid-kit-survival-kit-clip-art-first-aid-kit-png-photos-5a75b787c3c611.73033727151766413580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6952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9" y="260647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611560" y="404663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14401" y="476671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95536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29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326468" y="1340768"/>
            <a:ext cx="6707088" cy="85348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6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Активированный уголь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4499992" y="1916832"/>
            <a:ext cx="432048" cy="648072"/>
          </a:xfrm>
          <a:prstGeom prst="downArrow">
            <a:avLst>
              <a:gd name="adj1" fmla="val 50000"/>
              <a:gd name="adj2" fmla="val 48898"/>
            </a:avLst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343956">
            <a:off x="1881973" y="2150600"/>
            <a:ext cx="493603" cy="812502"/>
          </a:xfrm>
          <a:prstGeom prst="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749695">
            <a:off x="7140526" y="2254936"/>
            <a:ext cx="580442" cy="621466"/>
          </a:xfrm>
          <a:prstGeom prst="downArrow">
            <a:avLst>
              <a:gd name="adj1" fmla="val 50000"/>
              <a:gd name="adj2" fmla="val 48214"/>
            </a:avLst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2195736" y="908720"/>
            <a:ext cx="475252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4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26876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https://i0.wp.com/hronika.info/wp-content/uploads/2019/08/Stalo-izvestno-pomogaet-li-aktivirovannyj-ugol-ot-prostud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062"/>
          <a:stretch>
            <a:fillRect/>
          </a:stretch>
        </p:blipFill>
        <p:spPr bwMode="auto">
          <a:xfrm>
            <a:off x="395536" y="2852936"/>
            <a:ext cx="3035652" cy="2592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oxinam.net/wp-content/uploads/2019/05/aktivirovannyj-ugol-ot-pryshhej-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947" t="-2252"/>
          <a:stretch>
            <a:fillRect/>
          </a:stretch>
        </p:blipFill>
        <p:spPr bwMode="auto">
          <a:xfrm>
            <a:off x="3707904" y="2492896"/>
            <a:ext cx="1952944" cy="248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kisspng-activated-carbon-gas-charcoal-health-5b0cfa0e270149.347582181527577102159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27"/>
          <a:stretch>
            <a:fillRect/>
          </a:stretch>
        </p:blipFill>
        <p:spPr bwMode="auto">
          <a:xfrm>
            <a:off x="2483768" y="4481736"/>
            <a:ext cx="5311912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24583" y="332656"/>
            <a:ext cx="8139905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15" name="Рисунок 5"/>
          <p:cNvPicPr>
            <a:picLocks noChangeAspect="1"/>
          </p:cNvPicPr>
          <p:nvPr/>
        </p:nvPicPr>
        <p:blipFill>
          <a:blip r:embed="rId7" cstate="print"/>
          <a:srcRect r="-9910" b="-19022"/>
          <a:stretch>
            <a:fillRect/>
          </a:stretch>
        </p:blipFill>
        <p:spPr bwMode="auto">
          <a:xfrm>
            <a:off x="5940152" y="3140968"/>
            <a:ext cx="32038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290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741987"/>
          </a:xfrm>
        </p:spPr>
        <p:txBody>
          <a:bodyPr>
            <a:normAutofit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щавелево-уксусная кислота, лимонная кислота, углекислый газ.</a:t>
            </a:r>
          </a:p>
          <a:p>
            <a:pPr algn="ctr">
              <a:buNone/>
            </a:pP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ctr">
              <a:buNone/>
            </a:pP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</a:p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В результате, какого цикла  образуются  эти вещества в организме и  на каком этапе энергетического обмена? 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16632"/>
            <a:ext cx="60486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60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421034" cy="74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445224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0405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63888" y="188640"/>
            <a:ext cx="2016224" cy="50405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tx1"/>
                </a:solidFill>
              </a:rPr>
              <a:t>Вопрос</a:t>
            </a:r>
            <a:endParaRPr lang="ru-RU" sz="4000" b="1" dirty="0">
              <a:ln/>
              <a:solidFill>
                <a:schemeClr val="tx1"/>
              </a:solidFill>
            </a:endParaRPr>
          </a:p>
        </p:txBody>
      </p:sp>
      <p:pic>
        <p:nvPicPr>
          <p:cNvPr id="15" name="Picture 3" descr="C:\Users\EKATERINA\Desktop\CarbonDioxid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212976"/>
            <a:ext cx="1143716" cy="683731"/>
          </a:xfrm>
          <a:prstGeom prst="rect">
            <a:avLst/>
          </a:prstGeom>
          <a:noFill/>
        </p:spPr>
      </p:pic>
      <p:pic>
        <p:nvPicPr>
          <p:cNvPr id="16" name="Picture 2" descr="C:\Users\EKATERINA\Desktop\screen17.jpg"/>
          <p:cNvPicPr>
            <a:picLocks noChangeAspect="1" noChangeArrowheads="1"/>
          </p:cNvPicPr>
          <p:nvPr/>
        </p:nvPicPr>
        <p:blipFill>
          <a:blip r:embed="rId6" cstate="print"/>
          <a:srcRect l="3463" t="67454" r="69092" b="13454"/>
          <a:stretch>
            <a:fillRect/>
          </a:stretch>
        </p:blipFill>
        <p:spPr bwMode="auto">
          <a:xfrm>
            <a:off x="6876256" y="3356992"/>
            <a:ext cx="648073" cy="288031"/>
          </a:xfrm>
          <a:prstGeom prst="rect">
            <a:avLst/>
          </a:prstGeom>
          <a:noFill/>
        </p:spPr>
      </p:pic>
      <p:pic>
        <p:nvPicPr>
          <p:cNvPr id="17" name="Picture 3" descr="C:\Users\EKATERINA\Desktop\img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1916832"/>
            <a:ext cx="3233568" cy="1224137"/>
          </a:xfrm>
          <a:prstGeom prst="rect">
            <a:avLst/>
          </a:prstGeom>
          <a:noFill/>
        </p:spPr>
      </p:pic>
      <p:pic>
        <p:nvPicPr>
          <p:cNvPr id="14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89" y="2262436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 flipV="1">
            <a:off x="4572000" y="2406452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574841" y="247846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70041" y="3340223"/>
            <a:ext cx="609600" cy="609600"/>
          </a:xfrm>
          <a:prstGeom prst="rect">
            <a:avLst/>
          </a:prstGeom>
        </p:spPr>
      </p:pic>
      <p:pic>
        <p:nvPicPr>
          <p:cNvPr id="21" name="Picture 3" descr="C:\Users\EKATERINA\Desktop\2_geterofunktsionalnye_soed-ya_1_43.jpg"/>
          <p:cNvPicPr>
            <a:picLocks noChangeAspect="1" noChangeArrowheads="1"/>
          </p:cNvPicPr>
          <p:nvPr/>
        </p:nvPicPr>
        <p:blipFill>
          <a:blip r:embed="rId12" cstate="print"/>
          <a:srcRect l="41647" t="24497" r="28521" b="8681"/>
          <a:stretch>
            <a:fillRect/>
          </a:stretch>
        </p:blipFill>
        <p:spPr bwMode="auto">
          <a:xfrm>
            <a:off x="683568" y="1484784"/>
            <a:ext cx="1296144" cy="2304256"/>
          </a:xfrm>
          <a:prstGeom prst="rect">
            <a:avLst/>
          </a:prstGeom>
          <a:noFill/>
        </p:spPr>
      </p:pic>
      <p:pic>
        <p:nvPicPr>
          <p:cNvPr id="22" name="Picture 5" descr="C:\Users\EKATERINA\Desktop\D-Aspartic-Acid.jpg"/>
          <p:cNvPicPr>
            <a:picLocks noChangeAspect="1" noChangeArrowheads="1"/>
          </p:cNvPicPr>
          <p:nvPr/>
        </p:nvPicPr>
        <p:blipFill>
          <a:blip r:embed="rId13" cstate="print"/>
          <a:srcRect l="52685" t="10178" r="2568" b="11863"/>
          <a:stretch>
            <a:fillRect/>
          </a:stretch>
        </p:blipFill>
        <p:spPr bwMode="auto">
          <a:xfrm>
            <a:off x="2483768" y="2132856"/>
            <a:ext cx="1137433" cy="1114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6697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124745"/>
            <a:ext cx="8229600" cy="2520280"/>
          </a:xfrm>
        </p:spPr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Цикл Кребса </a:t>
            </a:r>
          </a:p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(цикл лимонной кислоты), </a:t>
            </a:r>
          </a:p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который  протекает в матриксе митохондрий, на третьем кислородном  или аэробном  этапе энергетического обмена. </a:t>
            </a:r>
            <a:endParaRPr lang="ru-RU" sz="3200" b="1" cap="all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26626" name="Picture 2" descr="https://ds03.infourok.ru/uploads/ex/0235/0002389c-a0d61412/img9.jpg"/>
          <p:cNvPicPr>
            <a:picLocks noChangeAspect="1" noChangeArrowheads="1"/>
          </p:cNvPicPr>
          <p:nvPr/>
        </p:nvPicPr>
        <p:blipFill>
          <a:blip r:embed="rId3" cstate="print"/>
          <a:srcRect l="68677" t="46701" r="2268" b="4176"/>
          <a:stretch>
            <a:fillRect/>
          </a:stretch>
        </p:blipFill>
        <p:spPr bwMode="auto">
          <a:xfrm>
            <a:off x="7380312" y="620688"/>
            <a:ext cx="1383426" cy="1656184"/>
          </a:xfrm>
          <a:prstGeom prst="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087216" y="36437"/>
            <a:ext cx="47525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7370"/>
            <a:ext cx="648072" cy="64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419872" y="260648"/>
            <a:ext cx="2088232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36174D"/>
                </a:solidFill>
              </a:rPr>
              <a:t>Ответ</a:t>
            </a:r>
            <a:endParaRPr lang="ru-RU" sz="4000" b="1" dirty="0">
              <a:ln/>
              <a:solidFill>
                <a:srgbClr val="36174D"/>
              </a:solidFill>
            </a:endParaRPr>
          </a:p>
        </p:txBody>
      </p:sp>
      <p:pic>
        <p:nvPicPr>
          <p:cNvPr id="1026" name="Picture 2" descr="C:\Users\EKATERINA\Desktop\12c73a98-34ed-4863-8439-4c1437670a58.jpg"/>
          <p:cNvPicPr>
            <a:picLocks noChangeAspect="1" noChangeArrowheads="1"/>
          </p:cNvPicPr>
          <p:nvPr/>
        </p:nvPicPr>
        <p:blipFill>
          <a:blip r:embed="rId5" cstate="print"/>
          <a:srcRect l="24796" t="8813" r="7427" b="8933"/>
          <a:stretch>
            <a:fillRect/>
          </a:stretch>
        </p:blipFill>
        <p:spPr bwMode="auto">
          <a:xfrm>
            <a:off x="5364088" y="4005064"/>
            <a:ext cx="2520280" cy="1721167"/>
          </a:xfrm>
          <a:prstGeom prst="rect">
            <a:avLst/>
          </a:prstGeom>
          <a:noFill/>
        </p:spPr>
      </p:pic>
      <p:pic>
        <p:nvPicPr>
          <p:cNvPr id="1027" name="Picture 3" descr="C:\Users\EKATERINA\Desktop\slide-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3572724"/>
            <a:ext cx="3672408" cy="275056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45224"/>
            <a:ext cx="648072" cy="64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619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Видео – вопрос</a:t>
            </a:r>
            <a:b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вопрос3 ChromosomesADN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19672" y="1268760"/>
            <a:ext cx="6264696" cy="46989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8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4583" y="332656"/>
            <a:ext cx="7923881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0" name="Picture 2" descr="C:\Users\User\Downloads\kisspng-hospital-plus-and-minus-signs-symbol-american-re-red-cross-5ad591871bfba8.98984883152394586311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1024347" cy="1024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99695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63324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33" y="566124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33056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0120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EKATERINA\Desktop\001a18914b10bf3acc9bc854ea3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844824"/>
            <a:ext cx="3168352" cy="3168352"/>
          </a:xfrm>
          <a:prstGeom prst="rect">
            <a:avLst/>
          </a:prstGeom>
          <a:noFill/>
        </p:spPr>
      </p:pic>
      <p:pic>
        <p:nvPicPr>
          <p:cNvPr id="12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99592" y="26369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7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2372" y="1268760"/>
            <a:ext cx="8219256" cy="172819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При вдыхании этого препарата ускоряются все  физиологические процессы в нашем организме.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2087" y="476672"/>
            <a:ext cx="8211913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1" name="Picture 3" descr="C:\Users\User\Downloads\kisspng-first-aid-kit-survival-kit-clip-art-first-aid-kit-png-photos-5a75b787c3c611.73033727151766413580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70" r="230" b="12928"/>
          <a:stretch>
            <a:fillRect/>
          </a:stretch>
        </p:blipFill>
        <p:spPr bwMode="auto">
          <a:xfrm>
            <a:off x="5076056" y="2420888"/>
            <a:ext cx="349992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EKATERINA\Desktop\cardio.jpg"/>
          <p:cNvPicPr>
            <a:picLocks noChangeAspect="1" noChangeArrowheads="1"/>
          </p:cNvPicPr>
          <p:nvPr/>
        </p:nvPicPr>
        <p:blipFill>
          <a:blip r:embed="rId5" cstate="print"/>
          <a:srcRect r="-9375"/>
          <a:stretch>
            <a:fillRect/>
          </a:stretch>
        </p:blipFill>
        <p:spPr bwMode="auto">
          <a:xfrm>
            <a:off x="1403648" y="2780928"/>
            <a:ext cx="2808312" cy="2407124"/>
          </a:xfrm>
          <a:prstGeom prst="rect">
            <a:avLst/>
          </a:prstGeom>
          <a:noFill/>
        </p:spPr>
      </p:pic>
      <p:pic>
        <p:nvPicPr>
          <p:cNvPr id="15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660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577615" y="512676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80456" y="58468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51520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40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83568" y="1484784"/>
            <a:ext cx="7704856" cy="1944216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4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Раствор аммиака или нашатырный спирт. Вдыхание малых количеств раствора аммиака стимулирует работу сердца  и нервную систему. </a:t>
            </a:r>
            <a:r>
              <a:rPr lang="ru-RU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4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раствор аммиака дают нюхать при обмороках и отравлениях.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2195736" y="908720"/>
            <a:ext cx="47525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4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62880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s://vserastenija.ru/wp-content/uploads/2018/07/Nashatyirnyiy-spirt-dlya-klubniki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1008"/>
            <a:ext cx="1872208" cy="2323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24583" y="332655"/>
            <a:ext cx="8067897" cy="504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6147" name="Picture 3" descr="C:\Users\EKATERINA\Desktop\924ba145159d7226654040bfb3c1d3d6.jpg"/>
          <p:cNvPicPr>
            <a:picLocks noChangeAspect="1" noChangeArrowheads="1"/>
          </p:cNvPicPr>
          <p:nvPr/>
        </p:nvPicPr>
        <p:blipFill>
          <a:blip r:embed="rId5" cstate="print"/>
          <a:srcRect r="4932" b="13222"/>
          <a:stretch>
            <a:fillRect/>
          </a:stretch>
        </p:blipFill>
        <p:spPr bwMode="auto">
          <a:xfrm>
            <a:off x="5220072" y="3573016"/>
            <a:ext cx="2952328" cy="2160240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437112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78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302433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Углеводы всасываются в кровь в </a:t>
            </a: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видео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глюкозы, галактозы и фруктозы.  </a:t>
            </a:r>
            <a:endParaRPr lang="ru-RU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печени  глюкоза откладывается про запас в  виде гликогена. </a:t>
            </a:r>
            <a:endParaRPr lang="ru-RU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Что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происходит  с   фруктозой и галактозой? 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88640"/>
            <a:ext cx="604867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60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18913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464146" cy="2913459"/>
          </a:xfrm>
          <a:prstGeom prst="rect">
            <a:avLst/>
          </a:prstGeom>
        </p:spPr>
      </p:pic>
      <p:pic>
        <p:nvPicPr>
          <p:cNvPr id="13" name="Picture 4" descr="https://tmu.org.ua/wp-content/uploads/2019/09/1569529008_Mozhno-li-pit-vodu-pered-tem-kak-otpravit-sya-sdavat-krov-vliyanie-faktorov-na-rezul-tat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645024"/>
            <a:ext cx="376961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3369593" y="440668"/>
            <a:ext cx="2016224" cy="50405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tx1"/>
                </a:solidFill>
              </a:rPr>
              <a:t>Вопрос</a:t>
            </a:r>
            <a:endParaRPr lang="ru-RU" sz="4000" b="1" dirty="0">
              <a:ln/>
              <a:solidFill>
                <a:schemeClr val="tx1"/>
              </a:solidFill>
            </a:endParaRPr>
          </a:p>
        </p:txBody>
      </p:sp>
      <p:pic>
        <p:nvPicPr>
          <p:cNvPr id="24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8640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 flipV="1">
            <a:off x="7346367" y="332656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349208" y="40466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841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36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Обретение бессмертия…</a:t>
            </a:r>
            <a:endParaRPr lang="ru-RU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144016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160008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63888" y="3429000"/>
            <a:ext cx="2232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6174D"/>
                </a:solidFill>
              </a:rPr>
              <a:t>Капица Петр Леонидович   </a:t>
            </a:r>
            <a:endParaRPr lang="ru-RU" b="1" dirty="0">
              <a:solidFill>
                <a:srgbClr val="36174D"/>
              </a:solidFill>
            </a:endParaRPr>
          </a:p>
        </p:txBody>
      </p:sp>
      <p:pic>
        <p:nvPicPr>
          <p:cNvPr id="10" name="Picture 2" descr="https://xn--80adjaaqabpiqn.xn--p1ai/upload/photos/chelyabinsk/kurchatov-igor-vasilevi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1544185" cy="2297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userscontent2.emaze.com/images/ec1aa41b-5152-42bc-9b51-7e487152b929/6c535a8b057c04cafe540baf4f595c6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080"/>
            <a:ext cx="1368152" cy="1993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987824" y="6093296"/>
            <a:ext cx="2016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6174D"/>
                </a:solidFill>
              </a:rPr>
              <a:t>Александров Павел Сергеевич   </a:t>
            </a:r>
            <a:endParaRPr lang="ru-RU" b="1" dirty="0">
              <a:solidFill>
                <a:srgbClr val="36174D"/>
              </a:solidFill>
            </a:endParaRPr>
          </a:p>
        </p:txBody>
      </p:sp>
      <p:pic>
        <p:nvPicPr>
          <p:cNvPr id="15" name="Picture 7" descr="https://pbs.twimg.com/media/DwuATBzWsAAu3cb.jpg: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4040392"/>
            <a:ext cx="1512168" cy="2124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44007" y="6165304"/>
            <a:ext cx="3096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6174D"/>
                </a:solidFill>
              </a:rPr>
              <a:t>Королев  Сергей </a:t>
            </a:r>
          </a:p>
          <a:p>
            <a:pPr algn="ctr"/>
            <a:r>
              <a:rPr lang="ru-RU" b="1" dirty="0" smtClean="0">
                <a:solidFill>
                  <a:srgbClr val="36174D"/>
                </a:solidFill>
              </a:rPr>
              <a:t>Павлович   </a:t>
            </a:r>
            <a:endParaRPr lang="ru-RU" b="1" dirty="0">
              <a:solidFill>
                <a:srgbClr val="36174D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5" y="3356992"/>
            <a:ext cx="2304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6174D"/>
                </a:solidFill>
              </a:rPr>
              <a:t>Циолковский Константин Эдуардович  </a:t>
            </a:r>
            <a:endParaRPr lang="ru-RU" b="1" dirty="0">
              <a:solidFill>
                <a:srgbClr val="36174D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0192" y="3501009"/>
            <a:ext cx="1872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6174D"/>
                </a:solidFill>
              </a:rPr>
              <a:t>Курчатов Игорь Васильевич   </a:t>
            </a:r>
            <a:endParaRPr lang="ru-RU" b="1" dirty="0">
              <a:solidFill>
                <a:srgbClr val="36174D"/>
              </a:solidFill>
            </a:endParaRPr>
          </a:p>
        </p:txBody>
      </p:sp>
      <p:pic>
        <p:nvPicPr>
          <p:cNvPr id="21" name="Picture 3" descr="C:\Users\EKATERINA\Desktop\img6.jpg"/>
          <p:cNvPicPr>
            <a:picLocks noChangeAspect="1" noChangeArrowheads="1"/>
          </p:cNvPicPr>
          <p:nvPr/>
        </p:nvPicPr>
        <p:blipFill>
          <a:blip r:embed="rId7" cstate="print"/>
          <a:srcRect l="63126" t="22906" r="10623"/>
          <a:stretch>
            <a:fillRect/>
          </a:stretch>
        </p:blipFill>
        <p:spPr bwMode="auto">
          <a:xfrm>
            <a:off x="1331640" y="4293096"/>
            <a:ext cx="115212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243408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124745"/>
            <a:ext cx="8496944" cy="252028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В клетках печени фруктоза и галактоза изомеризуются или </a:t>
            </a: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превращаются </a:t>
            </a:r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в глюкозу.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87216" y="36437"/>
            <a:ext cx="47525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70" y="283855"/>
            <a:ext cx="679574" cy="67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4908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8886"/>
            <a:ext cx="576064" cy="57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znakka4estva.ru/uploads/category_items/sources/2bda58f901a87002076e7f30f94f87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564904"/>
            <a:ext cx="3419872" cy="1899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4" descr="https://builderbody.ru/wp-content/uploads/2017/06/5-7-850x2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924944"/>
            <a:ext cx="3814332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6" name="Picture 2" descr="C:\Users\User\Downloads\kisspng-molecule-glucose-molecular-model-ion-glucose-5b24f483960d31.046967271529148547614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69160"/>
            <a:ext cx="1512168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ownloads\kisspng-molecule-glucose-molecular-model-ion-glucose-5b24f483960d31.046967271529148547614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1472729" cy="1489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91880" y="404664"/>
            <a:ext cx="2088232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36174D"/>
                </a:solidFill>
              </a:rPr>
              <a:t>Ответ</a:t>
            </a:r>
            <a:endParaRPr lang="ru-RU" sz="4000" b="1" dirty="0">
              <a:ln/>
              <a:solidFill>
                <a:srgbClr val="36174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45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Видео – 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вопрос4 Neurones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47664" y="1628800"/>
            <a:ext cx="6336704" cy="4752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39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4583" y="332656"/>
            <a:ext cx="792388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0" name="Picture 2" descr="C:\Users\User\Downloads\kisspng-hospital-plus-and-minus-signs-symbol-american-re-red-cross-5ad591871bfba8.98984883152394586311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1024347" cy="1024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99695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63324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33" y="566124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33056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0120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EKATERINA\Desktop\001a18914b10bf3acc9bc854ea3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844824"/>
            <a:ext cx="3168352" cy="3168352"/>
          </a:xfrm>
          <a:prstGeom prst="rect">
            <a:avLst/>
          </a:prstGeom>
          <a:noFill/>
        </p:spPr>
      </p:pic>
      <p:pic>
        <p:nvPicPr>
          <p:cNvPr id="12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27584" y="24928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7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90736" y="1196752"/>
            <a:ext cx="8219256" cy="2928768"/>
          </a:xfrm>
        </p:spPr>
        <p:txBody>
          <a:bodyPr>
            <a:normAutofit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Этот раствор применяется в качестве антисептика и раздражающего средства при инфекционно-воспалительных заболеваниях кожного покрова и слизистых оболочек, </a:t>
            </a:r>
            <a:endParaRPr lang="ru-RU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обработки </a:t>
            </a:r>
            <a:r>
              <a:rPr lang="ru-RU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краев ран, пальцев хирурга и операционного поля.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6103" y="404665"/>
            <a:ext cx="8067897" cy="648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1" name="Picture 3" descr="C:\Users\User\Downloads\kisspng-first-aid-kit-survival-kit-clip-art-first-aid-kit-png-photos-5a75b787c3c611.73033727151766413580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1360"/>
            <a:ext cx="3436640" cy="3436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User\Downloads\kisspng-laboratory-flasks-science-chemistry-liquid-schlenk-flask-5b21df46d46004.423217071528946502869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2617787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8870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793639" y="1012886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796480" y="108489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6503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71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19572" y="1556791"/>
            <a:ext cx="7704856" cy="1584177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Для дезинфекции ран в медицине применяют йодную настойку, представляющую собой </a:t>
            </a: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% -й  раствор йода в спирте.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2195736" y="908720"/>
            <a:ext cx="475252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4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02" y="89505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505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24583" y="332656"/>
            <a:ext cx="799588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6626" name="Picture 2" descr="https://img.7ya.ru/pub/img/25917/depositphotos_8224233_s-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33" y="4005065"/>
            <a:ext cx="3541356" cy="2304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i.mycdn.me/i?r=AzEPZsRbOZEKgBhR0XGMT1RkCE_TeIZHa5ilocSxiv-PlqaKTM5SRkZCeTgDn6uOy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096344" cy="2294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ds02.infourok.ru/uploads/ex/0ccc/00016c5b-9f9b2a3a/2/img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717032"/>
            <a:ext cx="2475625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8008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950168"/>
            <a:ext cx="8229600" cy="3630959"/>
          </a:xfrm>
        </p:spPr>
        <p:txBody>
          <a:bodyPr>
            <a:normAutofit fontScale="6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4100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Какой </a:t>
            </a:r>
            <a:r>
              <a:rPr lang="ru-RU" sz="4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витамин усиливает всасывание кальция и фосфора в кишечнике, </a:t>
            </a:r>
            <a:endParaRPr lang="ru-RU" sz="4100" b="1" cap="all" dirty="0" smtClean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4100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а </a:t>
            </a:r>
            <a:r>
              <a:rPr lang="ru-RU" sz="41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отсутствие этого витамина ведет к неправильному формированию костной ткани и зубов?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16632"/>
            <a:ext cx="60486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60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554037" cy="81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554037" cy="81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s://travm.info/wp-content/uploads/2017/10/esli-pri-ukuse-byla-povrezhdena-kost-to-v-leche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365104"/>
            <a:ext cx="2249412" cy="1558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2" name="Picture 4" descr="https://pbs.twimg.com/media/CmTlrZ5XYAArB7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1573162" cy="1720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63888" y="188640"/>
            <a:ext cx="2016224" cy="50405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tx1"/>
                </a:solidFill>
              </a:rPr>
              <a:t>Вопрос</a:t>
            </a:r>
            <a:endParaRPr lang="ru-RU" sz="4000" b="1" dirty="0">
              <a:ln/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35896" y="5949280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Формула костей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(РО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16216" y="4221088"/>
            <a:ext cx="1584176" cy="180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r>
              <a:rPr lang="en-US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endParaRPr 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Кальций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40,078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4</a:t>
            </a:r>
            <a:r>
              <a:rPr lang="en-US" b="1" dirty="0" smtClean="0">
                <a:solidFill>
                  <a:schemeClr val="tx1"/>
                </a:solidFill>
              </a:rPr>
              <a:t>S</a:t>
            </a:r>
            <a:r>
              <a:rPr lang="en-US" b="1" baseline="30000" dirty="0" smtClean="0">
                <a:solidFill>
                  <a:schemeClr val="tx1"/>
                </a:solidFill>
              </a:rPr>
              <a:t>2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8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554037" cy="81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28" y="836712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7899139" y="980728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901980" y="105273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668344" y="1844824"/>
            <a:ext cx="609600" cy="609600"/>
          </a:xfrm>
          <a:prstGeom prst="rect">
            <a:avLst/>
          </a:prstGeom>
        </p:spPr>
      </p:pic>
      <p:pic>
        <p:nvPicPr>
          <p:cNvPr id="24" name="Picture 2" descr="C:\Users\EKATERINA\Desktop\475f9700d42c3ce94b2b0a70d9ad1ce4.jpg"/>
          <p:cNvPicPr>
            <a:picLocks noChangeAspect="1" noChangeArrowheads="1"/>
          </p:cNvPicPr>
          <p:nvPr/>
        </p:nvPicPr>
        <p:blipFill>
          <a:blip r:embed="rId11" cstate="print"/>
          <a:srcRect l="33246" t="46810" r="39951" b="13319"/>
          <a:stretch>
            <a:fillRect/>
          </a:stretch>
        </p:blipFill>
        <p:spPr bwMode="auto">
          <a:xfrm>
            <a:off x="3419872" y="836712"/>
            <a:ext cx="2304256" cy="1584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391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124745"/>
            <a:ext cx="8229600" cy="165618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Витамин</a:t>
            </a:r>
            <a:r>
              <a:rPr lang="ru-RU" sz="60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 Д</a:t>
            </a:r>
          </a:p>
          <a:p>
            <a:pPr algn="ctr"/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87216" y="36437"/>
            <a:ext cx="47525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7370"/>
            <a:ext cx="648072" cy="64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5740"/>
            <a:ext cx="720080" cy="7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80" y="2104016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 descr="https://kubnews.ru/upload/iblock/5ae/5ae4edd3f623eb6a3ac8894b8441cb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2171647" cy="1440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3" name="Picture 1" descr="C:\Users\User\Downloads\kisspng-vitamin-d5-cholecalciferol-b-vitamins-5ae5bc6868ea23.879345301525005416429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30" y="1916832"/>
            <a:ext cx="3799366" cy="383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User\Downloads\kisspng-dietary-supplement-cod-liver-oil-fish-oil-vitamin-cod-liver-oil-products-in-kind-to-pull-material-fr-5aa68c0154d736.119376321520864257347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27584" y="764704"/>
            <a:ext cx="1656184" cy="1813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ownloads\kisspng-nutrient-vitamin-d-health-food-d-iacute-a-del-padre-5b27f825a09f47.351357811529346085657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2508448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47864" y="332656"/>
            <a:ext cx="2088232" cy="57606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36174D"/>
                </a:solidFill>
              </a:rPr>
              <a:t>Ответ</a:t>
            </a:r>
            <a:endParaRPr lang="ru-RU" sz="4000" b="1" dirty="0">
              <a:ln/>
              <a:solidFill>
                <a:srgbClr val="36174D"/>
              </a:solidFill>
            </a:endParaRPr>
          </a:p>
        </p:txBody>
      </p:sp>
      <p:pic>
        <p:nvPicPr>
          <p:cNvPr id="13" name="Picture 2" descr="https://m.gifmania.ru/Animated-Gifs-Animirovannykh-Alfavitov/Animations-Alphabet/Images-Letters-D/Letters-D-2687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3501008"/>
            <a:ext cx="2448272" cy="224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109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Видео – 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вопрос5 Immunite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03648" y="1628800"/>
            <a:ext cx="6322094" cy="47419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6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4583" y="332656"/>
            <a:ext cx="792388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0" name="Picture 2" descr="C:\Users\User\Downloads\kisspng-hospital-plus-and-minus-signs-symbol-american-re-red-cross-5ad591871bfba8.98984883152394586311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1024347" cy="1024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99695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63324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33" y="566124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33056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0120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EKATERINA\Desktop\001a18914b10bf3acc9bc854ea3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844824"/>
            <a:ext cx="3168352" cy="3168352"/>
          </a:xfrm>
          <a:prstGeom prst="rect">
            <a:avLst/>
          </a:prstGeom>
          <a:noFill/>
        </p:spPr>
      </p:pic>
      <p:pic>
        <p:nvPicPr>
          <p:cNvPr id="12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187624" y="24208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7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97396" y="1556792"/>
            <a:ext cx="8549208" cy="285676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 </a:t>
            </a:r>
            <a:r>
              <a:rPr lang="ru-RU" sz="36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Этот лекарственный препарат оказывает обезболивающее, жаропонижающее, противовоспалительное действие.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764705"/>
            <a:ext cx="8139905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1" name="Picture 3" descr="C:\Users\User\Downloads\kisspng-first-aid-kit-survival-kit-clip-art-first-aid-kit-png-photos-5a75b787c3c611.73033727151766413580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65984"/>
            <a:ext cx="3724672" cy="3392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User\Downloads\transparent-pill-pharmaceutical-drug-capsule-medicine-analgesi-5df38441e87076.21522712157624019395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3180282" cy="1612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793639" y="548680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796480" y="62068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91680" y="1593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470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34965" y="14585"/>
            <a:ext cx="3783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 имя науки</a:t>
            </a:r>
            <a:endParaRPr lang="ru-RU" sz="4800" b="1" cap="none" spc="0" dirty="0">
              <a:ln w="11430"/>
              <a:gradFill>
                <a:gsLst>
                  <a:gs pos="1000">
                    <a:srgbClr val="3A21CF"/>
                  </a:gs>
                  <a:gs pos="25000">
                    <a:srgbClr val="002060"/>
                  </a:gs>
                  <a:gs pos="50000">
                    <a:srgbClr val="0000FF"/>
                  </a:gs>
                  <a:gs pos="75000">
                    <a:srgbClr val="002060"/>
                  </a:gs>
                  <a:gs pos="100000">
                    <a:srgbClr val="0000FF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052736"/>
            <a:ext cx="7281434" cy="52915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124744"/>
            <a:ext cx="7128792" cy="5184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1196752"/>
            <a:ext cx="5859744" cy="51948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1052736"/>
            <a:ext cx="5256584" cy="53285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980728"/>
            <a:ext cx="7920880" cy="52787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5" y="1057142"/>
            <a:ext cx="5616624" cy="56122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7664" y="1052736"/>
            <a:ext cx="6613211" cy="54726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1052736"/>
            <a:ext cx="7560840" cy="5400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568" y="1124744"/>
            <a:ext cx="7848872" cy="51874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95736" y="1052736"/>
            <a:ext cx="5256584" cy="5400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87624" y="1052736"/>
            <a:ext cx="7344816" cy="55588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9552" y="980728"/>
            <a:ext cx="828001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516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19572" y="1628800"/>
            <a:ext cx="7704856" cy="98029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600" b="1" cap="all" smtClean="0">
                <a:ln w="0"/>
                <a:solidFill>
                  <a:schemeClr val="accent1">
                    <a:lumMod val="50000"/>
                  </a:schemeClr>
                </a:solidFill>
              </a:rPr>
              <a:t>ПАРАЦЕТАМОЛ</a:t>
            </a:r>
            <a:endParaRPr lang="ru-RU" sz="3600" b="1" cap="all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2195736" y="908719"/>
            <a:ext cx="4752528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4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96752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24583" y="260647"/>
            <a:ext cx="8139905" cy="64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19" name="Picture 2" descr="https://paperdoc.ru/wp-content/uploads/2018/11/7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780928"/>
            <a:ext cx="3096344" cy="2126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EKATERINA\Desktop\8201cb88f3e2f3571feac58714edf8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060848"/>
            <a:ext cx="4026024" cy="4026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899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78966" y="1006823"/>
            <a:ext cx="8229600" cy="2118791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0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О чем могут рассказать завитки и петли на ваших пальцах?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16632"/>
            <a:ext cx="60486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60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04864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4" y="92671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C:\Users\User\Downloads\kisspng-fingerprint-stock-photography-clip-art-fingerprints-5b298bbe822913.41100313152944940653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112"/>
            <a:ext cx="4706888" cy="4158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i.ytimg.com/vi/v_rnt2CYnZI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677938" cy="2443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63888" y="188640"/>
            <a:ext cx="2016224" cy="50405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tx1"/>
                </a:solidFill>
              </a:rPr>
              <a:t>Вопрос</a:t>
            </a:r>
            <a:endParaRPr lang="ru-RU" sz="4000" b="1" dirty="0">
              <a:ln/>
              <a:solidFill>
                <a:schemeClr val="tx1"/>
              </a:solidFill>
            </a:endParaRPr>
          </a:p>
        </p:txBody>
      </p:sp>
      <p:pic>
        <p:nvPicPr>
          <p:cNvPr id="14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81" y="260648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8100392" y="404664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8103233" y="476672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028384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30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124745"/>
            <a:ext cx="8229600" cy="1656184"/>
          </a:xfrm>
        </p:spPr>
        <p:txBody>
          <a:bodyPr>
            <a:normAutofit fontScale="4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60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Завитки и петли- это мельчайшие кожные складки, бороздки, линии, которые  образуют узоры, индивидуальные для каждой </a:t>
            </a:r>
            <a:r>
              <a:rPr lang="ru-RU" sz="6000" b="1" cap="all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личности. </a:t>
            </a:r>
            <a:endParaRPr lang="ru-RU" sz="6000" b="1" cap="all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6000" b="1" cap="all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87216" y="36437"/>
            <a:ext cx="47525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5856"/>
            <a:ext cx="720080" cy="7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4224"/>
            <a:ext cx="792088" cy="78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6916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 descr="C:\Users\User\Downloads\kisspng-hand-t-shirt-palm-print-printing-poster-5abb462384dff0.17078870152222262754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2244184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User\Downloads\kisspng-hand-t-shirt-palm-print-printing-poster-5abb462384dff0.17078870152222262754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24944"/>
            <a:ext cx="2232248" cy="2572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75856" y="332656"/>
            <a:ext cx="2088232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36174D"/>
                </a:solidFill>
              </a:rPr>
              <a:t>Ответ</a:t>
            </a:r>
            <a:endParaRPr lang="ru-RU" sz="4000" b="1" dirty="0">
              <a:ln/>
              <a:solidFill>
                <a:srgbClr val="36174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886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Видео – 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вопрос6 IntroCircSang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1628801"/>
            <a:ext cx="6706103" cy="4464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25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4583" y="332656"/>
            <a:ext cx="7923881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0" name="Picture 2" descr="C:\Users\User\Downloads\kisspng-hospital-plus-and-minus-signs-symbol-american-re-red-cross-5ad591871bfba8.98984883152394586311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1024347" cy="1024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99695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633242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33" y="566124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33056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01208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5540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EKATERINA\Desktop\001a18914b10bf3acc9bc854ea3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844824"/>
            <a:ext cx="3168352" cy="3168352"/>
          </a:xfrm>
          <a:prstGeom prst="rect">
            <a:avLst/>
          </a:prstGeom>
          <a:noFill/>
        </p:spPr>
      </p:pic>
      <p:pic>
        <p:nvPicPr>
          <p:cNvPr id="12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259632" y="27809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7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81683" y="1052736"/>
            <a:ext cx="8549208" cy="2928768"/>
          </a:xfrm>
        </p:spPr>
        <p:txBody>
          <a:bodyPr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  </a:t>
            </a:r>
            <a:r>
              <a:rPr lang="ru-RU" sz="36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Это бесцветная жидкость, обладающая мощными окислительными свойствами,  способностью приостанавливать  кровотечение и предотвращать инфекцию.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2709" y="332656"/>
            <a:ext cx="8352928" cy="64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2051" name="Picture 3" descr="C:\Users\User\Downloads\kisspng-first-aid-kit-survival-kit-clip-art-first-aid-kit-png-photos-5a75b787c3c611.73033727151766413580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2" t="9504" r="8186" b="9735"/>
          <a:stretch>
            <a:fillRect/>
          </a:stretch>
        </p:blipFill>
        <p:spPr bwMode="auto">
          <a:xfrm>
            <a:off x="5148064" y="3356992"/>
            <a:ext cx="3384376" cy="3034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tatic.wixstatic.com/media/66cb9a_c38d68798d684269ae7d61c52cef6e29~mv2_d_2048_1365_s_2.jpg_srz_1440_960_85_22_0.50_1.20_0.00_jpg_srz"/>
          <p:cNvPicPr>
            <a:picLocks noChangeAspect="1" noChangeArrowheads="1"/>
          </p:cNvPicPr>
          <p:nvPr/>
        </p:nvPicPr>
        <p:blipFill>
          <a:blip r:embed="rId5" cstate="print"/>
          <a:srcRect t="3133" r="35556"/>
          <a:stretch>
            <a:fillRect/>
          </a:stretch>
        </p:blipFill>
        <p:spPr bwMode="auto">
          <a:xfrm>
            <a:off x="2267744" y="3789040"/>
            <a:ext cx="1584176" cy="1688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 descr="C:\Users\User\Downloads\kisspng-erlenmeyer-flask-beaker-laboratory-flasks-chemistr-5adc360ec86a15.30377036152438119882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1834763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ds04.infourok.ru/uploads/ex/02e3/000cc09a-e8cbcae9/hello_html_m58604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8" y="1196752"/>
            <a:ext cx="940222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1072709" y="1340768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075550" y="141277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hasy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70750" y="234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65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k6.picdn.net/shutterstock/videos/311386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19572" y="1484784"/>
            <a:ext cx="7704856" cy="100811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0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Перекись водорода </a:t>
            </a:r>
          </a:p>
          <a:p>
            <a:pPr algn="ctr">
              <a:buNone/>
            </a:pPr>
            <a:r>
              <a:rPr lang="ru-RU" sz="40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40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2195736" y="908720"/>
            <a:ext cx="47525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400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28800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13176"/>
            <a:ext cx="9271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24583" y="260647"/>
            <a:ext cx="8139905" cy="64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>«Аптечка скорой помощи»</a:t>
            </a:r>
            <a:endParaRPr lang="ru-RU" sz="4400" b="1" dirty="0">
              <a:ln w="11430"/>
              <a:solidFill>
                <a:srgbClr val="A50021"/>
              </a:solidFill>
              <a:effectLst/>
            </a:endParaRPr>
          </a:p>
        </p:txBody>
      </p:sp>
      <p:pic>
        <p:nvPicPr>
          <p:cNvPr id="37890" name="Picture 2" descr="C:\Users\User\Downloads\kisspng-hydrogen-peroxide-molecule-chemical-compound-lewis-decomposition-5adecff5c1a114.87872597152455166979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2400">
            <a:off x="6098058" y="3054765"/>
            <a:ext cx="2836602" cy="2021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asevalar.ru/netcat_files/365/563/yuzhfar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1584176" cy="3129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s://i2.wp.com/dombrat.ru/wp-content/uploads/2016/12/2393056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64" y="2940050"/>
            <a:ext cx="3098159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108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99992" y="52883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2400" b="1" dirty="0">
              <a:ln w="22225" cmpd="sng">
                <a:solidFill>
                  <a:schemeClr val="accent6">
                    <a:lumMod val="75000"/>
                    <a:alpha val="60000"/>
                  </a:schemeClr>
                </a:soli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1340768"/>
            <a:ext cx="6192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Courier New" pitchFamily="49" charset="0"/>
              </a:rPr>
              <a:t>Городской конкурс </a:t>
            </a:r>
          </a:p>
          <a:p>
            <a:pPr algn="ctr"/>
            <a:r>
              <a:rPr lang="ru-RU" sz="28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Courier New" pitchFamily="49" charset="0"/>
              </a:rPr>
              <a:t>«ДЕНЬ НАУКИ», </a:t>
            </a:r>
          </a:p>
          <a:p>
            <a:pPr algn="ctr"/>
            <a:r>
              <a:rPr lang="ru-RU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Courier New" pitchFamily="49" charset="0"/>
              </a:rPr>
              <a:t>посвященный празднованию дня науки</a:t>
            </a:r>
            <a:endParaRPr lang="ru-RU" sz="2400" b="1" cap="all" dirty="0">
              <a:ln w="0"/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Courier New" pitchFamily="49" charset="0"/>
            </a:endParaRPr>
          </a:p>
        </p:txBody>
      </p:sp>
      <p:pic>
        <p:nvPicPr>
          <p:cNvPr id="13" name="Picture 2" descr="C:\Users\EKATERINA\Desktop\ВСЕ последнее по конкурсу\t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996952"/>
            <a:ext cx="6264696" cy="27363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733256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cap="all" dirty="0" smtClean="0">
                <a:ln w="0"/>
                <a:solidFill>
                  <a:schemeClr val="tx2"/>
                </a:solidFill>
                <a:cs typeface="Aharoni" pitchFamily="2" charset="-79"/>
              </a:rPr>
              <a:t>«</a:t>
            </a:r>
            <a:r>
              <a:rPr lang="ru-RU" sz="2400" b="1" cap="all" dirty="0" smtClean="0">
                <a:ln w="0"/>
                <a:solidFill>
                  <a:srgbClr val="002060"/>
                </a:solidFill>
                <a:cs typeface="Aharoni" pitchFamily="2" charset="-79"/>
              </a:rPr>
              <a:t>Жизнь ставит цели науке;  Наука освещает путь  жизни»</a:t>
            </a:r>
          </a:p>
          <a:p>
            <a:pPr algn="r"/>
            <a:r>
              <a:rPr lang="ru-RU" sz="2400" b="1" cap="all" dirty="0" smtClean="0">
                <a:ln w="0"/>
                <a:solidFill>
                  <a:srgbClr val="002060"/>
                </a:solidFill>
                <a:cs typeface="Aharoni" pitchFamily="2" charset="-79"/>
              </a:rPr>
              <a:t>Н.К. Михайловский</a:t>
            </a:r>
            <a:endParaRPr lang="ru-RU" sz="2400" b="1" cap="all" dirty="0">
              <a:ln w="0"/>
              <a:solidFill>
                <a:srgbClr val="002060"/>
              </a:solidFill>
              <a:cs typeface="Aharoni" pitchFamily="2" charset="-79"/>
            </a:endParaRPr>
          </a:p>
        </p:txBody>
      </p:sp>
      <p:pic>
        <p:nvPicPr>
          <p:cNvPr id="15" name="Picture 3" descr="C:\Users\User\Downloads\kisspng-research-science-omega-sainz-academic-conference-s-omega-science-amp-quot-5b7b83860ed1c1.55612575153482125406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1874837" cy="177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534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864096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800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 имя жизни!   Во имя науки!</a:t>
            </a:r>
            <a:r>
              <a:rPr lang="ru-RU" sz="4800" dirty="0" smtClean="0">
                <a:ln w="11430"/>
                <a:gradFill>
                  <a:gsLst>
                    <a:gs pos="1000">
                      <a:srgbClr val="3A21CF"/>
                    </a:gs>
                    <a:gs pos="25000">
                      <a:srgbClr val="002060"/>
                    </a:gs>
                    <a:gs pos="50000">
                      <a:srgbClr val="0000FF"/>
                    </a:gs>
                    <a:gs pos="75000">
                      <a:srgbClr val="002060"/>
                    </a:gs>
                    <a:gs pos="100000">
                      <a:srgbClr val="0000FF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800" dirty="0" smtClean="0">
                <a:ln w="11430"/>
                <a:gradFill>
                  <a:gsLst>
                    <a:gs pos="1000">
                      <a:srgbClr val="3A21CF"/>
                    </a:gs>
                    <a:gs pos="25000">
                      <a:srgbClr val="002060"/>
                    </a:gs>
                    <a:gs pos="50000">
                      <a:srgbClr val="0000FF"/>
                    </a:gs>
                    <a:gs pos="75000">
                      <a:srgbClr val="002060"/>
                    </a:gs>
                    <a:gs pos="100000">
                      <a:srgbClr val="0000FF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4800" dirty="0"/>
          </a:p>
        </p:txBody>
      </p:sp>
      <p:pic>
        <p:nvPicPr>
          <p:cNvPr id="1026" name="Picture 2" descr="C:\Users\EKATERINA\Desktop\583a1582-edb3-4fc9-acc7-6cb1d4c8def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8098145" cy="45259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661248"/>
            <a:ext cx="8064896" cy="983283"/>
          </a:xfrm>
          <a:prstGeom prst="rect">
            <a:avLst/>
          </a:prstGeom>
          <a:solidFill>
            <a:srgbClr val="FFE1FD"/>
          </a:solidFill>
        </p:spPr>
        <p:txBody>
          <a:bodyPr wrap="square">
            <a:spAutoFit/>
          </a:bodyPr>
          <a:lstStyle/>
          <a:p>
            <a:pPr indent="9017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«Спутник V» — первая зарегистрированная в мире вакцина для профилактики COVID-19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7oom.ru/powerpoint/fon-dlya-prezentacii-po-literature-1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848872" cy="3240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Обретение бессмертия…</a:t>
            </a:r>
            <a:endParaRPr lang="ru-RU" dirty="0"/>
          </a:p>
        </p:txBody>
      </p:sp>
      <p:pic>
        <p:nvPicPr>
          <p:cNvPr id="4" name="Picture 2" descr="C:\Users\EKATERINA\Desktop\1506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12776"/>
            <a:ext cx="2314544" cy="32403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" y="2204864"/>
            <a:ext cx="3059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Ученый –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                   социолог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2132856"/>
            <a:ext cx="3635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6174D"/>
                </a:solidFill>
              </a:rPr>
              <a:t>Борьба за индивидуальность </a:t>
            </a:r>
            <a:endParaRPr lang="ru-RU" sz="2400" b="1" dirty="0">
              <a:solidFill>
                <a:srgbClr val="36174D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94116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2"/>
                </a:solidFill>
                <a:cs typeface="Aharoni" pitchFamily="2" charset="-79"/>
              </a:rPr>
              <a:t>«</a:t>
            </a:r>
            <a:r>
              <a:rPr lang="ru-RU" sz="2400" b="1" cap="all" dirty="0" smtClean="0">
                <a:ln w="0"/>
                <a:solidFill>
                  <a:srgbClr val="002060"/>
                </a:solidFill>
                <a:cs typeface="Aharoni" pitchFamily="2" charset="-79"/>
              </a:rPr>
              <a:t>Жизнь ставит цели науке; Наука освещает путь  жизни»</a:t>
            </a:r>
          </a:p>
          <a:p>
            <a:pPr algn="ctr"/>
            <a:r>
              <a:rPr lang="ru-RU" sz="2400" b="1" cap="all" dirty="0" smtClean="0">
                <a:ln w="0"/>
                <a:solidFill>
                  <a:srgbClr val="002060"/>
                </a:solidFill>
                <a:cs typeface="Aharoni" pitchFamily="2" charset="-79"/>
              </a:rPr>
              <a:t>                                                                                Н.К. Михайловский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Конкурс «День науки»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User\Downloads\kisspng-paper-scroll-clip-art-scroll-5abd304735d757.321203901522348103220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56984" cy="6093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1628800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7313" algn="l"/>
                <a:tab pos="182563" algn="l"/>
              </a:tabLst>
              <a:defRPr/>
            </a:pPr>
            <a:r>
              <a:rPr lang="ru-RU" sz="2800" b="1" dirty="0" smtClean="0">
                <a:latin typeface="Bookman Old Style" pitchFamily="18" charset="0"/>
                <a:cs typeface="Aharoni" pitchFamily="2" charset="-79"/>
              </a:rPr>
              <a:t>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700808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7313" algn="l"/>
                <a:tab pos="182563" algn="l"/>
              </a:tabLs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программа</a:t>
            </a:r>
            <a:endParaRPr lang="ru-RU" sz="3200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3016"/>
            <a:ext cx="365428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87624" y="2348880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1.Визитная карточка команды.</a:t>
            </a: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2.Методологические характеристики исследования.</a:t>
            </a:r>
            <a:endParaRPr lang="ru-RU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3.Научные открытия. </a:t>
            </a:r>
            <a:endParaRPr lang="ru-RU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4.Конкурс капитанов.</a:t>
            </a: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5.Конкурс эрудитов.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3563</TotalTime>
  <Words>1429</Words>
  <Application>Microsoft Office PowerPoint</Application>
  <PresentationFormat>Экран (4:3)</PresentationFormat>
  <Paragraphs>340</Paragraphs>
  <Slides>67</Slides>
  <Notes>0</Notes>
  <HiddenSlides>0</HiddenSlides>
  <MMClips>32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Тема1</vt:lpstr>
      <vt:lpstr>Слайд 1</vt:lpstr>
      <vt:lpstr>    8 февраля День российской науки </vt:lpstr>
      <vt:lpstr>Обретение бессмертия…</vt:lpstr>
      <vt:lpstr>Обретение бессмертия…</vt:lpstr>
      <vt:lpstr>Обретение бессмертия…</vt:lpstr>
      <vt:lpstr>Слайд 6</vt:lpstr>
      <vt:lpstr> Во имя жизни!   Во имя науки! </vt:lpstr>
      <vt:lpstr>Обретение бессмертия…</vt:lpstr>
      <vt:lpstr> Конкурс «День науки»</vt:lpstr>
      <vt:lpstr> Конкурс «День науки»</vt:lpstr>
      <vt:lpstr>Методологические характеристики исследования </vt:lpstr>
      <vt:lpstr> Методологические характеристики исследования</vt:lpstr>
      <vt:lpstr>Методологические характеристики исследования</vt:lpstr>
      <vt:lpstr>Методологические характеристики исследования</vt:lpstr>
      <vt:lpstr> Конкурс «День науки»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 Конкурс «День науки»</vt:lpstr>
      <vt:lpstr>Слайд 31</vt:lpstr>
      <vt:lpstr>Слайд 32</vt:lpstr>
      <vt:lpstr>Видео – вопрос</vt:lpstr>
      <vt:lpstr>Слайд 34</vt:lpstr>
      <vt:lpstr>Слайд 35</vt:lpstr>
      <vt:lpstr>Слайд 36</vt:lpstr>
      <vt:lpstr>Слайд 37</vt:lpstr>
      <vt:lpstr>Слайд 38</vt:lpstr>
      <vt:lpstr>Видео – вопрос </vt:lpstr>
      <vt:lpstr>Слайд 40</vt:lpstr>
      <vt:lpstr>Слайд 41</vt:lpstr>
      <vt:lpstr>Слайд 42</vt:lpstr>
      <vt:lpstr>Слайд 43</vt:lpstr>
      <vt:lpstr>Слайд 44</vt:lpstr>
      <vt:lpstr>Видео – вопрос </vt:lpstr>
      <vt:lpstr>Слайд 46</vt:lpstr>
      <vt:lpstr>Слайд 47</vt:lpstr>
      <vt:lpstr>Слайд 48</vt:lpstr>
      <vt:lpstr>Слайд 49</vt:lpstr>
      <vt:lpstr>Слайд 50</vt:lpstr>
      <vt:lpstr>Видео – вопрос</vt:lpstr>
      <vt:lpstr>Слайд 52</vt:lpstr>
      <vt:lpstr>Слайд 53</vt:lpstr>
      <vt:lpstr>Слайд 54</vt:lpstr>
      <vt:lpstr>Слайд 55</vt:lpstr>
      <vt:lpstr>Слайд 56</vt:lpstr>
      <vt:lpstr>Видео – вопрос</vt:lpstr>
      <vt:lpstr>Слайд 58</vt:lpstr>
      <vt:lpstr>Слайд 59</vt:lpstr>
      <vt:lpstr>Слайд 60</vt:lpstr>
      <vt:lpstr>Слайд 61</vt:lpstr>
      <vt:lpstr>Слайд 62</vt:lpstr>
      <vt:lpstr>Видео – вопрос</vt:lpstr>
      <vt:lpstr>Слайд 64</vt:lpstr>
      <vt:lpstr>Слайд 65</vt:lpstr>
      <vt:lpstr>Слайд 66</vt:lpstr>
      <vt:lpstr>Слайд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Lankova</dc:creator>
  <cp:lastModifiedBy>Пользователь Windows</cp:lastModifiedBy>
  <cp:revision>411</cp:revision>
  <dcterms:created xsi:type="dcterms:W3CDTF">2020-01-04T22:52:21Z</dcterms:created>
  <dcterms:modified xsi:type="dcterms:W3CDTF">2021-09-03T21:24:17Z</dcterms:modified>
</cp:coreProperties>
</file>