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99" r:id="rId2"/>
    <p:sldId id="301" r:id="rId3"/>
    <p:sldId id="302" r:id="rId4"/>
    <p:sldId id="300" r:id="rId5"/>
    <p:sldId id="262" r:id="rId6"/>
    <p:sldId id="282" r:id="rId7"/>
    <p:sldId id="283" r:id="rId8"/>
    <p:sldId id="281" r:id="rId9"/>
    <p:sldId id="261" r:id="rId10"/>
    <p:sldId id="284" r:id="rId11"/>
    <p:sldId id="263" r:id="rId12"/>
    <p:sldId id="285" r:id="rId13"/>
    <p:sldId id="286" r:id="rId14"/>
    <p:sldId id="287" r:id="rId15"/>
    <p:sldId id="289" r:id="rId16"/>
    <p:sldId id="290" r:id="rId17"/>
    <p:sldId id="291" r:id="rId18"/>
    <p:sldId id="264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303" r:id="rId27"/>
    <p:sldId id="265" r:id="rId28"/>
    <p:sldId id="304" r:id="rId29"/>
    <p:sldId id="266" r:id="rId30"/>
    <p:sldId id="267" r:id="rId31"/>
    <p:sldId id="268" r:id="rId32"/>
    <p:sldId id="305" r:id="rId33"/>
    <p:sldId id="306" r:id="rId34"/>
    <p:sldId id="308" r:id="rId35"/>
    <p:sldId id="309" r:id="rId36"/>
    <p:sldId id="310" r:id="rId37"/>
    <p:sldId id="312" r:id="rId38"/>
    <p:sldId id="311" r:id="rId39"/>
    <p:sldId id="313" r:id="rId40"/>
    <p:sldId id="30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602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0EB55-CF93-4499-95C5-5497A9F6ECB3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1DDB-5332-416E-9250-E0079D5A14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632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eg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l66.ru/images/products/original/orig_2067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224" y="4409727"/>
            <a:ext cx="244827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lib.rus.ec/i/23/208323/i_024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771800" y="4005064"/>
            <a:ext cx="2105015" cy="2470751"/>
          </a:xfrm>
          <a:prstGeom prst="rect">
            <a:avLst/>
          </a:prstGeom>
          <a:noFill/>
        </p:spPr>
      </p:pic>
      <p:pic>
        <p:nvPicPr>
          <p:cNvPr id="7" name="Picture 4" descr="http://www.lovepaint.ru/images/cms/data/import_files/ca/vitrazh-raskraska_21h30sm_parusnik_3.jpeg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762" y="260648"/>
            <a:ext cx="3263118" cy="42930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pic>
        <p:nvPicPr>
          <p:cNvPr id="12" name="Picture 6" descr="http://dic.academic.ru/pictures/enc_literature/i_209.jpg"/>
          <p:cNvPicPr>
            <a:picLocks noChangeAspect="1" noChangeArrowheads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40352" y="332656"/>
            <a:ext cx="1063005" cy="1478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Группа 34"/>
          <p:cNvGrpSpPr/>
          <p:nvPr userDrawn="1"/>
        </p:nvGrpSpPr>
        <p:grpSpPr>
          <a:xfrm>
            <a:off x="-9727" y="-1"/>
            <a:ext cx="9149770" cy="664068"/>
            <a:chOff x="-9727" y="-1"/>
            <a:chExt cx="9149770" cy="664068"/>
          </a:xfrm>
        </p:grpSpPr>
        <p:grpSp>
          <p:nvGrpSpPr>
            <p:cNvPr id="23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29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33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0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31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2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4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5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6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2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grpSp>
        <p:nvGrpSpPr>
          <p:cNvPr id="35" name="Группа 36"/>
          <p:cNvGrpSpPr/>
          <p:nvPr userDrawn="1"/>
        </p:nvGrpSpPr>
        <p:grpSpPr>
          <a:xfrm flipV="1">
            <a:off x="-5770" y="6237312"/>
            <a:ext cx="9149770" cy="620688"/>
            <a:chOff x="-9727" y="-1"/>
            <a:chExt cx="9149770" cy="664068"/>
          </a:xfrm>
        </p:grpSpPr>
        <p:grpSp>
          <p:nvGrpSpPr>
            <p:cNvPr id="36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42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46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7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43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4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4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3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4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4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 dirty="0"/>
          </a:p>
        </p:txBody>
      </p:sp>
      <p:grpSp>
        <p:nvGrpSpPr>
          <p:cNvPr id="48" name="Группа 51"/>
          <p:cNvGrpSpPr/>
          <p:nvPr userDrawn="1"/>
        </p:nvGrpSpPr>
        <p:grpSpPr>
          <a:xfrm flipH="1">
            <a:off x="8676456" y="476672"/>
            <a:ext cx="467544" cy="5904656"/>
            <a:chOff x="-45694" y="548680"/>
            <a:chExt cx="459595" cy="5686979"/>
          </a:xfrm>
        </p:grpSpPr>
        <p:grpSp>
          <p:nvGrpSpPr>
            <p:cNvPr id="49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5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5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50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5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grpSp>
        <p:nvGrpSpPr>
          <p:cNvPr id="56" name="Группа 50"/>
          <p:cNvGrpSpPr/>
          <p:nvPr userDrawn="1"/>
        </p:nvGrpSpPr>
        <p:grpSpPr>
          <a:xfrm>
            <a:off x="-45694" y="548680"/>
            <a:ext cx="459595" cy="5686979"/>
            <a:chOff x="-45694" y="548680"/>
            <a:chExt cx="459595" cy="5686979"/>
          </a:xfrm>
        </p:grpSpPr>
        <p:grpSp>
          <p:nvGrpSpPr>
            <p:cNvPr id="57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6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6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58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60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61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sp>
        <p:nvSpPr>
          <p:cNvPr id="64" name="Прямоугольник 63"/>
          <p:cNvSpPr/>
          <p:nvPr userDrawn="1"/>
        </p:nvSpPr>
        <p:spPr>
          <a:xfrm>
            <a:off x="-36512" y="6700718"/>
            <a:ext cx="13316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Олифирова Т.И.</a:t>
            </a:r>
            <a:endParaRPr lang="ru-RU" sz="6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kupisuvenir.com.ua/published/publicdata/KUPISUVENIR/attachments/SC/products_pictures/kompas-morskoyhow_thm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5013176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6" name="Группа 25"/>
          <p:cNvGrpSpPr/>
          <p:nvPr/>
        </p:nvGrpSpPr>
        <p:grpSpPr>
          <a:xfrm flipV="1">
            <a:off x="-5770" y="6237312"/>
            <a:ext cx="9149770" cy="620688"/>
            <a:chOff x="-9727" y="-1"/>
            <a:chExt cx="9149770" cy="664068"/>
          </a:xfrm>
        </p:grpSpPr>
        <p:grpSp>
          <p:nvGrpSpPr>
            <p:cNvPr id="27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33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37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34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3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2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2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31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32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grpSp>
        <p:nvGrpSpPr>
          <p:cNvPr id="13" name="Группа 12"/>
          <p:cNvGrpSpPr/>
          <p:nvPr/>
        </p:nvGrpSpPr>
        <p:grpSpPr>
          <a:xfrm>
            <a:off x="-9727" y="-1"/>
            <a:ext cx="9149770" cy="664068"/>
            <a:chOff x="-9727" y="-1"/>
            <a:chExt cx="9149770" cy="664068"/>
          </a:xfrm>
        </p:grpSpPr>
        <p:grpSp>
          <p:nvGrpSpPr>
            <p:cNvPr id="14" name="Группа 78"/>
            <p:cNvGrpSpPr/>
            <p:nvPr/>
          </p:nvGrpSpPr>
          <p:grpSpPr>
            <a:xfrm rot="5400000">
              <a:off x="2541176" y="-2145640"/>
              <a:ext cx="459595" cy="4750874"/>
              <a:chOff x="-45692" y="1124746"/>
              <a:chExt cx="459595" cy="4750874"/>
            </a:xfrm>
          </p:grpSpPr>
          <p:grpSp>
            <p:nvGrpSpPr>
              <p:cNvPr id="20" name="Группа 64"/>
              <p:cNvGrpSpPr/>
              <p:nvPr/>
            </p:nvGrpSpPr>
            <p:grpSpPr>
              <a:xfrm>
                <a:off x="-45692" y="1124746"/>
                <a:ext cx="450414" cy="2518627"/>
                <a:chOff x="-45692" y="1124746"/>
                <a:chExt cx="450414" cy="2518627"/>
              </a:xfrm>
            </p:grpSpPr>
            <p:pic>
              <p:nvPicPr>
                <p:cNvPr id="24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3" y="1551377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39" y="2775513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1" name="Группа 65"/>
              <p:cNvGrpSpPr/>
              <p:nvPr/>
            </p:nvGrpSpPr>
            <p:grpSpPr>
              <a:xfrm>
                <a:off x="-36511" y="3501010"/>
                <a:ext cx="450414" cy="2374610"/>
                <a:chOff x="-45693" y="980730"/>
                <a:chExt cx="450414" cy="2374610"/>
              </a:xfrm>
            </p:grpSpPr>
            <p:pic>
              <p:nvPicPr>
                <p:cNvPr id="22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72324" y="1407361"/>
                  <a:ext cx="1294491" cy="44123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4" descr="http://cs412830.vk.me/v412830941/2956/SQ_eS978AbM.jpg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prstClr val="black"/>
                    <a:schemeClr val="accent3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rot="16200000">
                  <a:off x="-463140" y="2487480"/>
                  <a:ext cx="1294491" cy="441230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148064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6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30019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7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7380312" y="0"/>
              <a:ext cx="1294491" cy="441230"/>
            </a:xfrm>
            <a:prstGeom prst="rect">
              <a:avLst/>
            </a:prstGeom>
            <a:noFill/>
          </p:spPr>
        </p:pic>
        <p:pic>
          <p:nvPicPr>
            <p:cNvPr id="18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18967245">
              <a:off x="-9727" y="135632"/>
              <a:ext cx="604209" cy="528435"/>
            </a:xfrm>
            <a:prstGeom prst="rect">
              <a:avLst/>
            </a:prstGeom>
            <a:noFill/>
          </p:spPr>
        </p:pic>
        <p:pic>
          <p:nvPicPr>
            <p:cNvPr id="19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l="31259" t="-1037" r="29365"/>
            <a:stretch>
              <a:fillRect/>
            </a:stretch>
          </p:blipFill>
          <p:spPr bwMode="auto">
            <a:xfrm rot="2224720" flipH="1">
              <a:off x="8570981" y="15789"/>
              <a:ext cx="569062" cy="557555"/>
            </a:xfrm>
            <a:prstGeom prst="rect">
              <a:avLst/>
            </a:prstGeom>
            <a:noFill/>
          </p:spPr>
        </p:pic>
      </p:grpSp>
      <p:pic>
        <p:nvPicPr>
          <p:cNvPr id="11" name="Picture 6" descr="http://dic.academic.ru/pictures/enc_literature/i_209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251520" y="332656"/>
            <a:ext cx="1224138" cy="17029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-36512" y="6700718"/>
            <a:ext cx="133164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 smtClean="0">
                <a:solidFill>
                  <a:schemeClr val="accent3">
                    <a:lumMod val="75000"/>
                  </a:schemeClr>
                </a:solidFill>
                <a:latin typeface="Cambria" pitchFamily="18" charset="0"/>
              </a:rPr>
              <a:t>Олифирова Т.И.</a:t>
            </a:r>
            <a:endParaRPr lang="ru-RU" sz="600" dirty="0">
              <a:solidFill>
                <a:schemeClr val="accent3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B210-5A13-4C4C-9886-86E291605642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60761-EA22-48D1-8929-CD9B78C2A2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-45694" y="548680"/>
            <a:ext cx="459595" cy="5686979"/>
            <a:chOff x="-45694" y="548680"/>
            <a:chExt cx="459595" cy="5686979"/>
          </a:xfrm>
        </p:grpSpPr>
        <p:grpSp>
          <p:nvGrpSpPr>
            <p:cNvPr id="40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45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41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4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4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42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  <p:grpSp>
        <p:nvGrpSpPr>
          <p:cNvPr id="47" name="Группа 46"/>
          <p:cNvGrpSpPr/>
          <p:nvPr/>
        </p:nvGrpSpPr>
        <p:grpSpPr>
          <a:xfrm flipH="1">
            <a:off x="8676456" y="476672"/>
            <a:ext cx="467544" cy="5904656"/>
            <a:chOff x="-45694" y="548680"/>
            <a:chExt cx="459595" cy="5686979"/>
          </a:xfrm>
        </p:grpSpPr>
        <p:grpSp>
          <p:nvGrpSpPr>
            <p:cNvPr id="48" name="Группа 64"/>
            <p:cNvGrpSpPr/>
            <p:nvPr/>
          </p:nvGrpSpPr>
          <p:grpSpPr>
            <a:xfrm>
              <a:off x="-45694" y="548680"/>
              <a:ext cx="450413" cy="2374611"/>
              <a:chOff x="-45694" y="836712"/>
              <a:chExt cx="450413" cy="2374611"/>
            </a:xfrm>
          </p:grpSpPr>
          <p:pic>
            <p:nvPicPr>
              <p:cNvPr id="53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263343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4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343463"/>
                <a:ext cx="1294491" cy="441230"/>
              </a:xfrm>
              <a:prstGeom prst="rect">
                <a:avLst/>
              </a:prstGeom>
              <a:noFill/>
            </p:spPr>
          </p:pic>
        </p:grpSp>
        <p:grpSp>
          <p:nvGrpSpPr>
            <p:cNvPr id="49" name="Группа 65"/>
            <p:cNvGrpSpPr/>
            <p:nvPr/>
          </p:nvGrpSpPr>
          <p:grpSpPr>
            <a:xfrm>
              <a:off x="-36512" y="2780928"/>
              <a:ext cx="450413" cy="2374611"/>
              <a:chOff x="-45694" y="692696"/>
              <a:chExt cx="450413" cy="2374611"/>
            </a:xfrm>
          </p:grpSpPr>
          <p:pic>
            <p:nvPicPr>
              <p:cNvPr id="51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72325" y="1119327"/>
                <a:ext cx="1294491" cy="441230"/>
              </a:xfrm>
              <a:prstGeom prst="rect">
                <a:avLst/>
              </a:prstGeom>
              <a:noFill/>
            </p:spPr>
          </p:pic>
          <p:pic>
            <p:nvPicPr>
              <p:cNvPr id="52" name="Picture 4" descr="http://cs412830.vk.me/v412830941/2956/SQ_eS978AbM.jpg"/>
              <p:cNvPicPr>
                <a:picLocks noChangeAspect="1" noChangeArrowheads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rot="16200000">
                <a:off x="-463142" y="2199447"/>
                <a:ext cx="1294491" cy="441230"/>
              </a:xfrm>
              <a:prstGeom prst="rect">
                <a:avLst/>
              </a:prstGeom>
              <a:noFill/>
            </p:spPr>
          </p:pic>
        </p:grpSp>
        <p:pic>
          <p:nvPicPr>
            <p:cNvPr id="50" name="Picture 4" descr="http://cs412830.vk.me/v412830941/2956/SQ_eS978AbM.jpg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 rot="16200000">
              <a:off x="-463142" y="5367799"/>
              <a:ext cx="1294491" cy="441230"/>
            </a:xfrm>
            <a:prstGeom prst="rect">
              <a:avLst/>
            </a:prstGeom>
            <a:noFill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920880" cy="2583160"/>
          </a:xfrm>
        </p:spPr>
        <p:txBody>
          <a:bodyPr>
            <a:prstTxWarp prst="textWave4">
              <a:avLst>
                <a:gd name="adj1" fmla="val 11320"/>
                <a:gd name="adj2" fmla="val 354"/>
              </a:avLst>
            </a:prstTxWarp>
            <a:normAutofit/>
          </a:bodyPr>
          <a:lstStyle/>
          <a:p>
            <a:r>
              <a:rPr lang="ru-RU" sz="10030" b="1" i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  <a:ea typeface="BatangChe" panose="02030609000101010101" pitchFamily="49" charset="-127"/>
                <a:cs typeface="Traditional Arabic" pitchFamily="18" charset="-78"/>
              </a:rPr>
              <a:t>Биография</a:t>
            </a:r>
            <a:endParaRPr lang="ru-RU" sz="10030" b="1" i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  <a:ea typeface="BatangChe" panose="02030609000101010101" pitchFamily="49" charset="-127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4635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6336704" cy="49685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94582">
            <a:off x="1858251" y="2186152"/>
            <a:ext cx="7056784" cy="2583160"/>
          </a:xfrm>
        </p:spPr>
        <p:txBody>
          <a:bodyPr>
            <a:prstTxWarp prst="textWave4">
              <a:avLst>
                <a:gd name="adj1" fmla="val 4745"/>
                <a:gd name="adj2" fmla="val 168"/>
              </a:avLst>
            </a:prstTxWarp>
            <a:noAutofit/>
          </a:bodyPr>
          <a:lstStyle/>
          <a:p>
            <a:r>
              <a:rPr lang="ru-RU" sz="9850" b="1" i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  <a:ea typeface="BatangChe" panose="02030609000101010101" pitchFamily="49" charset="-127"/>
                <a:cs typeface="Traditional Arabic" pitchFamily="18" charset="-78"/>
              </a:rPr>
              <a:t>Чёрный ящик</a:t>
            </a:r>
            <a:endParaRPr lang="ru-RU" sz="9850" b="1" i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  <a:ea typeface="BatangChe" panose="02030609000101010101" pitchFamily="49" charset="-127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611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2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605042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 Black" pitchFamily="34" charset="0"/>
              </a:rPr>
              <a:t>1. Что Робинзон ел на завтрак вовремя дождей?</a:t>
            </a:r>
          </a:p>
          <a:p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>
                <a:latin typeface="Arial Black" pitchFamily="34" charset="0"/>
              </a:rPr>
              <a:t>2. Он был обтянут козьими шкурами мехом </a:t>
            </a:r>
            <a:r>
              <a:rPr lang="ru-RU" sz="3200" b="1" dirty="0" smtClean="0">
                <a:latin typeface="Arial Black" pitchFamily="34" charset="0"/>
              </a:rPr>
              <a:t>наружу…</a:t>
            </a:r>
            <a:endParaRPr lang="ru-RU" sz="3200" b="1" dirty="0">
              <a:latin typeface="Arial Black" pitchFamily="34" charset="0"/>
            </a:endParaRPr>
          </a:p>
          <a:p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>
                <a:latin typeface="Arial Black" pitchFamily="34" charset="0"/>
              </a:rPr>
              <a:t>3. Нашел на берегу и испек на </a:t>
            </a:r>
            <a:r>
              <a:rPr lang="ru-RU" sz="3200" b="1" dirty="0" smtClean="0">
                <a:latin typeface="Arial Black" pitchFamily="34" charset="0"/>
              </a:rPr>
              <a:t>углях…</a:t>
            </a:r>
            <a:endParaRPr lang="ru-RU" sz="3200" b="1" dirty="0">
              <a:latin typeface="Arial Black" pitchFamily="34" charset="0"/>
            </a:endParaRPr>
          </a:p>
          <a:p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>
                <a:latin typeface="Arial Black" pitchFamily="34" charset="0"/>
              </a:rPr>
              <a:t>4. Что набрал в первую очередь в кладовой</a:t>
            </a:r>
            <a:r>
              <a:rPr lang="ru-RU" sz="3200" b="1" dirty="0" smtClean="0">
                <a:latin typeface="Arial Black" pitchFamily="34" charset="0"/>
              </a:rPr>
              <a:t>?</a:t>
            </a:r>
            <a:endParaRPr lang="ru-RU" sz="3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605042"/>
            <a:ext cx="74168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Black" pitchFamily="34" charset="0"/>
              </a:rPr>
              <a:t>1. Что Робинзон ел на завтрак вовремя дождей</a:t>
            </a:r>
            <a:r>
              <a:rPr lang="ru-RU" sz="2800" b="1" dirty="0" smtClean="0">
                <a:latin typeface="Arial Black" pitchFamily="34" charset="0"/>
              </a:rPr>
              <a:t>?</a:t>
            </a:r>
            <a:r>
              <a:rPr lang="ru-RU" sz="2800" b="1" dirty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</a:rPr>
              <a:t>изюм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2800" b="1" dirty="0">
              <a:latin typeface="Arial Black" pitchFamily="34" charset="0"/>
            </a:endParaRPr>
          </a:p>
          <a:p>
            <a:r>
              <a:rPr lang="ru-RU" sz="2800" b="1" dirty="0">
                <a:latin typeface="Arial Black" pitchFamily="34" charset="0"/>
              </a:rPr>
              <a:t>2. Он был обтянут козьими шкурами мехом </a:t>
            </a:r>
            <a:r>
              <a:rPr lang="ru-RU" sz="2800" b="1" dirty="0" smtClean="0">
                <a:latin typeface="Arial Black" pitchFamily="34" charset="0"/>
              </a:rPr>
              <a:t>наружу  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</a:rPr>
              <a:t>зонтик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ru-RU" sz="2800" b="1" dirty="0">
              <a:latin typeface="Arial Black" pitchFamily="34" charset="0"/>
            </a:endParaRPr>
          </a:p>
          <a:p>
            <a:endParaRPr lang="ru-RU" sz="2800" b="1" dirty="0">
              <a:latin typeface="Arial Black" pitchFamily="34" charset="0"/>
            </a:endParaRPr>
          </a:p>
          <a:p>
            <a:r>
              <a:rPr lang="ru-RU" sz="2800" b="1" dirty="0">
                <a:latin typeface="Arial Black" pitchFamily="34" charset="0"/>
              </a:rPr>
              <a:t>3. Нашел на берегу и испек на </a:t>
            </a:r>
            <a:r>
              <a:rPr lang="ru-RU" sz="2800" b="1" dirty="0" smtClean="0">
                <a:latin typeface="Arial Black" pitchFamily="34" charset="0"/>
              </a:rPr>
              <a:t>углях  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</a:rPr>
              <a:t>черепаху</a:t>
            </a:r>
            <a:r>
              <a:rPr lang="ru-RU" sz="2800" b="1" i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ru-RU" sz="2800" b="1" dirty="0">
              <a:latin typeface="Arial Black" pitchFamily="34" charset="0"/>
            </a:endParaRPr>
          </a:p>
          <a:p>
            <a:endParaRPr lang="ru-RU" sz="2800" b="1" dirty="0">
              <a:latin typeface="Arial Black" pitchFamily="34" charset="0"/>
            </a:endParaRPr>
          </a:p>
          <a:p>
            <a:r>
              <a:rPr lang="ru-RU" sz="2800" b="1" dirty="0">
                <a:latin typeface="Arial Black" pitchFamily="34" charset="0"/>
              </a:rPr>
              <a:t>4. Что набрал в первую очередь в кладовой</a:t>
            </a:r>
            <a:r>
              <a:rPr lang="ru-RU" sz="2800" b="1" dirty="0" smtClean="0">
                <a:latin typeface="Arial Black" pitchFamily="34" charset="0"/>
              </a:rPr>
              <a:t>?</a:t>
            </a:r>
            <a:r>
              <a:rPr lang="ru-RU" sz="2800" b="1" dirty="0">
                <a:latin typeface="Arial Black" pitchFamily="34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</a:rPr>
              <a:t>(сухари)</a:t>
            </a:r>
          </a:p>
          <a:p>
            <a:endParaRPr lang="ru-RU" sz="2800" b="1" dirty="0">
              <a:latin typeface="Arial Black" pitchFamily="34" charset="0"/>
            </a:endParaRPr>
          </a:p>
          <a:p>
            <a:endParaRPr lang="ru-RU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9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56895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Arial Black" pitchFamily="34" charset="0"/>
              </a:rPr>
              <a:t>        5</a:t>
            </a:r>
            <a:r>
              <a:rPr lang="ru-RU" sz="3200" b="1" dirty="0">
                <a:latin typeface="Arial Black" pitchFamily="34" charset="0"/>
              </a:rPr>
              <a:t>. Каким подарком Робинзон осчастливил Пятницу</a:t>
            </a:r>
            <a:r>
              <a:rPr lang="ru-RU" sz="3200" b="1" dirty="0" smtClean="0">
                <a:latin typeface="Arial Black" pitchFamily="34" charset="0"/>
              </a:rPr>
              <a:t>?</a:t>
            </a:r>
            <a:r>
              <a:rPr lang="ru-RU" sz="3200" b="1" dirty="0">
                <a:latin typeface="Arial Black" pitchFamily="34" charset="0"/>
              </a:rPr>
              <a:t> </a:t>
            </a:r>
            <a:r>
              <a:rPr lang="ru-RU" sz="3200" b="1" dirty="0" smtClean="0">
                <a:latin typeface="Arial Black" pitchFamily="34" charset="0"/>
              </a:rPr>
              <a:t>   </a:t>
            </a:r>
          </a:p>
          <a:p>
            <a:pPr algn="r"/>
            <a:endParaRPr lang="ru-RU" sz="3200" b="1" dirty="0" smtClean="0">
              <a:latin typeface="Arial Black" pitchFamily="34" charset="0"/>
            </a:endParaRPr>
          </a:p>
          <a:p>
            <a:r>
              <a:rPr lang="ru-RU" sz="3200" b="1" dirty="0" smtClean="0">
                <a:latin typeface="Arial Black" pitchFamily="34" charset="0"/>
              </a:rPr>
              <a:t>6</a:t>
            </a:r>
            <a:r>
              <a:rPr lang="ru-RU" sz="3200" b="1" dirty="0">
                <a:latin typeface="Arial Black" pitchFamily="34" charset="0"/>
              </a:rPr>
              <a:t>. Что научился делать из козьего жира</a:t>
            </a:r>
            <a:r>
              <a:rPr lang="ru-RU" sz="3200" b="1" dirty="0" smtClean="0">
                <a:latin typeface="Arial Black" pitchFamily="34" charset="0"/>
              </a:rPr>
              <a:t>?</a:t>
            </a:r>
          </a:p>
          <a:p>
            <a:r>
              <a:rPr lang="ru-RU" sz="3200" b="1" dirty="0" smtClean="0">
                <a:latin typeface="Arial Black" pitchFamily="34" charset="0"/>
              </a:rPr>
              <a:t>   </a:t>
            </a:r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>
                <a:latin typeface="Arial Black" pitchFamily="34" charset="0"/>
              </a:rPr>
              <a:t>7. Что называл Робинзон «памятником моей глупости»?</a:t>
            </a:r>
          </a:p>
          <a:p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>
                <a:latin typeface="Arial Black" pitchFamily="34" charset="0"/>
              </a:rPr>
              <a:t>8. Чтобы побороть горькие чувства Робинзон брал </a:t>
            </a:r>
            <a:r>
              <a:rPr lang="ru-RU" sz="3200" b="1" dirty="0" smtClean="0">
                <a:latin typeface="Arial Black" pitchFamily="34" charset="0"/>
              </a:rPr>
              <a:t>...</a:t>
            </a:r>
            <a:r>
              <a:rPr lang="ru-RU" sz="3200" b="1" dirty="0">
                <a:latin typeface="Arial Black" pitchFamily="34" charset="0"/>
              </a:rPr>
              <a:t> </a:t>
            </a:r>
            <a:endParaRPr lang="ru-RU" sz="32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sz="32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29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856895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latin typeface="Arial Black" pitchFamily="34" charset="0"/>
              </a:rPr>
              <a:t>5. Каким подарком Робинзон осчастливил Пятницу</a:t>
            </a:r>
            <a:r>
              <a:rPr lang="ru-RU" sz="3200" b="1" dirty="0" smtClean="0">
                <a:latin typeface="Arial Black" pitchFamily="34" charset="0"/>
              </a:rPr>
              <a:t>?</a:t>
            </a:r>
            <a:r>
              <a:rPr lang="ru-RU" sz="3200" b="1" dirty="0">
                <a:latin typeface="Arial Black" pitchFamily="34" charset="0"/>
              </a:rPr>
              <a:t> </a:t>
            </a:r>
            <a:r>
              <a:rPr lang="ru-RU" sz="3200" b="1" dirty="0" smtClean="0">
                <a:latin typeface="Arial Black" pitchFamily="34" charset="0"/>
              </a:rPr>
              <a:t>   </a:t>
            </a:r>
            <a:r>
              <a:rPr lang="ru-RU" sz="3200" b="1" i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ножом)</a:t>
            </a:r>
          </a:p>
          <a:p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>
                <a:latin typeface="Arial Black" pitchFamily="34" charset="0"/>
              </a:rPr>
              <a:t>6. Что научился делать из козьего жира</a:t>
            </a:r>
            <a:r>
              <a:rPr lang="ru-RU" sz="3200" b="1" dirty="0" smtClean="0">
                <a:latin typeface="Arial Black" pitchFamily="34" charset="0"/>
              </a:rPr>
              <a:t>?   </a:t>
            </a:r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(свечи)</a:t>
            </a:r>
          </a:p>
          <a:p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>
                <a:latin typeface="Arial Black" pitchFamily="34" charset="0"/>
              </a:rPr>
              <a:t>7. Что называл Робинзон «памятником моей глупости»?</a:t>
            </a:r>
          </a:p>
          <a:p>
            <a:endParaRPr lang="ru-RU" sz="3200" b="1" dirty="0">
              <a:latin typeface="Arial Black" pitchFamily="34" charset="0"/>
            </a:endParaRPr>
          </a:p>
          <a:p>
            <a:r>
              <a:rPr lang="ru-RU" sz="3200" b="1" dirty="0">
                <a:latin typeface="Arial Black" pitchFamily="34" charset="0"/>
              </a:rPr>
              <a:t>8. Чтобы побороть горькие чувства Робинзон брал </a:t>
            </a:r>
            <a:r>
              <a:rPr lang="ru-RU" sz="3200" b="1" dirty="0" smtClean="0">
                <a:latin typeface="Arial Black" pitchFamily="34" charset="0"/>
              </a:rPr>
              <a:t>...</a:t>
            </a:r>
            <a:r>
              <a:rPr lang="ru-RU" sz="3200" b="1" dirty="0">
                <a:latin typeface="Arial Black" pitchFamily="34" charset="0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(перо и бумагу)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8264" y="3503079"/>
            <a:ext cx="1928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i="1" dirty="0">
                <a:solidFill>
                  <a:srgbClr val="FF0000"/>
                </a:solidFill>
              </a:rPr>
              <a:t>( лодку)</a:t>
            </a:r>
          </a:p>
        </p:txBody>
      </p:sp>
    </p:spTree>
    <p:extLst>
      <p:ext uri="{BB962C8B-B14F-4D97-AF65-F5344CB8AC3E}">
        <p14:creationId xmlns:p14="http://schemas.microsoft.com/office/powerpoint/2010/main" val="303623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77048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Arial Black" pitchFamily="34" charset="0"/>
              </a:rPr>
              <a:t>9. Этим предметом был загорожен вход в </a:t>
            </a:r>
            <a:r>
              <a:rPr lang="ru-RU" sz="3200" dirty="0" smtClean="0">
                <a:latin typeface="Arial Black" pitchFamily="34" charset="0"/>
              </a:rPr>
              <a:t>палатку               </a:t>
            </a:r>
          </a:p>
          <a:p>
            <a:pPr algn="r"/>
            <a:endParaRPr lang="ru-RU" sz="3200" dirty="0">
              <a:latin typeface="Arial Black" pitchFamily="34" charset="0"/>
            </a:endParaRPr>
          </a:p>
          <a:p>
            <a:pPr algn="r"/>
            <a:r>
              <a:rPr lang="ru-RU" sz="3200" dirty="0" smtClean="0">
                <a:latin typeface="Arial Black" pitchFamily="34" charset="0"/>
              </a:rPr>
              <a:t>10</a:t>
            </a:r>
            <a:r>
              <a:rPr lang="ru-RU" sz="3200" dirty="0">
                <a:latin typeface="Arial Black" pitchFamily="34" charset="0"/>
              </a:rPr>
              <a:t>. Что увез герой в свой последний рейс с испанского корабля </a:t>
            </a:r>
            <a:r>
              <a:rPr lang="ru-RU" sz="3200" dirty="0" smtClean="0">
                <a:latin typeface="Arial Black" pitchFamily="34" charset="0"/>
              </a:rPr>
              <a:t>?</a:t>
            </a:r>
            <a:endParaRPr lang="ru-RU" sz="3200" dirty="0">
              <a:latin typeface="Arial Black" pitchFamily="34" charset="0"/>
            </a:endParaRPr>
          </a:p>
          <a:p>
            <a:endParaRPr lang="ru-RU" sz="3200" dirty="0" smtClean="0">
              <a:latin typeface="Arial Black" pitchFamily="34" charset="0"/>
            </a:endParaRPr>
          </a:p>
          <a:p>
            <a:pPr algn="r"/>
            <a:r>
              <a:rPr lang="ru-RU" sz="3200" dirty="0" smtClean="0">
                <a:latin typeface="Arial Black" pitchFamily="34" charset="0"/>
              </a:rPr>
              <a:t>11</a:t>
            </a:r>
            <a:r>
              <a:rPr lang="ru-RU" sz="3200" dirty="0">
                <a:latin typeface="Arial Black" pitchFamily="34" charset="0"/>
              </a:rPr>
              <a:t>. Что Робинзон называл «ненужным мусором</a:t>
            </a:r>
            <a:r>
              <a:rPr lang="ru-RU" sz="3200" dirty="0" smtClean="0">
                <a:latin typeface="Arial Black" pitchFamily="34" charset="0"/>
              </a:rPr>
              <a:t>»?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smtClean="0">
                <a:latin typeface="Arial Black" pitchFamily="34" charset="0"/>
              </a:rPr>
              <a:t>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2913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2696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dirty="0">
                <a:latin typeface="Arial Black" pitchFamily="34" charset="0"/>
              </a:rPr>
              <a:t>9. Этим предметом был загорожен вход в </a:t>
            </a:r>
            <a:r>
              <a:rPr lang="ru-RU" sz="3200" dirty="0" smtClean="0">
                <a:latin typeface="Arial Black" pitchFamily="34" charset="0"/>
              </a:rPr>
              <a:t>палатку              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(сундук)</a:t>
            </a:r>
            <a:endParaRPr lang="ru-RU" sz="3200" dirty="0">
              <a:latin typeface="Arial Black" pitchFamily="34" charset="0"/>
            </a:endParaRPr>
          </a:p>
          <a:p>
            <a:r>
              <a:rPr lang="ru-RU" sz="3200" dirty="0">
                <a:latin typeface="Arial Black" pitchFamily="34" charset="0"/>
              </a:rPr>
              <a:t>10. Что увез герой в свой последний рейс с испанского корабля </a:t>
            </a:r>
            <a:r>
              <a:rPr lang="ru-RU" sz="3200" dirty="0" smtClean="0">
                <a:latin typeface="Arial Black" pitchFamily="34" charset="0"/>
              </a:rPr>
              <a:t>?</a:t>
            </a:r>
            <a:endParaRPr lang="ru-RU" sz="3200" dirty="0">
              <a:latin typeface="Arial Black" pitchFamily="34" charset="0"/>
            </a:endParaRPr>
          </a:p>
          <a:p>
            <a:pPr algn="r"/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(три бритвы, ножницы, вилки и ножи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ru-RU" sz="3200" dirty="0">
              <a:latin typeface="Arial Black" pitchFamily="34" charset="0"/>
            </a:endParaRPr>
          </a:p>
          <a:p>
            <a:r>
              <a:rPr lang="ru-RU" sz="3200" dirty="0">
                <a:latin typeface="Arial Black" pitchFamily="34" charset="0"/>
              </a:rPr>
              <a:t>11. Что Робинзон называл «ненужным мусором</a:t>
            </a:r>
            <a:r>
              <a:rPr lang="ru-RU" sz="3200" dirty="0" smtClean="0">
                <a:latin typeface="Arial Black" pitchFamily="34" charset="0"/>
              </a:rPr>
              <a:t>»?</a:t>
            </a:r>
            <a:r>
              <a:rPr lang="ru-RU" sz="3200" dirty="0">
                <a:latin typeface="Arial Black" pitchFamily="34" charset="0"/>
              </a:rPr>
              <a:t> </a:t>
            </a:r>
            <a:r>
              <a:rPr lang="ru-RU" sz="3200" dirty="0" smtClean="0">
                <a:latin typeface="Arial Black" pitchFamily="34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(</a:t>
            </a:r>
            <a:r>
              <a:rPr lang="ru-RU" sz="3200" b="1" dirty="0">
                <a:solidFill>
                  <a:srgbClr val="FF0000"/>
                </a:solidFill>
                <a:latin typeface="Arial Black" pitchFamily="34" charset="0"/>
              </a:rPr>
              <a:t>деньги)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038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7920880" cy="2583160"/>
          </a:xfrm>
        </p:spPr>
        <p:txBody>
          <a:bodyPr>
            <a:prstTxWarp prst="textWave4">
              <a:avLst>
                <a:gd name="adj1" fmla="val 11320"/>
                <a:gd name="adj2" fmla="val 354"/>
              </a:avLst>
            </a:prstTxWarp>
            <a:normAutofit/>
          </a:bodyPr>
          <a:lstStyle/>
          <a:p>
            <a:r>
              <a:rPr lang="ru-RU" sz="10030" b="1" i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  <a:ea typeface="BatangChe" panose="02030609000101010101" pitchFamily="49" charset="-127"/>
                <a:cs typeface="Traditional Arabic" pitchFamily="18" charset="-78"/>
              </a:rPr>
              <a:t>Узнай героя</a:t>
            </a:r>
            <a:endParaRPr lang="ru-RU" sz="10030" b="1" i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  <a:ea typeface="BatangChe" panose="02030609000101010101" pitchFamily="49" charset="-127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031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74168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	</a:t>
            </a:r>
            <a:r>
              <a:rPr lang="ru-RU" sz="2800" b="1" dirty="0" smtClean="0"/>
              <a:t>1.</a:t>
            </a:r>
            <a:r>
              <a:rPr lang="ru-RU" sz="2800" dirty="0" smtClean="0">
                <a:latin typeface="Arial Black" pitchFamily="34" charset="0"/>
              </a:rPr>
              <a:t>Этот </a:t>
            </a:r>
            <a:r>
              <a:rPr lang="ru-RU" sz="2800" dirty="0">
                <a:latin typeface="Arial Black" pitchFamily="34" charset="0"/>
              </a:rPr>
              <a:t>герой нажил торговлей хорошее состояние, оставил позднее дела, обзавелся семьей. Он считал, что «среднее состояние — наиболее благоприятное для расцвета всех добродетелей, для всех радостей бытия; изобилие и мир — слуги его… Человек среднего состояния проходит свой жизненный путь тихо и гладко, не обременяя себя ни физическим, ни умственным непосильным трудом</a:t>
            </a:r>
            <a:r>
              <a:rPr lang="ru-RU" sz="2800" dirty="0" smtClean="0">
                <a:latin typeface="Arial Black" pitchFamily="34" charset="0"/>
              </a:rPr>
              <a:t>...»       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75856" y="5708874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i="1" dirty="0">
                <a:solidFill>
                  <a:srgbClr val="FF0000"/>
                </a:solidFill>
                <a:latin typeface="Times New Roman"/>
                <a:ea typeface="Calibri"/>
              </a:rPr>
              <a:t>(отец Робинзона Крузо)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9776" y="1052736"/>
            <a:ext cx="7416824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Arial Black" pitchFamily="34" charset="0"/>
                <a:ea typeface="Calibri"/>
                <a:cs typeface="Times New Roman"/>
              </a:rPr>
              <a:t>2. Этот </a:t>
            </a:r>
            <a:r>
              <a:rPr lang="ru-RU" sz="2800" dirty="0">
                <a:latin typeface="Arial Black" pitchFamily="34" charset="0"/>
                <a:ea typeface="Calibri"/>
                <a:cs typeface="Times New Roman"/>
              </a:rPr>
              <a:t>герой верный и надежный товарищ, искренний, честный, мог подвергать себя опасностям, благородно жертвуя своей жизнью ради друга. Он притащил лапу огромного льва и помог снять с него шкуру. Через десять лет, после принятия христианства, он обрел свободу.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4940339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Arial Black" pitchFamily="34" charset="0"/>
              </a:rPr>
              <a:t>Ксури</a:t>
            </a:r>
            <a:endParaRPr lang="ru-RU" sz="40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5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>
                <a:latin typeface="Arial Black" pitchFamily="34" charset="0"/>
              </a:rPr>
              <a:t>1.Как </a:t>
            </a:r>
            <a:r>
              <a:rPr lang="ru-RU" sz="2800" dirty="0">
                <a:latin typeface="Arial Black" pitchFamily="34" charset="0"/>
              </a:rPr>
              <a:t>при  рождении был назван Даниэль Дефо</a:t>
            </a:r>
            <a:r>
              <a:rPr lang="ru-RU" sz="2800" dirty="0" smtClean="0">
                <a:latin typeface="Arial Black" pitchFamily="34" charset="0"/>
              </a:rPr>
              <a:t>?</a:t>
            </a:r>
          </a:p>
          <a:p>
            <a:pPr algn="r"/>
            <a:r>
              <a:rPr lang="ru-RU" sz="1400" dirty="0" smtClean="0">
                <a:latin typeface="Arial Black" pitchFamily="34" charset="0"/>
              </a:rPr>
              <a:t> </a:t>
            </a:r>
          </a:p>
          <a:p>
            <a:r>
              <a:rPr lang="ru-RU" sz="2800" dirty="0" smtClean="0">
                <a:latin typeface="Arial Black" pitchFamily="34" charset="0"/>
              </a:rPr>
              <a:t>2.Кем</a:t>
            </a:r>
            <a:r>
              <a:rPr lang="ru-RU" sz="2800" dirty="0">
                <a:latin typeface="Arial Black" pitchFamily="34" charset="0"/>
              </a:rPr>
              <a:t>, по мнению родителей, должен был стать Д. Дефо? 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14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3.Какой </a:t>
            </a:r>
            <a:r>
              <a:rPr lang="ru-RU" sz="2800" dirty="0">
                <a:latin typeface="Arial Black" pitchFamily="34" charset="0"/>
              </a:rPr>
              <a:t>труд опубликовал Дефо под псевдонимом  Чарльз Джонсон</a:t>
            </a:r>
            <a:r>
              <a:rPr lang="ru-RU" sz="2800" dirty="0" smtClean="0">
                <a:latin typeface="Arial Black" pitchFamily="34" charset="0"/>
              </a:rPr>
              <a:t>?</a:t>
            </a:r>
          </a:p>
          <a:p>
            <a:r>
              <a:rPr lang="ru-RU" sz="1400" dirty="0" smtClean="0">
                <a:latin typeface="Arial Black" pitchFamily="34" charset="0"/>
              </a:rPr>
              <a:t> </a:t>
            </a:r>
          </a:p>
          <a:p>
            <a:r>
              <a:rPr lang="ru-RU" sz="2800" dirty="0" smtClean="0">
                <a:latin typeface="Arial Black" pitchFamily="34" charset="0"/>
              </a:rPr>
              <a:t>4.Кем </a:t>
            </a:r>
            <a:r>
              <a:rPr lang="ru-RU" sz="2800" dirty="0">
                <a:latin typeface="Arial Black" pitchFamily="34" charset="0"/>
              </a:rPr>
              <a:t>работал Д. Дефо сразу после окончания академии? </a:t>
            </a:r>
            <a:endParaRPr lang="ru-RU" sz="2800" dirty="0" smtClean="0">
              <a:latin typeface="Arial Black" pitchFamily="34" charset="0"/>
            </a:endParaRPr>
          </a:p>
          <a:p>
            <a:endParaRPr lang="ru-RU" sz="1400" dirty="0" smtClean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5.Сколько </a:t>
            </a:r>
            <a:r>
              <a:rPr lang="ru-RU" sz="2800" dirty="0">
                <a:latin typeface="Arial Black" pitchFamily="34" charset="0"/>
              </a:rPr>
              <a:t>произведений вышло из-под пера Д. </a:t>
            </a:r>
            <a:r>
              <a:rPr lang="ru-RU" sz="2800" dirty="0" smtClean="0">
                <a:latin typeface="Arial Black" pitchFamily="34" charset="0"/>
              </a:rPr>
              <a:t>Дефо?</a:t>
            </a:r>
          </a:p>
          <a:p>
            <a:endParaRPr lang="ru-RU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0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836712"/>
            <a:ext cx="6246440" cy="3780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Arial Black" pitchFamily="34" charset="0"/>
                <a:ea typeface="Calibri"/>
                <a:cs typeface="Times New Roman"/>
              </a:rPr>
              <a:t>3.Этот </a:t>
            </a:r>
            <a:r>
              <a:rPr lang="ru-RU" sz="2800" dirty="0">
                <a:latin typeface="Arial Black" pitchFamily="34" charset="0"/>
                <a:ea typeface="Calibri"/>
                <a:cs typeface="Times New Roman"/>
              </a:rPr>
              <a:t>герой был великодушным не только на словах, но и на деле. Это человек слова, исполнял свое обещание в точности. Дал Робинзону Крузо дружеский и дельный совет от чистого сердца.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4871180"/>
            <a:ext cx="7654660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>
                <a:solidFill>
                  <a:srgbClr val="FF0000"/>
                </a:solidFill>
                <a:latin typeface="Arial Black" pitchFamily="34" charset="0"/>
                <a:ea typeface="Calibri"/>
                <a:cs typeface="Times New Roman"/>
              </a:rPr>
              <a:t>(Капитан португальского корабля)</a:t>
            </a:r>
          </a:p>
        </p:txBody>
      </p:sp>
    </p:spTree>
    <p:extLst>
      <p:ext uri="{BB962C8B-B14F-4D97-AF65-F5344CB8AC3E}">
        <p14:creationId xmlns:p14="http://schemas.microsoft.com/office/powerpoint/2010/main" val="206097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47664" y="764704"/>
            <a:ext cx="6480720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Arial Black" pitchFamily="34" charset="0"/>
                <a:ea typeface="Calibri"/>
                <a:cs typeface="Times New Roman"/>
              </a:rPr>
              <a:t>4. Этот </a:t>
            </a:r>
            <a:r>
              <a:rPr lang="ru-RU" sz="3600" dirty="0">
                <a:latin typeface="Arial Black" pitchFamily="34" charset="0"/>
                <a:ea typeface="Calibri"/>
                <a:cs typeface="Times New Roman"/>
              </a:rPr>
              <a:t>герой между делом развлекал разговорами главного героя. Именно он сказал первое слово на острове Отчаяния.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869160"/>
            <a:ext cx="40334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(Попугай Попка)</a:t>
            </a:r>
          </a:p>
        </p:txBody>
      </p:sp>
    </p:spTree>
    <p:extLst>
      <p:ext uri="{BB962C8B-B14F-4D97-AF65-F5344CB8AC3E}">
        <p14:creationId xmlns:p14="http://schemas.microsoft.com/office/powerpoint/2010/main" val="242219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764704"/>
            <a:ext cx="7560840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200" b="1" i="1" dirty="0" smtClean="0">
                <a:latin typeface="Arial Black" pitchFamily="34" charset="0"/>
                <a:ea typeface="Calibri"/>
                <a:cs typeface="Times New Roman"/>
              </a:rPr>
              <a:t>5. Этот </a:t>
            </a:r>
            <a:r>
              <a:rPr lang="ru-RU" sz="3200" b="1" i="1" dirty="0">
                <a:latin typeface="Arial Black" pitchFamily="34" charset="0"/>
                <a:ea typeface="Calibri"/>
                <a:cs typeface="Times New Roman"/>
              </a:rPr>
              <a:t>герой привлекает к себе своей честностью и чистосердечием. Никогда не проявлял раздражительности, упрямства и своеволия, напротив, всегда был ласковый и услужливый, вел себя, как почтительный сын. </a:t>
            </a:r>
            <a:r>
              <a:rPr lang="ru-RU" sz="2800" b="1" i="1" dirty="0">
                <a:latin typeface="Arial Black" pitchFamily="34" charset="0"/>
                <a:ea typeface="Calibri"/>
                <a:cs typeface="Times New Roman"/>
              </a:rPr>
              <a:t>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301208"/>
            <a:ext cx="2452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  <a:ea typeface="Calibri"/>
              </a:rPr>
              <a:t>(Пятница)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7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620688"/>
            <a:ext cx="6912768" cy="4215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Arial Black" pitchFamily="34" charset="0"/>
                <a:ea typeface="Times New Roman"/>
                <a:cs typeface="Times New Roman"/>
              </a:rPr>
              <a:t>6. Этот </a:t>
            </a:r>
            <a:r>
              <a:rPr lang="ru-RU" sz="3600" dirty="0">
                <a:latin typeface="Arial Black" pitchFamily="34" charset="0"/>
                <a:ea typeface="Times New Roman"/>
                <a:cs typeface="Times New Roman"/>
              </a:rPr>
              <a:t>герой много лет был надёжным помощником, служил верой и правдой. О нем Робинзон говорил: «О, как бы дорого я дал, чтобы она заговорила!”</a:t>
            </a:r>
            <a:endParaRPr lang="ru-RU" sz="36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00220" y="5445224"/>
            <a:ext cx="21836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</a:rPr>
              <a:t>(Собака)</a:t>
            </a:r>
          </a:p>
        </p:txBody>
      </p:sp>
    </p:spTree>
    <p:extLst>
      <p:ext uri="{BB962C8B-B14F-4D97-AF65-F5344CB8AC3E}">
        <p14:creationId xmlns:p14="http://schemas.microsoft.com/office/powerpoint/2010/main" val="24430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1196752"/>
            <a:ext cx="6696744" cy="362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Arial Black" pitchFamily="34" charset="0"/>
                <a:ea typeface="Calibri"/>
                <a:cs typeface="Times New Roman"/>
              </a:rPr>
              <a:t>7. Этот </a:t>
            </a:r>
            <a:r>
              <a:rPr lang="ru-RU" sz="3600" dirty="0">
                <a:latin typeface="Arial Black" pitchFamily="34" charset="0"/>
                <a:ea typeface="Calibri"/>
                <a:cs typeface="Times New Roman"/>
              </a:rPr>
              <a:t>герой, только пережив множество бед и потерь, пришел к искренней вере и переоценке всей своей жизни.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4941168"/>
            <a:ext cx="4796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FF0000"/>
                </a:solidFill>
                <a:latin typeface="Arial Black" pitchFamily="34" charset="0"/>
                <a:ea typeface="Calibri"/>
              </a:rPr>
              <a:t>(Робинзон Крузо)</a:t>
            </a:r>
            <a:endParaRPr lang="ru-RU" sz="36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20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764704"/>
            <a:ext cx="6984776" cy="4241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Arial Black" pitchFamily="34" charset="0"/>
                <a:ea typeface="Calibri"/>
                <a:cs typeface="Times New Roman"/>
              </a:rPr>
              <a:t>8. Эти </a:t>
            </a:r>
            <a:r>
              <a:rPr lang="ru-RU" sz="3600" dirty="0">
                <a:latin typeface="Arial Black" pitchFamily="34" charset="0"/>
                <a:ea typeface="Calibri"/>
                <a:cs typeface="Times New Roman"/>
              </a:rPr>
              <a:t>герои ежедневно садились за обеденный стол целой компанией, хотя, к великому сожалению хозяина, людей среди них не было. Кто они?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5069233"/>
            <a:ext cx="6110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sz="3200" b="1" i="1" dirty="0">
                <a:solidFill>
                  <a:srgbClr val="FF0000"/>
                </a:solidFill>
                <a:latin typeface="Arial Black" pitchFamily="34" charset="0"/>
                <a:ea typeface="Times New Roman"/>
              </a:rPr>
              <a:t>(Собака, кошки, попугай)</a:t>
            </a:r>
            <a:endParaRPr lang="ru-RU" sz="3200" b="1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6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380">
            <a:off x="683568" y="854664"/>
            <a:ext cx="7920880" cy="2583160"/>
          </a:xfrm>
        </p:spPr>
        <p:txBody>
          <a:bodyPr>
            <a:prstTxWarp prst="textWave4">
              <a:avLst>
                <a:gd name="adj1" fmla="val 12500"/>
                <a:gd name="adj2" fmla="val 798"/>
              </a:avLst>
            </a:prstTxWarp>
            <a:normAutofit fontScale="90000"/>
          </a:bodyPr>
          <a:lstStyle/>
          <a:p>
            <a:r>
              <a:rPr lang="ru-RU" sz="10030" b="1" i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  <a:ea typeface="BatangChe" panose="02030609000101010101" pitchFamily="49" charset="-127"/>
                <a:cs typeface="Traditional Arabic" pitchFamily="18" charset="-78"/>
              </a:rPr>
              <a:t>внимательный</a:t>
            </a:r>
            <a:endParaRPr lang="ru-RU" sz="10030" b="1" i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  <a:ea typeface="BatangChe" panose="02030609000101010101" pitchFamily="49" charset="-127"/>
              <a:cs typeface="Traditional Arabic" pitchFamily="18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 rot="1801640">
            <a:off x="2448892" y="3477676"/>
            <a:ext cx="5792816" cy="2049647"/>
          </a:xfrm>
          <a:prstGeom prst="rect">
            <a:avLst/>
          </a:prstGeom>
          <a:noFill/>
        </p:spPr>
        <p:txBody>
          <a:bodyPr wrap="square" rtlCol="0">
            <a:prstTxWarp prst="textSlantUp">
              <a:avLst>
                <a:gd name="adj" fmla="val 65283"/>
              </a:avLst>
            </a:prstTxWarp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ли ты читатель?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8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556792"/>
            <a:ext cx="7344816" cy="4467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4800" i="1" u="sng" dirty="0" smtClean="0">
                <a:latin typeface="Arial Black" pitchFamily="34" charset="0"/>
                <a:ea typeface="Calibri"/>
                <a:cs typeface="Times New Roman"/>
              </a:rPr>
              <a:t>Вопрос 1</a:t>
            </a:r>
          </a:p>
          <a:p>
            <a:pPr lvl="0" algn="r">
              <a:lnSpc>
                <a:spcPct val="115000"/>
              </a:lnSpc>
              <a:spcAft>
                <a:spcPts val="1000"/>
              </a:spcAft>
            </a:pPr>
            <a:r>
              <a:rPr lang="ru-RU" sz="4800" dirty="0" smtClean="0">
                <a:latin typeface="Arial Black" pitchFamily="34" charset="0"/>
                <a:ea typeface="Calibri"/>
                <a:cs typeface="Times New Roman"/>
              </a:rPr>
              <a:t>Что </a:t>
            </a:r>
            <a:r>
              <a:rPr lang="ru-RU" sz="4800" dirty="0">
                <a:latin typeface="Arial Black" pitchFamily="34" charset="0"/>
                <a:ea typeface="Calibri"/>
                <a:cs typeface="Times New Roman"/>
              </a:rPr>
              <a:t>было написано на перекладине, установленной на острове</a:t>
            </a:r>
            <a:r>
              <a:rPr lang="ru-RU" sz="4800" dirty="0" smtClean="0">
                <a:latin typeface="Arial Black" pitchFamily="34" charset="0"/>
                <a:ea typeface="Calibri"/>
                <a:cs typeface="Times New Roman"/>
              </a:rPr>
              <a:t>?</a:t>
            </a:r>
            <a:endParaRPr lang="ru-RU" sz="4800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52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63" b="75266" l="8853" r="79680">
                        <a14:backgroundMark x1="2394" y1="30088" x2="25414" y2="30310"/>
                        <a14:backgroundMark x1="13628" y1="30752" x2="13996" y2="32743"/>
                        <a14:backgroundMark x1="32044" y1="30752" x2="70902" y2="30752"/>
                        <a14:backgroundMark x1="76059" y1="31637" x2="97790" y2="31416"/>
                        <a14:backgroundMark x1="16575" y1="59956" x2="18600" y2="59292"/>
                        <a14:backgroundMark x1="20258" y1="59513" x2="20258" y2="59513"/>
                        <a14:backgroundMark x1="22836" y1="59513" x2="22836" y2="59513"/>
                        <a14:backgroundMark x1="25783" y1="59956" x2="25783" y2="59956"/>
                        <a14:backgroundMark x1="27072" y1="60177" x2="27072" y2="60177"/>
                        <a14:backgroundMark x1="30018" y1="60177" x2="30018" y2="60177"/>
                        <a14:backgroundMark x1="31676" y1="60177" x2="31676" y2="60177"/>
                        <a14:backgroundMark x1="31860" y1="60177" x2="31860" y2="60177"/>
                        <a14:backgroundMark x1="34254" y1="60177" x2="34254" y2="60177"/>
                        <a14:backgroundMark x1="35175" y1="60177" x2="35175" y2="60177"/>
                        <a14:backgroundMark x1="36096" y1="60177" x2="36096" y2="60177"/>
                        <a14:backgroundMark x1="37569" y1="60177" x2="37569" y2="60177"/>
                        <a14:backgroundMark x1="38858" y1="60177" x2="38858" y2="60177"/>
                        <a14:backgroundMark x1="39227" y1="60177" x2="39227" y2="60177"/>
                        <a14:backgroundMark x1="39411" y1="60177" x2="40147" y2="60177"/>
                        <a14:backgroundMark x1="40516" y1="60177" x2="40516" y2="60177"/>
                        <a14:backgroundMark x1="40516" y1="60177" x2="40516" y2="60177"/>
                        <a14:backgroundMark x1="41068" y1="60177" x2="41068" y2="60177"/>
                        <a14:backgroundMark x1="41621" y1="60177" x2="41621" y2="60177"/>
                        <a14:backgroundMark x1="43278" y1="60619" x2="43278" y2="60619"/>
                        <a14:backgroundMark x1="43831" y1="60619" x2="43831" y2="60619"/>
                        <a14:backgroundMark x1="44015" y1="60619" x2="44936" y2="60619"/>
                        <a14:backgroundMark x1="45856" y1="60841" x2="45856" y2="60841"/>
                        <a14:backgroundMark x1="46225" y1="60841" x2="46225" y2="60841"/>
                        <a14:backgroundMark x1="46593" y1="60841" x2="46593" y2="60841"/>
                        <a14:backgroundMark x1="47882" y1="60841" x2="47882" y2="60841"/>
                        <a14:backgroundMark x1="47882" y1="60841" x2="47882" y2="60841"/>
                        <a14:backgroundMark x1="48250" y1="60841" x2="48250" y2="60841"/>
                        <a14:backgroundMark x1="49355" y1="60841" x2="49355" y2="60841"/>
                        <a14:backgroundMark x1="50092" y1="60841" x2="50092" y2="60841"/>
                        <a14:backgroundMark x1="51197" y1="60841" x2="51197" y2="60841"/>
                        <a14:backgroundMark x1="51750" y1="60841" x2="51750" y2="60841"/>
                        <a14:backgroundMark x1="52302" y1="60841" x2="52302" y2="60841"/>
                        <a14:backgroundMark x1="53223" y1="60841" x2="53223" y2="60841"/>
                        <a14:backgroundMark x1="53959" y1="60841" x2="53959" y2="60841"/>
                        <a14:backgroundMark x1="54328" y1="60841" x2="54328" y2="60841"/>
                        <a14:backgroundMark x1="54696" y1="60841" x2="55617" y2="60841"/>
                        <a14:backgroundMark x1="57827" y1="60841" x2="57827" y2="60841"/>
                        <a14:backgroundMark x1="57827" y1="60841" x2="57827" y2="60841"/>
                        <a14:backgroundMark x1="57827" y1="60841" x2="57827" y2="60841"/>
                        <a14:backgroundMark x1="59484" y1="60841" x2="60221" y2="60841"/>
                        <a14:backgroundMark x1="61142" y1="60841" x2="61142" y2="60841"/>
                        <a14:backgroundMark x1="61326" y1="60841" x2="61878" y2="60841"/>
                        <a14:backgroundMark x1="63904" y1="60619" x2="63904" y2="60619"/>
                        <a14:backgroundMark x1="63904" y1="60398" x2="65930" y2="60398"/>
                        <a14:backgroundMark x1="66114" y1="60398" x2="66114" y2="60398"/>
                        <a14:backgroundMark x1="66298" y1="60398" x2="66298" y2="60398"/>
                        <a14:backgroundMark x1="67035" y1="60398" x2="70902" y2="60841"/>
                        <a14:backgroundMark x1="70902" y1="60841" x2="70902" y2="60841"/>
                        <a14:backgroundMark x1="70902" y1="60841" x2="72192" y2="60841"/>
                        <a14:backgroundMark x1="72376" y1="60619" x2="72376" y2="60619"/>
                        <a14:backgroundMark x1="72376" y1="60619" x2="72376" y2="60619"/>
                        <a14:backgroundMark x1="74033" y1="60619" x2="74033" y2="60619"/>
                        <a14:backgroundMark x1="74954" y1="60619" x2="74954" y2="60619"/>
                        <a14:backgroundMark x1="76243" y1="60619" x2="76243" y2="60619"/>
                        <a14:backgroundMark x1="76796" y1="60619" x2="76796" y2="60619"/>
                        <a14:backgroundMark x1="76980" y1="60619" x2="77901" y2="60619"/>
                        <a14:backgroundMark x1="56722" y1="60398" x2="56722" y2="60398"/>
                        <a14:backgroundMark x1="56906" y1="60398" x2="56906" y2="60398"/>
                        <a14:backgroundMark x1="52302" y1="60177" x2="52302" y2="60177"/>
                        <a14:backgroundMark x1="33149" y1="60177" x2="33149" y2="60177"/>
                        <a14:backgroundMark x1="32781" y1="60177" x2="32781" y2="60177"/>
                        <a14:backgroundMark x1="32413" y1="59956" x2="30387" y2="59956"/>
                        <a14:backgroundMark x1="30018" y1="59735" x2="30018" y2="59735"/>
                        <a14:backgroundMark x1="29466" y1="59735" x2="28913" y2="59735"/>
                        <a14:backgroundMark x1="28545" y1="59735" x2="27624" y2="59735"/>
                        <a14:backgroundMark x1="26151" y1="59735" x2="26151" y2="59735"/>
                        <a14:backgroundMark x1="25599" y1="59735" x2="23204" y2="59735"/>
                        <a14:backgroundMark x1="22836" y1="59735" x2="22836" y2="59735"/>
                        <a14:backgroundMark x1="19705" y1="59071" x2="19705" y2="59071"/>
                        <a14:backgroundMark x1="17680" y1="59071" x2="17680" y2="59071"/>
                        <a14:backgroundMark x1="16206" y1="59071" x2="16206" y2="59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4" t="6664" r="19362" b="24903"/>
          <a:stretch/>
        </p:blipFill>
        <p:spPr bwMode="auto">
          <a:xfrm>
            <a:off x="1043608" y="476672"/>
            <a:ext cx="7632848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3645024"/>
            <a:ext cx="6480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 Black" pitchFamily="34" charset="0"/>
                <a:ea typeface="FangSong" pitchFamily="49" charset="-122"/>
              </a:rPr>
              <a:t>Здесь я впервые </a:t>
            </a:r>
            <a:endParaRPr lang="ru-RU" sz="3600" b="1" dirty="0" smtClean="0">
              <a:latin typeface="Arial Black" pitchFamily="34" charset="0"/>
              <a:ea typeface="FangSong" pitchFamily="49" charset="-122"/>
            </a:endParaRPr>
          </a:p>
          <a:p>
            <a:pPr algn="ctr"/>
            <a:r>
              <a:rPr lang="ru-RU" sz="3600" b="1" dirty="0" smtClean="0">
                <a:latin typeface="Arial Black" pitchFamily="34" charset="0"/>
                <a:ea typeface="FangSong" pitchFamily="49" charset="-122"/>
              </a:rPr>
              <a:t>ступил </a:t>
            </a:r>
            <a:r>
              <a:rPr lang="ru-RU" sz="3600" b="1" dirty="0">
                <a:latin typeface="Arial Black" pitchFamily="34" charset="0"/>
                <a:ea typeface="FangSong" pitchFamily="49" charset="-122"/>
              </a:rPr>
              <a:t>на этот остров </a:t>
            </a:r>
            <a:endParaRPr lang="ru-RU" sz="3600" b="1" dirty="0" smtClean="0">
              <a:latin typeface="Arial Black" pitchFamily="34" charset="0"/>
              <a:ea typeface="FangSong" pitchFamily="49" charset="-122"/>
            </a:endParaRPr>
          </a:p>
          <a:p>
            <a:pPr algn="ctr"/>
            <a:r>
              <a:rPr lang="ru-RU" sz="3600" b="1" dirty="0" smtClean="0">
                <a:latin typeface="Arial Black" pitchFamily="34" charset="0"/>
                <a:ea typeface="FangSong" pitchFamily="49" charset="-122"/>
              </a:rPr>
              <a:t>30 </a:t>
            </a:r>
            <a:r>
              <a:rPr lang="ru-RU" sz="3600" b="1" dirty="0">
                <a:latin typeface="Arial Black" pitchFamily="34" charset="0"/>
                <a:ea typeface="FangSong" pitchFamily="49" charset="-122"/>
              </a:rPr>
              <a:t>сентября 1659 года</a:t>
            </a:r>
          </a:p>
        </p:txBody>
      </p:sp>
    </p:spTree>
    <p:extLst>
      <p:ext uri="{BB962C8B-B14F-4D97-AF65-F5344CB8AC3E}">
        <p14:creationId xmlns:p14="http://schemas.microsoft.com/office/powerpoint/2010/main" val="407629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0" b="14639"/>
          <a:stretch/>
        </p:blipFill>
        <p:spPr bwMode="auto">
          <a:xfrm>
            <a:off x="1958542" y="3789040"/>
            <a:ext cx="3384376" cy="246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634253"/>
            <a:ext cx="7488832" cy="3010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000" u="sng" dirty="0" smtClean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Вопрос 2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 smtClean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С </a:t>
            </a:r>
            <a:r>
              <a:rPr lang="ru-RU" sz="4000" dirty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помощью каких инструментов Робинзон смог сделать мебель</a:t>
            </a:r>
            <a:r>
              <a:rPr lang="ru-RU" sz="4000" dirty="0" smtClean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?</a:t>
            </a:r>
            <a:endParaRPr lang="ru-RU" sz="4000" dirty="0">
              <a:solidFill>
                <a:prstClr val="black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0844">
            <a:off x="2790193" y="3477706"/>
            <a:ext cx="2736304" cy="290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2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9064" y="620688"/>
            <a:ext cx="7885384" cy="5684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450"/>
            </a:pP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6. Кто </a:t>
            </a:r>
            <a:r>
              <a:rPr lang="ru-RU" sz="2400" b="1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был автором первого </a:t>
            </a: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перевода</a:t>
            </a:r>
          </a:p>
          <a:p>
            <a:pPr lvl="0" algn="r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450"/>
            </a:pP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r>
              <a:rPr lang="ru-RU" sz="2400" b="1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романа о Робинзоне на русский язык? </a:t>
            </a:r>
            <a:endParaRPr lang="ru-RU" sz="2400" b="1" dirty="0" smtClean="0">
              <a:solidFill>
                <a:srgbClr val="0D0D0D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450"/>
            </a:pPr>
            <a:endParaRPr lang="ru-RU" sz="1400" b="1" dirty="0"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450"/>
            </a:pP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7. Кто </a:t>
            </a:r>
            <a:r>
              <a:rPr lang="ru-RU" sz="2400" b="1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стал прототипом  Робинзона </a:t>
            </a: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Крузо?  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450"/>
            </a:pPr>
            <a:endParaRPr lang="ru-RU" sz="1400" b="1" dirty="0"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450"/>
            </a:pP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8. Сколько </a:t>
            </a:r>
            <a:r>
              <a:rPr lang="ru-RU" sz="2400" b="1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лет прототип Р. Крузо прожил в полном одиночестве? </a:t>
            </a:r>
            <a:endParaRPr lang="ru-RU" sz="2400" b="1" dirty="0" smtClean="0">
              <a:solidFill>
                <a:srgbClr val="0D0D0D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450"/>
            </a:pPr>
            <a:endParaRPr lang="ru-RU" sz="1400" b="1" dirty="0"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450"/>
            </a:pP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9. Сколько </a:t>
            </a:r>
            <a:r>
              <a:rPr lang="ru-RU" sz="2400" b="1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лет </a:t>
            </a: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исполнилось Д. Дефо в момент </a:t>
            </a:r>
            <a:r>
              <a:rPr lang="ru-RU" sz="2400" b="1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выхода первого издания «Робинзона Крузо</a:t>
            </a: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»?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333333"/>
              </a:buClr>
              <a:buSzPts val="1450"/>
            </a:pP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 </a:t>
            </a:r>
            <a:endParaRPr lang="ru-RU" sz="2400" b="1" dirty="0"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33333"/>
              </a:buClr>
              <a:buSzPts val="1450"/>
            </a:pPr>
            <a:r>
              <a:rPr lang="ru-RU" sz="2400" b="1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10. Сколько  </a:t>
            </a:r>
            <a:r>
              <a:rPr lang="ru-RU" sz="2400" b="1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псевдонимов использовал Д. Дефо? </a:t>
            </a:r>
            <a:endParaRPr lang="ru-RU" sz="2400" b="1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6462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913075"/>
            <a:ext cx="648072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u="sng" dirty="0" smtClean="0">
                <a:latin typeface="Arial Black" pitchFamily="34" charset="0"/>
                <a:ea typeface="Calibri"/>
                <a:cs typeface="Times New Roman"/>
              </a:rPr>
              <a:t>Вопрос 3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Как </a:t>
            </a:r>
            <a:r>
              <a:rPr lang="ru-RU" sz="4400" b="1" dirty="0">
                <a:latin typeface="Arial Black" pitchFamily="34" charset="0"/>
                <a:ea typeface="Calibri"/>
                <a:cs typeface="Times New Roman"/>
              </a:rPr>
              <a:t>назвал </a:t>
            </a: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Робинзон  свой остров</a:t>
            </a:r>
            <a:r>
              <a:rPr lang="ru-RU" sz="4400" b="1" dirty="0">
                <a:latin typeface="Arial Black" pitchFamily="34" charset="0"/>
                <a:ea typeface="Calibri"/>
                <a:cs typeface="Times New Roman"/>
              </a:rPr>
              <a:t>?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4931491"/>
            <a:ext cx="4296369" cy="7394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000" b="1" i="1" dirty="0">
                <a:solidFill>
                  <a:prstClr val="black"/>
                </a:solidFill>
                <a:latin typeface="Segoe UI Light" pitchFamily="34" charset="0"/>
                <a:ea typeface="Calibri"/>
                <a:cs typeface="Times New Roman"/>
              </a:rPr>
              <a:t>(остров Отчаяния)</a:t>
            </a:r>
          </a:p>
        </p:txBody>
      </p:sp>
    </p:spTree>
    <p:extLst>
      <p:ext uri="{BB962C8B-B14F-4D97-AF65-F5344CB8AC3E}">
        <p14:creationId xmlns:p14="http://schemas.microsoft.com/office/powerpoint/2010/main" val="400524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7848261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Вопрос 4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В </a:t>
            </a:r>
            <a:r>
              <a:rPr lang="ru-RU" sz="4400" b="1" dirty="0">
                <a:latin typeface="Arial Black" pitchFamily="34" charset="0"/>
                <a:ea typeface="Calibri"/>
                <a:cs typeface="Times New Roman"/>
              </a:rPr>
              <a:t>чем спал наш герой?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88557"/>
            <a:ext cx="5256584" cy="325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524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7848261" cy="2755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Вопрос 5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latin typeface="Arial Black" pitchFamily="34" charset="0"/>
                <a:ea typeface="Calibri"/>
                <a:cs typeface="Times New Roman"/>
              </a:rPr>
              <a:t>Что такое кубрик?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44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096969"/>
            <a:ext cx="381642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latin typeface="Segoe UI Light" pitchFamily="34" charset="0"/>
                <a:ea typeface="Calibri"/>
                <a:cs typeface="Times New Roman"/>
              </a:rPr>
              <a:t>(помещение для матросов в носовой части корабля)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4"/>
            <a:ext cx="38884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26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8" t="70034"/>
          <a:stretch/>
        </p:blipFill>
        <p:spPr bwMode="auto">
          <a:xfrm rot="20462863">
            <a:off x="2915816" y="3505625"/>
            <a:ext cx="3166696" cy="256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7848261" cy="3605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Вопрос 6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800" dirty="0">
                <a:latin typeface="Arial Black" pitchFamily="34" charset="0"/>
                <a:ea typeface="Calibri"/>
                <a:cs typeface="Times New Roman"/>
              </a:rPr>
              <a:t>Сколько </a:t>
            </a:r>
            <a:r>
              <a:rPr lang="ru-RU" sz="4800" dirty="0" smtClean="0">
                <a:latin typeface="Arial Black" pitchFamily="34" charset="0"/>
                <a:ea typeface="Calibri"/>
                <a:cs typeface="Times New Roman"/>
              </a:rPr>
              <a:t>Робинзон прожил </a:t>
            </a:r>
            <a:r>
              <a:rPr lang="ru-RU" sz="4800" dirty="0">
                <a:latin typeface="Arial Black" pitchFamily="34" charset="0"/>
                <a:ea typeface="Calibri"/>
                <a:cs typeface="Times New Roman"/>
              </a:rPr>
              <a:t>на острове?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44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0586719">
            <a:off x="3336291" y="3576565"/>
            <a:ext cx="2807169" cy="2047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Arial Black" pitchFamily="34" charset="0"/>
                <a:ea typeface="Calibri"/>
                <a:cs typeface="Times New Roman"/>
              </a:rPr>
              <a:t>28 </a:t>
            </a:r>
            <a:r>
              <a:rPr lang="ru-RU" sz="3200" dirty="0">
                <a:latin typeface="Arial Black" pitchFamily="34" charset="0"/>
                <a:ea typeface="Calibri"/>
                <a:cs typeface="Times New Roman"/>
              </a:rPr>
              <a:t>лет </a:t>
            </a:r>
            <a:endParaRPr lang="ru-RU" sz="3200" dirty="0" smtClean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Arial Black" pitchFamily="34" charset="0"/>
                <a:ea typeface="Calibri"/>
                <a:cs typeface="Times New Roman"/>
              </a:rPr>
              <a:t>2 </a:t>
            </a:r>
            <a:r>
              <a:rPr lang="ru-RU" sz="3200" dirty="0">
                <a:latin typeface="Arial Black" pitchFamily="34" charset="0"/>
                <a:ea typeface="Calibri"/>
                <a:cs typeface="Times New Roman"/>
              </a:rPr>
              <a:t>месяца </a:t>
            </a:r>
            <a:endParaRPr lang="ru-RU" sz="3200" dirty="0" smtClean="0">
              <a:latin typeface="Arial Black" pitchFamily="34" charset="0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 smtClean="0">
                <a:latin typeface="Arial Black" pitchFamily="34" charset="0"/>
                <a:ea typeface="Calibri"/>
                <a:cs typeface="Times New Roman"/>
              </a:rPr>
              <a:t>19 дней</a:t>
            </a:r>
            <a:endParaRPr lang="ru-RU" sz="3200" dirty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660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7848261" cy="824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Вопрос 7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1556792"/>
            <a:ext cx="7056784" cy="2382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>
                <a:latin typeface="Arial Black" pitchFamily="34" charset="0"/>
                <a:ea typeface="Calibri"/>
                <a:cs typeface="Times New Roman"/>
              </a:rPr>
              <a:t>Как называется большой треугольный парус?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29576" y="4725144"/>
            <a:ext cx="4437433" cy="7584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>
                <a:latin typeface="Arial Black" pitchFamily="34" charset="0"/>
                <a:ea typeface="Calibri"/>
                <a:cs typeface="Times New Roman"/>
              </a:rPr>
              <a:t>(баранья нога)</a:t>
            </a:r>
          </a:p>
        </p:txBody>
      </p:sp>
    </p:spTree>
    <p:extLst>
      <p:ext uri="{BB962C8B-B14F-4D97-AF65-F5344CB8AC3E}">
        <p14:creationId xmlns:p14="http://schemas.microsoft.com/office/powerpoint/2010/main" val="130243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7848261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Вопрос 8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44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47358" y="1628800"/>
            <a:ext cx="6984776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Arial Black" pitchFamily="34" charset="0"/>
                <a:ea typeface="Calibri"/>
                <a:cs typeface="Times New Roman"/>
              </a:rPr>
              <a:t>Чем хотел заняться </a:t>
            </a:r>
            <a:r>
              <a:rPr lang="ru-RU" sz="4400" dirty="0" smtClean="0">
                <a:latin typeface="Arial Black" pitchFamily="34" charset="0"/>
                <a:ea typeface="Calibri"/>
                <a:cs typeface="Times New Roman"/>
              </a:rPr>
              <a:t>РОБИНЗОН  в </a:t>
            </a:r>
            <a:r>
              <a:rPr lang="ru-RU" sz="4400" dirty="0">
                <a:latin typeface="Arial Black" pitchFamily="34" charset="0"/>
                <a:ea typeface="Calibri"/>
                <a:cs typeface="Times New Roman"/>
              </a:rPr>
              <a:t>Бразилии</a:t>
            </a:r>
            <a:r>
              <a:rPr lang="ru-RU" sz="4400" dirty="0" smtClean="0">
                <a:latin typeface="Arial Black" pitchFamily="34" charset="0"/>
                <a:ea typeface="Calibri"/>
                <a:cs typeface="Times New Roman"/>
              </a:rPr>
              <a:t>?</a:t>
            </a:r>
            <a:endParaRPr lang="ru-RU" sz="4400" dirty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221088"/>
            <a:ext cx="5184576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(производством сахара и табака)</a:t>
            </a:r>
          </a:p>
        </p:txBody>
      </p:sp>
    </p:spTree>
    <p:extLst>
      <p:ext uri="{BB962C8B-B14F-4D97-AF65-F5344CB8AC3E}">
        <p14:creationId xmlns:p14="http://schemas.microsoft.com/office/powerpoint/2010/main" val="28557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45"/>
          <a:stretch/>
        </p:blipFill>
        <p:spPr bwMode="auto">
          <a:xfrm rot="19916144">
            <a:off x="1457096" y="3015906"/>
            <a:ext cx="2103050" cy="353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7344815" cy="5715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Вопрос 9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latin typeface="Arial Black" pitchFamily="34" charset="0"/>
                <a:ea typeface="Calibri"/>
                <a:cs typeface="Times New Roman"/>
              </a:rPr>
              <a:t>Сколько денег было в кармане Робинзона, когда он сошел на берег Бразилии</a:t>
            </a:r>
            <a:r>
              <a:rPr lang="ru-RU" sz="4400" b="1" dirty="0">
                <a:latin typeface="Arial Black" pitchFamily="34" charset="0"/>
                <a:ea typeface="Calibri"/>
                <a:cs typeface="Times New Roman"/>
              </a:rPr>
              <a:t>?</a:t>
            </a:r>
            <a:endParaRPr lang="ru-RU" sz="3600" b="1" dirty="0">
              <a:latin typeface="Arial Black" pitchFamily="34" charset="0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4400" i="1" dirty="0">
                <a:latin typeface="Times New Roman"/>
                <a:ea typeface="Calibri"/>
                <a:cs typeface="Times New Roman"/>
              </a:rPr>
              <a:t>(220 золотых)</a:t>
            </a:r>
            <a:endParaRPr lang="ru-RU" sz="3600" i="1" dirty="0"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44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62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7344815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Вопрос 10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44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748339"/>
            <a:ext cx="770485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 Black" pitchFamily="34" charset="0"/>
                <a:ea typeface="Calibri"/>
              </a:rPr>
              <a:t>Назовите число и месяц, когда Робинзон убежал из дома во второй раз</a:t>
            </a:r>
            <a:endParaRPr lang="ru-RU" sz="4400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33141" y="5157192"/>
            <a:ext cx="4089581" cy="8249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Arial Black" pitchFamily="34" charset="0"/>
                <a:ea typeface="Calibri"/>
                <a:cs typeface="Times New Roman"/>
              </a:rPr>
              <a:t>(1 сентября)</a:t>
            </a:r>
          </a:p>
        </p:txBody>
      </p:sp>
    </p:spTree>
    <p:extLst>
      <p:ext uri="{BB962C8B-B14F-4D97-AF65-F5344CB8AC3E}">
        <p14:creationId xmlns:p14="http://schemas.microsoft.com/office/powerpoint/2010/main" val="36562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7344815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Вопрос 11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44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25673"/>
            <a:ext cx="8064896" cy="288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000" dirty="0">
                <a:latin typeface="Arial Black" pitchFamily="34" charset="0"/>
                <a:ea typeface="Calibri"/>
                <a:cs typeface="Times New Roman"/>
              </a:rPr>
              <a:t>Какой условный сигнал был дан капитаном, чтобы дать знать об успешном окончании дела?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4869160"/>
            <a:ext cx="5559151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i="1" dirty="0">
                <a:latin typeface="Times New Roman"/>
                <a:ea typeface="Calibri"/>
                <a:cs typeface="Times New Roman"/>
              </a:rPr>
              <a:t>(7 пушечных выстрелов)</a:t>
            </a:r>
            <a:endParaRPr lang="ru-RU" sz="4000" i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8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58188" y="620688"/>
            <a:ext cx="184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3200" dirty="0">
              <a:latin typeface="Cambri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836712"/>
            <a:ext cx="7344815" cy="1777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b="1" dirty="0" smtClean="0">
                <a:latin typeface="Arial Black" pitchFamily="34" charset="0"/>
                <a:ea typeface="Calibri"/>
                <a:cs typeface="Times New Roman"/>
              </a:rPr>
              <a:t> Вопрос 12 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ru-RU" sz="4400" b="1" dirty="0" smtClean="0">
              <a:latin typeface="Arial Black" pitchFamily="34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3201" y="1755090"/>
            <a:ext cx="4549643" cy="173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Arial Black" pitchFamily="34" charset="0"/>
                <a:ea typeface="Calibri"/>
                <a:cs typeface="Times New Roman"/>
              </a:rPr>
              <a:t>Они нужны в </a:t>
            </a:r>
            <a:endParaRPr lang="ru-RU" sz="4400" dirty="0" smtClean="0">
              <a:latin typeface="Arial Black" pitchFamily="34" charset="0"/>
              <a:ea typeface="Calibri"/>
              <a:cs typeface="Times New Roman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latin typeface="Arial Black" pitchFamily="34" charset="0"/>
                <a:ea typeface="Calibri"/>
                <a:cs typeface="Times New Roman"/>
              </a:rPr>
              <a:t>жаркие </a:t>
            </a:r>
            <a:r>
              <a:rPr lang="ru-RU" sz="4400" dirty="0">
                <a:latin typeface="Arial Black" pitchFamily="34" charset="0"/>
                <a:ea typeface="Calibri"/>
                <a:cs typeface="Times New Roman"/>
              </a:rPr>
              <a:t>дни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4091216"/>
            <a:ext cx="7949612" cy="6917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3600" i="1" dirty="0">
                <a:latin typeface="Arial Black" pitchFamily="34" charset="0"/>
                <a:ea typeface="Calibri"/>
                <a:cs typeface="Times New Roman"/>
              </a:rPr>
              <a:t>(белые полотняные платки)</a:t>
            </a:r>
          </a:p>
        </p:txBody>
      </p:sp>
    </p:spTree>
    <p:extLst>
      <p:ext uri="{BB962C8B-B14F-4D97-AF65-F5344CB8AC3E}">
        <p14:creationId xmlns:p14="http://schemas.microsoft.com/office/powerpoint/2010/main" val="94046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548680"/>
            <a:ext cx="7344816" cy="6453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Ответы </a:t>
            </a:r>
            <a:endParaRPr lang="ru-RU" sz="2800" dirty="0"/>
          </a:p>
          <a:p>
            <a:r>
              <a:rPr lang="ru-RU" sz="2800" dirty="0" smtClean="0">
                <a:latin typeface="Arial Black" pitchFamily="34" charset="0"/>
              </a:rPr>
              <a:t>1.  Даниэлем </a:t>
            </a:r>
            <a:r>
              <a:rPr lang="ru-RU" sz="2800" dirty="0" err="1" smtClean="0">
                <a:latin typeface="Arial Black" pitchFamily="34" charset="0"/>
              </a:rPr>
              <a:t>Фо</a:t>
            </a:r>
            <a:endParaRPr lang="ru-RU" sz="28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2.  пастором</a:t>
            </a:r>
            <a:endParaRPr lang="ru-RU" sz="28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3.  труд </a:t>
            </a:r>
            <a:r>
              <a:rPr lang="ru-RU" sz="2800" dirty="0">
                <a:latin typeface="Arial Black" pitchFamily="34" charset="0"/>
              </a:rPr>
              <a:t>об истории </a:t>
            </a:r>
            <a:r>
              <a:rPr lang="ru-RU" sz="2800" dirty="0" smtClean="0">
                <a:latin typeface="Arial Black" pitchFamily="34" charset="0"/>
              </a:rPr>
              <a:t>пиратства</a:t>
            </a:r>
          </a:p>
          <a:p>
            <a:r>
              <a:rPr lang="ru-RU" sz="2800" dirty="0" smtClean="0">
                <a:latin typeface="Arial Black" pitchFamily="34" charset="0"/>
              </a:rPr>
              <a:t>4.  поступил </a:t>
            </a:r>
            <a:r>
              <a:rPr lang="ru-RU" sz="2800" dirty="0">
                <a:latin typeface="Arial Black" pitchFamily="34" charset="0"/>
              </a:rPr>
              <a:t>на работу к чулочному торговцу </a:t>
            </a:r>
            <a:r>
              <a:rPr lang="ru-RU" sz="2800" dirty="0" smtClean="0">
                <a:latin typeface="Arial Black" pitchFamily="34" charset="0"/>
              </a:rPr>
              <a:t>приказчиком</a:t>
            </a:r>
            <a:endParaRPr lang="ru-RU" sz="2800" dirty="0">
              <a:latin typeface="Arial Black" pitchFamily="34" charset="0"/>
            </a:endParaRPr>
          </a:p>
          <a:p>
            <a:r>
              <a:rPr lang="ru-RU" sz="2800" dirty="0" smtClean="0">
                <a:latin typeface="Arial Black" pitchFamily="34" charset="0"/>
              </a:rPr>
              <a:t>5.  более </a:t>
            </a:r>
            <a:r>
              <a:rPr lang="ru-RU" sz="2800" dirty="0">
                <a:latin typeface="Arial Black" pitchFamily="34" charset="0"/>
              </a:rPr>
              <a:t>500 </a:t>
            </a:r>
            <a:r>
              <a:rPr lang="ru-RU" sz="2800" dirty="0" smtClean="0">
                <a:latin typeface="Arial Black" pitchFamily="34" charset="0"/>
              </a:rPr>
              <a:t>сочинений</a:t>
            </a:r>
          </a:p>
          <a:p>
            <a:pPr lvl="0">
              <a:lnSpc>
                <a:spcPct val="115000"/>
              </a:lnSpc>
              <a:buClr>
                <a:srgbClr val="333333"/>
              </a:buClr>
              <a:buSzPts val="1450"/>
            </a:pPr>
            <a:r>
              <a:rPr lang="ru-RU" sz="2800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6.  Лев Толстой</a:t>
            </a:r>
            <a:endParaRPr lang="ru-RU" sz="2800" dirty="0">
              <a:solidFill>
                <a:prstClr val="black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333333"/>
              </a:buClr>
              <a:buSzPts val="1450"/>
            </a:pPr>
            <a:r>
              <a:rPr lang="ru-RU" sz="2800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7. </a:t>
            </a:r>
            <a:r>
              <a:rPr lang="ru-RU" sz="2800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 Александр </a:t>
            </a:r>
            <a:r>
              <a:rPr lang="ru-RU" sz="2800" dirty="0" err="1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Селькирк</a:t>
            </a:r>
            <a:endParaRPr lang="ru-RU" sz="2800" dirty="0">
              <a:solidFill>
                <a:prstClr val="black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333333"/>
              </a:buClr>
              <a:buSzPts val="1450"/>
            </a:pPr>
            <a:r>
              <a:rPr lang="ru-RU" sz="2800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8. </a:t>
            </a:r>
            <a:r>
              <a:rPr lang="ru-RU" sz="2800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 около </a:t>
            </a:r>
            <a:r>
              <a:rPr lang="ru-RU" sz="2800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4 лет</a:t>
            </a:r>
            <a:endParaRPr lang="ru-RU" sz="2800" dirty="0">
              <a:solidFill>
                <a:prstClr val="black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Clr>
                <a:srgbClr val="333333"/>
              </a:buClr>
              <a:buSzPts val="1450"/>
            </a:pPr>
            <a:r>
              <a:rPr lang="ru-RU" sz="2800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9. </a:t>
            </a:r>
            <a:r>
              <a:rPr lang="ru-RU" sz="2800" dirty="0" smtClean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 59 </a:t>
            </a:r>
            <a:r>
              <a:rPr lang="ru-RU" sz="2800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лет</a:t>
            </a:r>
            <a:endParaRPr lang="ru-RU" sz="2800" dirty="0">
              <a:solidFill>
                <a:prstClr val="black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333333"/>
              </a:buClr>
              <a:buSzPts val="1450"/>
            </a:pPr>
            <a:r>
              <a:rPr lang="ru-RU" sz="2800" dirty="0">
                <a:solidFill>
                  <a:srgbClr val="0D0D0D"/>
                </a:solidFill>
                <a:latin typeface="Arial Black" pitchFamily="34" charset="0"/>
                <a:ea typeface="Calibri"/>
                <a:cs typeface="Times New Roman"/>
              </a:rPr>
              <a:t>10. не менее 198</a:t>
            </a:r>
            <a:endParaRPr lang="ru-RU" sz="2800" dirty="0">
              <a:solidFill>
                <a:prstClr val="black"/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0422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79739">
            <a:off x="2676035" y="2728616"/>
            <a:ext cx="2306483" cy="230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1059380">
            <a:off x="330387" y="1257135"/>
            <a:ext cx="8331199" cy="2583160"/>
          </a:xfrm>
        </p:spPr>
        <p:txBody>
          <a:bodyPr>
            <a:prstTxWarp prst="textWave4">
              <a:avLst>
                <a:gd name="adj1" fmla="val 12500"/>
                <a:gd name="adj2" fmla="val 798"/>
              </a:avLst>
            </a:prstTxWarp>
            <a:normAutofit fontScale="90000"/>
          </a:bodyPr>
          <a:lstStyle/>
          <a:p>
            <a:r>
              <a:rPr lang="ru-RU" sz="10030" b="1" i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  <a:ea typeface="BatangChe" panose="02030609000101010101" pitchFamily="49" charset="-127"/>
                <a:cs typeface="Traditional Arabic" pitchFamily="18" charset="-78"/>
              </a:rPr>
              <a:t>звукорежиссёр</a:t>
            </a:r>
            <a:endParaRPr lang="ru-RU" sz="10030" b="1" i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  <a:ea typeface="BatangChe" panose="02030609000101010101" pitchFamily="49" charset="-127"/>
              <a:cs typeface="Traditional Arabic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434">
            <a:off x="3987552" y="3523693"/>
            <a:ext cx="2736304" cy="3088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25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132856"/>
            <a:ext cx="7056784" cy="2583160"/>
          </a:xfrm>
        </p:spPr>
        <p:txBody>
          <a:bodyPr>
            <a:prstTxWarp prst="textWave4">
              <a:avLst>
                <a:gd name="adj1" fmla="val 11320"/>
                <a:gd name="adj2" fmla="val 354"/>
              </a:avLst>
            </a:prstTxWarp>
            <a:normAutofit fontScale="90000"/>
          </a:bodyPr>
          <a:lstStyle/>
          <a:p>
            <a:r>
              <a:rPr lang="ru-RU" sz="10030" b="1" i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Impact" pitchFamily="34" charset="0"/>
                <a:ea typeface="BatangChe" panose="02030609000101010101" pitchFamily="49" charset="-127"/>
                <a:cs typeface="Traditional Arabic" pitchFamily="18" charset="-78"/>
              </a:rPr>
              <a:t>Кроссворды</a:t>
            </a:r>
            <a:endParaRPr lang="ru-RU" sz="10030" b="1" i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Impact" pitchFamily="34" charset="0"/>
              <a:ea typeface="BatangChe" panose="02030609000101010101" pitchFamily="49" charset="-127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4" t="3613" r="23232"/>
          <a:stretch/>
        </p:blipFill>
        <p:spPr bwMode="auto">
          <a:xfrm>
            <a:off x="2195736" y="548680"/>
            <a:ext cx="525658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98" y="3971131"/>
            <a:ext cx="1500187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321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908720"/>
            <a:ext cx="8208912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По </a:t>
            </a:r>
            <a:r>
              <a:rPr lang="ru-RU" sz="5400" b="1" i="1" dirty="0" smtClean="0">
                <a:solidFill>
                  <a:srgbClr val="FF0000"/>
                </a:solidFill>
              </a:rPr>
              <a:t>горизонтали: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sz="3200" b="1" dirty="0"/>
              <a:t>2</a:t>
            </a:r>
            <a:r>
              <a:rPr lang="ru-RU" sz="3200" b="1" dirty="0">
                <a:latin typeface="Arial Black" pitchFamily="34" charset="0"/>
              </a:rPr>
              <a:t>. </a:t>
            </a:r>
            <a:r>
              <a:rPr lang="ru-RU" sz="2800" dirty="0">
                <a:latin typeface="Arial Black" pitchFamily="34" charset="0"/>
              </a:rPr>
              <a:t>Главная мясная пища на </a:t>
            </a:r>
            <a:r>
              <a:rPr lang="ru-RU" sz="2800" dirty="0" smtClean="0">
                <a:latin typeface="Arial Black" pitchFamily="34" charset="0"/>
              </a:rPr>
              <a:t>корабле.</a:t>
            </a:r>
          </a:p>
          <a:p>
            <a:pPr>
              <a:lnSpc>
                <a:spcPct val="150000"/>
              </a:lnSpc>
            </a:pPr>
            <a:endParaRPr lang="ru-RU" sz="12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dirty="0">
                <a:latin typeface="Arial Black" pitchFamily="34" charset="0"/>
              </a:rPr>
              <a:t>5. </a:t>
            </a:r>
            <a:r>
              <a:rPr lang="ru-RU" sz="2800" dirty="0">
                <a:latin typeface="Arial Black" pitchFamily="34" charset="0"/>
              </a:rPr>
              <a:t>Куда решил пробраться Робинзон, чтобы запастись провизией и разными </a:t>
            </a:r>
            <a:r>
              <a:rPr lang="ru-RU" sz="2800" dirty="0" smtClean="0">
                <a:latin typeface="Arial Black" pitchFamily="34" charset="0"/>
              </a:rPr>
              <a:t>вещами?</a:t>
            </a:r>
            <a:endParaRPr lang="ru-RU" sz="1200" dirty="0" smtClean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endParaRPr lang="ru-RU" sz="1000" dirty="0"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dirty="0">
                <a:latin typeface="Arial Black" pitchFamily="34" charset="0"/>
              </a:rPr>
              <a:t>6. Зверёк был красивый, похожий на …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1013746" cy="1190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365105"/>
            <a:ext cx="2478900" cy="2191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349767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rgbClr val="FF0000"/>
                </a:solidFill>
              </a:rPr>
              <a:t>По </a:t>
            </a:r>
            <a:r>
              <a:rPr lang="ru-RU" sz="5400" b="1" i="1" dirty="0" smtClean="0">
                <a:solidFill>
                  <a:srgbClr val="FF0000"/>
                </a:solidFill>
              </a:rPr>
              <a:t>вертикали:</a:t>
            </a:r>
            <a:endParaRPr lang="ru-RU" b="1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01739"/>
            <a:ext cx="8820472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ctr">
              <a:lnSpc>
                <a:spcPct val="150000"/>
              </a:lnSpc>
            </a:pPr>
            <a:r>
              <a:rPr lang="ru-RU" sz="2800" dirty="0" smtClean="0"/>
              <a:t>          </a:t>
            </a:r>
            <a:r>
              <a:rPr lang="ru-RU" sz="2800" b="1" dirty="0" smtClean="0"/>
              <a:t>1</a:t>
            </a:r>
            <a:r>
              <a:rPr lang="ru-RU" sz="2800" b="1" dirty="0"/>
              <a:t>. Где в первую ночь на необитаемом острове ночевал герой?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2. Робинзон оказался на необитаемом острове после …</a:t>
            </a:r>
          </a:p>
          <a:p>
            <a:pPr>
              <a:lnSpc>
                <a:spcPct val="150000"/>
              </a:lnSpc>
            </a:pPr>
            <a:r>
              <a:rPr lang="ru-RU" sz="2800" b="1" dirty="0"/>
              <a:t>3. Предмет, служивший для входа в </a:t>
            </a:r>
            <a:r>
              <a:rPr lang="ru-RU" sz="2800" b="1" dirty="0" smtClean="0"/>
              <a:t>жилище.</a:t>
            </a:r>
            <a:endParaRPr lang="ru-RU" sz="2800" b="1" dirty="0"/>
          </a:p>
          <a:p>
            <a:pPr>
              <a:lnSpc>
                <a:spcPct val="150000"/>
              </a:lnSpc>
            </a:pPr>
            <a:r>
              <a:rPr lang="ru-RU" sz="2800" b="1" dirty="0"/>
              <a:t>4. Очень полезная вещь, которую Робинзон взял с </a:t>
            </a:r>
            <a:r>
              <a:rPr lang="ru-RU" sz="2800" b="1" dirty="0" smtClean="0"/>
              <a:t>корабля.</a:t>
            </a:r>
            <a:endParaRPr lang="ru-RU" sz="2800" b="1" dirty="0"/>
          </a:p>
          <a:p>
            <a:r>
              <a:rPr lang="ru-RU" sz="2800" b="1" dirty="0"/>
              <a:t>6. Из какого дерева </a:t>
            </a:r>
            <a:r>
              <a:rPr lang="ru-RU" sz="2800" b="1" dirty="0" smtClean="0"/>
              <a:t>Робинзон сделал свою </a:t>
            </a:r>
            <a:r>
              <a:rPr lang="ru-RU" sz="2800" b="1" dirty="0"/>
              <a:t>первую лодку?</a:t>
            </a:r>
          </a:p>
        </p:txBody>
      </p:sp>
    </p:spTree>
    <p:extLst>
      <p:ext uri="{BB962C8B-B14F-4D97-AF65-F5344CB8AC3E}">
        <p14:creationId xmlns:p14="http://schemas.microsoft.com/office/powerpoint/2010/main" val="37917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60457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lib.rus.ec/i/23/208323/i_024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flipH="1">
            <a:off x="5508104" y="4524898"/>
            <a:ext cx="2041104" cy="1765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00"/>
      </a:hlink>
      <a:folHlink>
        <a:srgbClr val="FF840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975</Words>
  <Application>Microsoft Office PowerPoint</Application>
  <PresentationFormat>Экран (4:3)</PresentationFormat>
  <Paragraphs>145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Arial</vt:lpstr>
      <vt:lpstr>Arial Black</vt:lpstr>
      <vt:lpstr>BatangChe</vt:lpstr>
      <vt:lpstr>Calibri</vt:lpstr>
      <vt:lpstr>Cambria</vt:lpstr>
      <vt:lpstr>FangSong</vt:lpstr>
      <vt:lpstr>Impact</vt:lpstr>
      <vt:lpstr>Segoe UI Light</vt:lpstr>
      <vt:lpstr>Times New Roman</vt:lpstr>
      <vt:lpstr>Traditional Arabic</vt:lpstr>
      <vt:lpstr>Тема Office</vt:lpstr>
      <vt:lpstr>Биография</vt:lpstr>
      <vt:lpstr>Презентация PowerPoint</vt:lpstr>
      <vt:lpstr>Презентация PowerPoint</vt:lpstr>
      <vt:lpstr>Презентация PowerPoint</vt:lpstr>
      <vt:lpstr>Кроссворды</vt:lpstr>
      <vt:lpstr>Презентация PowerPoint</vt:lpstr>
      <vt:lpstr>Презентация PowerPoint</vt:lpstr>
      <vt:lpstr>Презентация PowerPoint</vt:lpstr>
      <vt:lpstr>Презентация PowerPoint</vt:lpstr>
      <vt:lpstr>Чёрный ящик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Узнай героя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внимательный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звукорежиссёр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Робинзон Крузо</dc:title>
  <dc:creator>Таня</dc:creator>
  <cp:lastModifiedBy>Валерия Соломина</cp:lastModifiedBy>
  <cp:revision>67</cp:revision>
  <dcterms:created xsi:type="dcterms:W3CDTF">2016-01-14T17:22:34Z</dcterms:created>
  <dcterms:modified xsi:type="dcterms:W3CDTF">2021-07-26T15:11:56Z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237516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D5.0.6</vt:lpwstr>
  </property>
</Properties>
</file>