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7" r:id="rId6"/>
    <p:sldId id="263" r:id="rId7"/>
    <p:sldId id="280" r:id="rId8"/>
    <p:sldId id="281" r:id="rId9"/>
    <p:sldId id="284" r:id="rId10"/>
    <p:sldId id="285" r:id="rId11"/>
    <p:sldId id="286" r:id="rId12"/>
    <p:sldId id="287" r:id="rId13"/>
    <p:sldId id="292" r:id="rId14"/>
    <p:sldId id="272" r:id="rId15"/>
    <p:sldId id="282" r:id="rId16"/>
    <p:sldId id="278" r:id="rId17"/>
    <p:sldId id="283" r:id="rId18"/>
    <p:sldId id="275" r:id="rId19"/>
    <p:sldId id="276" r:id="rId20"/>
    <p:sldId id="288" r:id="rId21"/>
    <p:sldId id="289" r:id="rId22"/>
    <p:sldId id="290" r:id="rId23"/>
    <p:sldId id="291" r:id="rId24"/>
    <p:sldId id="273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ingvistvk" TargetMode="External"/><Relationship Id="rId7" Type="http://schemas.openxmlformats.org/officeDocument/2006/relationships/hyperlink" Target="https://www.youtube.com/watch?v=kU1p-0jJQ2Y" TargetMode="External"/><Relationship Id="rId2" Type="http://schemas.openxmlformats.org/officeDocument/2006/relationships/hyperlink" Target="https://vk.com/egexpe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L38ok9yfZw" TargetMode="External"/><Relationship Id="rId5" Type="http://schemas.openxmlformats.org/officeDocument/2006/relationships/hyperlink" Target="https://vk.com/@egexpert-14-shagov-k-esse-na-14-ballov" TargetMode="External"/><Relationship Id="rId4" Type="http://schemas.openxmlformats.org/officeDocument/2006/relationships/hyperlink" Target="https://vk.com/learnenglish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Приемы развития умений аргументированного высказывания в задании с развернутым ответом письменной части ЕГЭ.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г.Мурманска «Гимназия №1»</a:t>
            </a:r>
          </a:p>
          <a:p>
            <a:r>
              <a:rPr lang="ru-RU" dirty="0" smtClean="0"/>
              <a:t>Красникова О.А.</a:t>
            </a:r>
          </a:p>
          <a:p>
            <a:r>
              <a:rPr lang="ru-RU" dirty="0" smtClean="0"/>
              <a:t>Учитель английского языка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329642" cy="6500834"/>
          </a:xfrm>
        </p:spPr>
        <p:txBody>
          <a:bodyPr>
            <a:normAutofit/>
          </a:bodyPr>
          <a:lstStyle/>
          <a:p>
            <a:r>
              <a:rPr lang="en-US" dirty="0" smtClean="0"/>
              <a:t>By volunteering you can gain new experiences. For example, you could do a sponsored sky dive to raise money for a charity.</a:t>
            </a:r>
            <a:endParaRPr lang="ru-RU" dirty="0" smtClean="0"/>
          </a:p>
          <a:p>
            <a:r>
              <a:rPr lang="en-US" dirty="0" smtClean="0"/>
              <a:t>Another benefit of volunteering is that you get to meet a wide range of people</a:t>
            </a:r>
            <a:r>
              <a:rPr lang="ru-RU" dirty="0" smtClean="0"/>
              <a:t> </a:t>
            </a:r>
            <a:r>
              <a:rPr lang="en-US" dirty="0" smtClean="0"/>
              <a:t>and , as a result, you can improve your social skills.</a:t>
            </a:r>
            <a:endParaRPr lang="ru-RU" dirty="0" smtClean="0"/>
          </a:p>
          <a:p>
            <a:r>
              <a:rPr lang="en-US" dirty="0" smtClean="0"/>
              <a:t>Also, volunteering can help you develop transferable skills. For example, learning about fundraising can help develop budgeting skills.</a:t>
            </a:r>
            <a:endParaRPr lang="ru-RU" dirty="0" smtClean="0"/>
          </a:p>
          <a:p>
            <a:r>
              <a:rPr lang="en-US" dirty="0" smtClean="0"/>
              <a:t>Finally, it will impress employers too as volunteering takes commitment and dedication.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prompts to complete the main body paragraphs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500702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n-US" sz="5800" dirty="0" smtClean="0"/>
              <a:t>Opinion: </a:t>
            </a:r>
            <a:r>
              <a:rPr lang="en-US" sz="5800" b="1" dirty="0" smtClean="0"/>
              <a:t>volunteering helps to gain valuable skills.</a:t>
            </a:r>
            <a:endParaRPr lang="ru-RU" sz="5800" b="1" dirty="0" smtClean="0"/>
          </a:p>
          <a:p>
            <a:pPr lvl="0"/>
            <a:r>
              <a:rPr lang="en-US" sz="5800" dirty="0" smtClean="0"/>
              <a:t>Improve your communication skills</a:t>
            </a:r>
            <a:endParaRPr lang="ru-RU" sz="5800" dirty="0" smtClean="0"/>
          </a:p>
          <a:p>
            <a:pPr lvl="0"/>
            <a:r>
              <a:rPr lang="en-US" sz="5800" dirty="0" smtClean="0"/>
              <a:t>Develop teamwork skills by working with others</a:t>
            </a:r>
            <a:endParaRPr lang="ru-RU" sz="5800" dirty="0" smtClean="0"/>
          </a:p>
          <a:p>
            <a:pPr lvl="0"/>
            <a:r>
              <a:rPr lang="en-US" sz="5800" dirty="0" smtClean="0"/>
              <a:t>Make you more desirable to employers</a:t>
            </a:r>
            <a:endParaRPr lang="ru-RU" sz="5800" dirty="0" smtClean="0"/>
          </a:p>
          <a:p>
            <a:pPr>
              <a:buNone/>
            </a:pPr>
            <a:r>
              <a:rPr lang="en-US" sz="5700" i="1" dirty="0" smtClean="0"/>
              <a:t>Volunteering helps you to gain valuable skills.</a:t>
            </a:r>
          </a:p>
          <a:p>
            <a:pPr>
              <a:buNone/>
            </a:pPr>
            <a:r>
              <a:rPr lang="en-US" sz="5700" i="1" dirty="0" smtClean="0"/>
              <a:t>For example, you can improve your</a:t>
            </a:r>
          </a:p>
          <a:p>
            <a:pPr>
              <a:buNone/>
            </a:pPr>
            <a:r>
              <a:rPr lang="en-US" sz="5700" i="1" dirty="0" smtClean="0"/>
              <a:t>communication skills and develop teamwork </a:t>
            </a:r>
          </a:p>
          <a:p>
            <a:pPr>
              <a:buNone/>
            </a:pPr>
            <a:r>
              <a:rPr lang="en-US" sz="5700" i="1" dirty="0" smtClean="0"/>
              <a:t>skills by working with others. As a result, you </a:t>
            </a:r>
          </a:p>
          <a:p>
            <a:pPr>
              <a:buNone/>
            </a:pPr>
            <a:r>
              <a:rPr lang="en-US" sz="5700" i="1" dirty="0" smtClean="0"/>
              <a:t>will make yourself more desirable to employers.</a:t>
            </a:r>
            <a:endParaRPr lang="ru-RU" sz="57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Opinion: </a:t>
            </a:r>
            <a:r>
              <a:rPr lang="en-US" b="1" dirty="0" smtClean="0"/>
              <a:t>working without pay is not real work.</a:t>
            </a:r>
            <a:endParaRPr lang="ru-RU" b="1" dirty="0" smtClean="0"/>
          </a:p>
          <a:p>
            <a:pPr lvl="0"/>
            <a:r>
              <a:rPr lang="en-US" dirty="0" smtClean="0"/>
              <a:t>Regular employment rules do not apply</a:t>
            </a:r>
            <a:endParaRPr lang="ru-RU" dirty="0" smtClean="0"/>
          </a:p>
          <a:p>
            <a:pPr lvl="0"/>
            <a:r>
              <a:rPr lang="en-US" dirty="0" smtClean="0"/>
              <a:t>No consequences for making mistakes as in paid employment</a:t>
            </a:r>
            <a:endParaRPr lang="ru-RU" dirty="0" smtClean="0"/>
          </a:p>
          <a:p>
            <a:pPr lvl="0"/>
            <a:r>
              <a:rPr lang="en-US" dirty="0" smtClean="0"/>
              <a:t>You cannot get tired from a job you do for free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Working without pay is not real work. As a</a:t>
            </a:r>
          </a:p>
          <a:p>
            <a:pPr>
              <a:buNone/>
            </a:pPr>
            <a:r>
              <a:rPr lang="en-US" i="1" dirty="0" smtClean="0"/>
              <a:t>result, regular employment rules do not apply.</a:t>
            </a:r>
          </a:p>
          <a:p>
            <a:pPr>
              <a:buNone/>
            </a:pPr>
            <a:r>
              <a:rPr lang="en-US" i="1" dirty="0" smtClean="0"/>
              <a:t>For example, there are no consequences for</a:t>
            </a:r>
          </a:p>
          <a:p>
            <a:pPr>
              <a:buNone/>
            </a:pPr>
            <a:r>
              <a:rPr lang="en-US" i="1" dirty="0" smtClean="0"/>
              <a:t>making mistakes as there are in paid</a:t>
            </a:r>
          </a:p>
          <a:p>
            <a:pPr>
              <a:buNone/>
            </a:pPr>
            <a:r>
              <a:rPr lang="en-US" i="1" dirty="0" smtClean="0"/>
              <a:t>employment. Moreover, you can no</a:t>
            </a:r>
            <a:r>
              <a:rPr lang="ru-RU" i="1" dirty="0" smtClean="0"/>
              <a:t> </a:t>
            </a:r>
            <a:r>
              <a:rPr lang="en-US" i="1" dirty="0" smtClean="0"/>
              <a:t>get tired</a:t>
            </a:r>
          </a:p>
          <a:p>
            <a:pPr>
              <a:buNone/>
            </a:pPr>
            <a:r>
              <a:rPr lang="en-US" i="1" dirty="0" smtClean="0"/>
              <a:t>from a job that you do for free.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Opinion: </a:t>
            </a:r>
            <a:r>
              <a:rPr lang="en-US" b="1" dirty="0" smtClean="0"/>
              <a:t>charity work helps you stand out from crowd.</a:t>
            </a:r>
            <a:endParaRPr lang="ru-RU" b="1" dirty="0" smtClean="0"/>
          </a:p>
          <a:p>
            <a:pPr lvl="0"/>
            <a:r>
              <a:rPr lang="en-US" dirty="0" smtClean="0"/>
              <a:t>Taking part in meaningful activities in spare time</a:t>
            </a:r>
            <a:endParaRPr lang="ru-RU" dirty="0" smtClean="0"/>
          </a:p>
          <a:p>
            <a:pPr lvl="0"/>
            <a:r>
              <a:rPr lang="en-US" dirty="0" smtClean="0"/>
              <a:t>Employers see you are well-rounded with interesting experiences</a:t>
            </a:r>
            <a:endParaRPr lang="ru-RU" dirty="0" smtClean="0"/>
          </a:p>
          <a:p>
            <a:pPr lvl="0"/>
            <a:r>
              <a:rPr lang="en-US" dirty="0" smtClean="0"/>
              <a:t>Makes you different from other candidates</a:t>
            </a:r>
          </a:p>
          <a:p>
            <a:pPr lvl="0">
              <a:buNone/>
            </a:pPr>
            <a:r>
              <a:rPr lang="en-US" i="1" dirty="0" smtClean="0"/>
              <a:t>Charity work helps you stand out from the crowd. </a:t>
            </a:r>
            <a:endParaRPr lang="ru-RU" i="1" dirty="0" smtClean="0"/>
          </a:p>
          <a:p>
            <a:pPr>
              <a:buNone/>
            </a:pPr>
            <a:r>
              <a:rPr lang="en-US" i="1" dirty="0" smtClean="0"/>
              <a:t>For instance, those people who take part in</a:t>
            </a:r>
          </a:p>
          <a:p>
            <a:pPr>
              <a:buNone/>
            </a:pPr>
            <a:r>
              <a:rPr lang="en-US" i="1" dirty="0" smtClean="0"/>
              <a:t>meaningful activities in their spare time are likely to </a:t>
            </a:r>
          </a:p>
          <a:p>
            <a:pPr>
              <a:buNone/>
            </a:pPr>
            <a:r>
              <a:rPr lang="en-US" i="1" dirty="0" smtClean="0"/>
              <a:t>impress employers because they will see you are</a:t>
            </a:r>
          </a:p>
          <a:p>
            <a:pPr>
              <a:buNone/>
            </a:pPr>
            <a:r>
              <a:rPr lang="en-US" i="1" dirty="0" smtClean="0"/>
              <a:t>well-rounded and with interesting experiences. So</a:t>
            </a:r>
          </a:p>
          <a:p>
            <a:pPr>
              <a:buNone/>
            </a:pPr>
            <a:r>
              <a:rPr lang="en-US" i="1" dirty="0" smtClean="0"/>
              <a:t>this makes you different from other candidates.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en-US" sz="3600" b="1" dirty="0" smtClean="0"/>
              <a:t>Comment on following statement: </a:t>
            </a:r>
            <a:br>
              <a:rPr lang="en-US" sz="3600" b="1" dirty="0" smtClean="0"/>
            </a:br>
            <a:r>
              <a:rPr lang="en-US" sz="3600" b="1" i="1" dirty="0" smtClean="0"/>
              <a:t>To gain work experience, students should start work before they finish their studies.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Do you agree with this statement?</a:t>
            </a:r>
            <a:endParaRPr lang="ru-RU" b="1" dirty="0" smtClean="0"/>
          </a:p>
          <a:p>
            <a:pPr lvl="0"/>
            <a:r>
              <a:rPr lang="en-US" dirty="0" smtClean="0"/>
              <a:t>A) read the essay.</a:t>
            </a:r>
            <a:endParaRPr lang="ru-RU" dirty="0" smtClean="0"/>
          </a:p>
          <a:p>
            <a:pPr lvl="0"/>
            <a:r>
              <a:rPr lang="en-US" dirty="0" smtClean="0"/>
              <a:t>B)underline the topic sentences.</a:t>
            </a:r>
            <a:endParaRPr lang="ru-RU" dirty="0" smtClean="0"/>
          </a:p>
          <a:p>
            <a:pPr lvl="0"/>
            <a:r>
              <a:rPr lang="en-US" dirty="0" smtClean="0"/>
              <a:t>C)find the useful language the writer uses to give reasons, examples,</a:t>
            </a:r>
            <a:r>
              <a:rPr lang="ru-RU" dirty="0" smtClean="0"/>
              <a:t> </a:t>
            </a:r>
            <a:r>
              <a:rPr lang="en-US" dirty="0" smtClean="0"/>
              <a:t>results.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429132"/>
            <a:ext cx="158181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439028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42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Opinion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Reason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Result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example </a:t>
                      </a:r>
                      <a:endParaRPr lang="ru-RU" dirty="0"/>
                    </a:p>
                  </a:txBody>
                  <a:tcPr/>
                </a:tc>
              </a:tr>
              <a:tr h="1407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4769" t="22720" r="-548" b="40173"/>
          <a:stretch/>
        </p:blipFill>
        <p:spPr bwMode="auto">
          <a:xfrm>
            <a:off x="0" y="214290"/>
            <a:ext cx="9644098" cy="664371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 believe it is very important for young people to gain work experience while they are studying to help them find permanent work after graduation.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Opinion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Reason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Result 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it is very important </a:t>
                      </a:r>
                      <a:r>
                        <a:rPr lang="ru-RU" sz="2000" b="1" dirty="0" smtClean="0"/>
                        <a:t>…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 of all, school leavers with work experience have an advantages over those who do not.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example, when there are many applicants for a job, an employer will choose someone who has work experience.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Secondly, time management and multitasking are essential skills that employers look for.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particular, by working part-time, students can show that they can manage their time and their obligations to both school and work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other hand, some people believe that students should not work.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229600" cy="429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Reason</a:t>
                      </a:r>
                      <a:endParaRPr lang="ru-RU" sz="36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Result </a:t>
                      </a:r>
                      <a:endParaRPr lang="ru-RU" sz="4000" b="1" dirty="0" smtClean="0"/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think their studies will suffer because they spend less time studying. 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 result, they may gain work experience, but their grades will be lower and so the benefit is cancelled out by poor results. 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disagree that working and studying makes their grades suffer.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143116"/>
          <a:ext cx="8229600" cy="430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4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Reason</a:t>
                      </a:r>
                      <a:endParaRPr lang="ru-RU" sz="3200" b="1" dirty="0" smtClean="0"/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Result </a:t>
                      </a:r>
                      <a:endParaRPr lang="ru-RU" sz="3200" b="1" dirty="0" smtClean="0"/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2900370">
                <a:tc>
                  <a:txBody>
                    <a:bodyPr/>
                    <a:lstStyle/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no need to work for many hours.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Many students are able to work for a few hours during their free time. This would have no effect on their studies.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2. Раскрываем свое мнение и приводим аргументы.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1) четко </a:t>
            </a:r>
            <a:r>
              <a:rPr lang="ru-RU" b="1" dirty="0" smtClean="0"/>
              <a:t>раскрыть свою точку зрения</a:t>
            </a:r>
            <a:r>
              <a:rPr lang="ru-RU" dirty="0" smtClean="0"/>
              <a:t> в начале ВТОРОГО абзаца;</a:t>
            </a:r>
          </a:p>
          <a:p>
            <a:pPr>
              <a:buNone/>
            </a:pPr>
            <a:r>
              <a:rPr lang="ru-RU" dirty="0" smtClean="0"/>
              <a:t>2) обосновать свою точку зрения с помощью </a:t>
            </a:r>
            <a:r>
              <a:rPr lang="ru-RU" b="1" dirty="0" smtClean="0"/>
              <a:t>2-3 аргументов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b="1" dirty="0" smtClean="0"/>
              <a:t>3.  Прописываем точку зрения оппонентов и подкрепляем ее 1-2 аргументами.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</a:t>
            </a:r>
            <a:r>
              <a:rPr lang="ru-RU" dirty="0" smtClean="0"/>
              <a:t>. </a:t>
            </a:r>
            <a:r>
              <a:rPr lang="ru-RU" b="1" dirty="0" smtClean="0"/>
              <a:t>Доказываем несостоятельность точки зрения оппонентов </a:t>
            </a:r>
            <a:r>
              <a:rPr lang="ru-RU" dirty="0" smtClean="0"/>
              <a:t>= опровергаем их аргументы.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86847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Listen two people discussing ways to </a:t>
            </a:r>
            <a:r>
              <a:rPr lang="en-US" i="1" dirty="0" smtClean="0"/>
              <a:t>combine studying and working </a:t>
            </a:r>
            <a:r>
              <a:rPr lang="en-US" dirty="0" smtClean="0"/>
              <a:t>successfully.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670300" y="3086100"/>
          <a:ext cx="180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Объект упаковщика для оболочки" showAsIcon="1" r:id="rId3" imgW="1803960" imgH="685800" progId="Package">
                  <p:embed/>
                </p:oleObj>
              </mc:Choice>
              <mc:Fallback>
                <p:oleObj name="Объект упаковщика для оболочки" showAsIcon="1" r:id="rId3" imgW="1803960" imgH="68580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086100"/>
                        <a:ext cx="180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notes under the headings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04694"/>
              </p:ext>
            </p:extLst>
          </p:nvPr>
        </p:nvGraphicFramePr>
        <p:xfrm>
          <a:off x="457200" y="1857364"/>
          <a:ext cx="8229600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Opinions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Supporting points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Expected results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02(15) Ex. 7 p. 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6270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1"/>
          <a:ext cx="9144000" cy="665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41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Opinions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Supporting points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Expected results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24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Good time management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Look for work in your area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Won’t spend hours travelling to and from work – more time to study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85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Draw up study timetable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Work varying shifts – plan timetable every week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Stick to timetable – won’t fall behind with studies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85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Include rest time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One day a week off work and study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Won’t overwork yourself – be able to perform at your best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Write your essay </a:t>
            </a:r>
            <a:endParaRPr lang="ru-RU" dirty="0" smtClean="0"/>
          </a:p>
          <a:p>
            <a:pPr marL="0" lvl="0" indent="0">
              <a:buNone/>
            </a:pPr>
            <a:r>
              <a:rPr lang="en-US" b="1" dirty="0"/>
              <a:t>All work experience-even unpaid work experience – is valuable.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VK  </a:t>
            </a:r>
            <a:r>
              <a:rPr lang="en-US" dirty="0" err="1" smtClean="0"/>
              <a:t>EGExpert</a:t>
            </a:r>
            <a:r>
              <a:rPr lang="en-US" dirty="0" smtClean="0"/>
              <a:t>/ </a:t>
            </a:r>
            <a:r>
              <a:rPr lang="ru-RU" dirty="0" smtClean="0"/>
              <a:t>ЕГЭ</a:t>
            </a:r>
            <a:r>
              <a:rPr lang="en-US" dirty="0" smtClean="0"/>
              <a:t>/</a:t>
            </a:r>
            <a:r>
              <a:rPr lang="ru-RU" dirty="0" smtClean="0"/>
              <a:t>ОГЭ ПО АНГЛ</a:t>
            </a:r>
            <a:r>
              <a:rPr lang="en-US" dirty="0" smtClean="0"/>
              <a:t>.</a:t>
            </a:r>
            <a:r>
              <a:rPr lang="ru-RU" dirty="0" smtClean="0"/>
              <a:t>ЯЗЫКУ</a:t>
            </a: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vk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egexpert</a:t>
            </a:r>
            <a:endParaRPr lang="ru-RU" u="sng" dirty="0" smtClean="0"/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3"/>
              </a:rPr>
              <a:t>https://vk.com/lingvistvk</a:t>
            </a:r>
            <a:r>
              <a:rPr lang="ru-RU" dirty="0" smtClean="0"/>
              <a:t>   клуб педагогов английского языка</a:t>
            </a:r>
          </a:p>
          <a:p>
            <a:pPr>
              <a:buNone/>
            </a:pPr>
            <a:r>
              <a:rPr lang="ru-RU" u="sng" dirty="0" smtClean="0">
                <a:hlinkClick r:id="rId4"/>
              </a:rPr>
              <a:t>https://vk.com/learnenglish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>
                <a:hlinkClick r:id="rId5"/>
              </a:rPr>
              <a:t>https://vk.com/@egexpert-14-shagov-k-esse-na-14-ballov</a:t>
            </a:r>
            <a:r>
              <a:rPr lang="ru-RU" dirty="0" smtClean="0"/>
              <a:t>    практические аспекты написания эссе, презентация и комментарии</a:t>
            </a:r>
          </a:p>
          <a:p>
            <a:pPr>
              <a:buNone/>
            </a:pPr>
            <a:r>
              <a:rPr lang="ru-RU" u="sng" dirty="0" smtClean="0">
                <a:hlinkClick r:id="rId6"/>
              </a:rPr>
              <a:t>https://www.youtube.com/watch?v=mL38ok9yfZw</a:t>
            </a:r>
            <a:r>
              <a:rPr lang="ru-RU" dirty="0" smtClean="0"/>
              <a:t> лексическая сочетаемость</a:t>
            </a:r>
          </a:p>
          <a:p>
            <a:pPr>
              <a:buNone/>
            </a:pPr>
            <a:r>
              <a:rPr lang="ru-RU" u="sng" dirty="0" smtClean="0">
                <a:hlinkClick r:id="rId7"/>
              </a:rPr>
              <a:t>https://www.youtube.com/watch?v=kU1p-0jJQ2Y</a:t>
            </a:r>
            <a:r>
              <a:rPr lang="ru-RU" dirty="0" smtClean="0"/>
              <a:t> типичные ошибки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i="1" dirty="0" smtClean="0"/>
              <a:t>    </a:t>
            </a:r>
            <a:r>
              <a:rPr lang="en-US" sz="9600" i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Good luck</a:t>
            </a:r>
          </a:p>
          <a:p>
            <a:pPr>
              <a:buNone/>
            </a:pPr>
            <a:r>
              <a:rPr lang="en-US" sz="9600" i="1" dirty="0" smtClean="0">
                <a:latin typeface="DFKai-SB" pitchFamily="65" charset="-120"/>
                <a:ea typeface="DFKai-SB" pitchFamily="65" charset="-120"/>
              </a:rPr>
              <a:t>THANK YOU FOR ATTENTION </a:t>
            </a:r>
            <a:endParaRPr lang="ru-RU" sz="9600" i="1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Доказываем несостоятельность точки зрения оппонентов =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= опровергаем </a:t>
            </a:r>
            <a:r>
              <a:rPr lang="ru-RU" sz="2700" b="1" dirty="0" smtClean="0"/>
              <a:t>их</a:t>
            </a:r>
            <a:r>
              <a:rPr lang="ru-RU" sz="2700" dirty="0" smtClean="0"/>
              <a:t> аргументы.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показать, что:</a:t>
            </a:r>
          </a:p>
          <a:p>
            <a:r>
              <a:rPr lang="ru-RU" dirty="0" smtClean="0"/>
              <a:t>— аргументы оппонентов не имеют отношения к нашей теме (они </a:t>
            </a:r>
            <a:r>
              <a:rPr lang="ru-RU" dirty="0" err="1" smtClean="0"/>
              <a:t>они</a:t>
            </a:r>
            <a:r>
              <a:rPr lang="ru-RU" dirty="0" smtClean="0"/>
              <a:t> про другое: например то, в чем убеждают нас оппоненты касается настоящего, а в будущем все будет уже не так);</a:t>
            </a:r>
          </a:p>
          <a:p>
            <a:r>
              <a:rPr lang="ru-RU" dirty="0" smtClean="0"/>
              <a:t>— рассуждения оппонентов нелогичны, их выводы неверны;</a:t>
            </a:r>
          </a:p>
          <a:p>
            <a:r>
              <a:rPr lang="ru-RU" dirty="0" smtClean="0"/>
              <a:t>— проблемы, о которой говорят оппоненты, не существует ИЛИ она не касается того, о чем говорится в теме ИЛИ для нее есть простое решение.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cf.ppt-online.org/files/slide/w/w6KPZD1yMA7Et3Sx5CleRkFnbVdBNm0QuWgHiq/slide-31.jpg"/>
          <p:cNvPicPr>
            <a:picLocks noChangeAspect="1" noChangeArrowheads="1"/>
          </p:cNvPicPr>
          <p:nvPr/>
        </p:nvPicPr>
        <p:blipFill>
          <a:blip r:embed="rId2"/>
          <a:srcRect l="5859" r="5517" b="55997"/>
          <a:stretch>
            <a:fillRect/>
          </a:stretch>
        </p:blipFill>
        <p:spPr bwMode="auto">
          <a:xfrm>
            <a:off x="285720" y="1357298"/>
            <a:ext cx="864399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Типичные ошибки.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cf.ppt-online.org/files/slide/8/8PHcCwGVqfa4SXWhos3xzeTmMUBrRnj56IEYi0/slide-15.jpg"/>
          <p:cNvPicPr>
            <a:picLocks noChangeAspect="1" noChangeArrowheads="1"/>
          </p:cNvPicPr>
          <p:nvPr/>
        </p:nvPicPr>
        <p:blipFill>
          <a:blip r:embed="rId2"/>
          <a:srcRect l="4590" t="27426" r="10449"/>
          <a:stretch>
            <a:fillRect/>
          </a:stretch>
        </p:blipFill>
        <p:spPr bwMode="auto">
          <a:xfrm>
            <a:off x="0" y="714356"/>
            <a:ext cx="918003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un9-29.userapi.com/impg/c855616/v855616753/1e07a7/T0fOQdcx998.jpg?size=1028x772&amp;quality=96&amp;sign=e23ddb985d9710ee160ec8b5618583df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143932" cy="642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60"/>
          <a:ext cx="8536251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4965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Factor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Why?</a:t>
                      </a:r>
                      <a:endParaRPr lang="ru-RU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1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3" y="500042"/>
          <a:ext cx="8215370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1084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Advantages</a:t>
                      </a:r>
                      <a:r>
                        <a:rPr lang="en-US" sz="4000" dirty="0" smtClean="0"/>
                        <a:t>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Why ?</a:t>
                      </a:r>
                      <a:endParaRPr lang="ru-RU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39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Benefits of volunteering.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Match the viewpoints with the examples/results/reasons.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71812"/>
          <a:ext cx="8229600" cy="341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7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Viewpoints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examples/results/reasons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1.gain new experiences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a. volunteering takes commitment and dedication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2.meet a wide range of people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b. do a sponsored sky dive to raise money for a charity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3.develop transferable skills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c. improve social skills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7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4.impress employers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d. fundraising can help develop budgeting skills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891</Words>
  <Application>Microsoft Office PowerPoint</Application>
  <PresentationFormat>Экран (4:3)</PresentationFormat>
  <Paragraphs>124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Объект упаковщика для оболочки</vt:lpstr>
      <vt:lpstr>Приемы развития умений аргументированного высказывания в задании с развернутым ответом письменной части ЕГЭ.</vt:lpstr>
      <vt:lpstr>Презентация PowerPoint</vt:lpstr>
      <vt:lpstr>Доказываем несостоятельность точки зрения оппонентов = = опровергаем их аргументы. </vt:lpstr>
      <vt:lpstr>Презентация PowerPoint</vt:lpstr>
      <vt:lpstr>Типичные ошибки.</vt:lpstr>
      <vt:lpstr>Презентация PowerPoint</vt:lpstr>
      <vt:lpstr>Презентация PowerPoint</vt:lpstr>
      <vt:lpstr>Презентация PowerPoint</vt:lpstr>
      <vt:lpstr>    Benefits of volunteering.  Match the viewpoints with the examples/results/reasons.  </vt:lpstr>
      <vt:lpstr>Презентация PowerPoint</vt:lpstr>
      <vt:lpstr>Use the prompts to complete the main body paragraphs</vt:lpstr>
      <vt:lpstr>Презентация PowerPoint</vt:lpstr>
      <vt:lpstr>Презентация PowerPoint</vt:lpstr>
      <vt:lpstr>  Comment on following statement:  To gain work experience, students should start work before they finish their studies.  </vt:lpstr>
      <vt:lpstr>Презентация PowerPoint</vt:lpstr>
      <vt:lpstr>Презентация PowerPoint</vt:lpstr>
      <vt:lpstr>I believe it is very important for young people to gain work experience while they are studying to help them find permanent work after graduation.</vt:lpstr>
      <vt:lpstr>On the other hand, some people believe that students should not work. </vt:lpstr>
      <vt:lpstr>I disagree that working and studying makes their grades suffer.</vt:lpstr>
      <vt:lpstr>  Listen two people discussing ways to combine studying and working successfully.  </vt:lpstr>
      <vt:lpstr>Take notes under the headings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умений аргументированного высказывания в задании с развернутымответом письменной части ЕГЭ.</dc:title>
  <dc:creator>Красникова Ольга Анатольевна</dc:creator>
  <cp:lastModifiedBy>Надежда</cp:lastModifiedBy>
  <cp:revision>42</cp:revision>
  <dcterms:created xsi:type="dcterms:W3CDTF">2021-03-18T12:25:25Z</dcterms:created>
  <dcterms:modified xsi:type="dcterms:W3CDTF">2021-06-08T09:22:03Z</dcterms:modified>
</cp:coreProperties>
</file>