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8" r:id="rId3"/>
    <p:sldId id="260" r:id="rId4"/>
    <p:sldId id="259" r:id="rId5"/>
    <p:sldId id="261" r:id="rId6"/>
    <p:sldId id="297" r:id="rId7"/>
    <p:sldId id="263" r:id="rId8"/>
    <p:sldId id="264" r:id="rId9"/>
    <p:sldId id="265" r:id="rId10"/>
    <p:sldId id="273" r:id="rId11"/>
    <p:sldId id="268" r:id="rId12"/>
    <p:sldId id="267" r:id="rId13"/>
    <p:sldId id="271" r:id="rId14"/>
    <p:sldId id="286" r:id="rId15"/>
    <p:sldId id="272" r:id="rId16"/>
    <p:sldId id="290" r:id="rId17"/>
    <p:sldId id="298" r:id="rId18"/>
    <p:sldId id="307" r:id="rId19"/>
    <p:sldId id="291" r:id="rId20"/>
    <p:sldId id="299" r:id="rId21"/>
    <p:sldId id="279" r:id="rId22"/>
    <p:sldId id="283" r:id="rId23"/>
    <p:sldId id="302" r:id="rId24"/>
    <p:sldId id="304" r:id="rId25"/>
    <p:sldId id="305" r:id="rId26"/>
    <p:sldId id="306" r:id="rId27"/>
    <p:sldId id="303" r:id="rId28"/>
    <p:sldId id="289" r:id="rId29"/>
    <p:sldId id="292" r:id="rId30"/>
    <p:sldId id="285" r:id="rId31"/>
    <p:sldId id="293" r:id="rId32"/>
    <p:sldId id="294" r:id="rId33"/>
    <p:sldId id="295" r:id="rId34"/>
    <p:sldId id="296" r:id="rId35"/>
    <p:sldId id="308" r:id="rId36"/>
    <p:sldId id="309" r:id="rId37"/>
    <p:sldId id="310" r:id="rId38"/>
    <p:sldId id="31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06FF0-BB05-4A13-BA2A-1492C6299AB9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1438-1AA0-4E70-AD3B-673C14E3A7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77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12E25B-5CB9-4998-8D58-41982CEB607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CA61875-70E6-4A74-818A-3790FD1ECCC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Движение-это жизнь</a:t>
            </a:r>
            <a:br>
              <a:rPr lang="ru-RU" b="1" i="1" dirty="0"/>
            </a:br>
            <a:r>
              <a:rPr lang="ru-RU" b="1" dirty="0"/>
              <a:t>                                                         </a:t>
            </a:r>
            <a:r>
              <a:rPr lang="ru-RU" sz="2200" dirty="0"/>
              <a:t>Вольтер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410" y="1554163"/>
            <a:ext cx="6795579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32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Рассмотрите рисунок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56408" cy="458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00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/>
              <a:t>- Каково строение сустава?</a:t>
            </a:r>
          </a:p>
        </p:txBody>
      </p:sp>
      <p:pic>
        <p:nvPicPr>
          <p:cNvPr id="9219" name="Picture 11" descr="ss21"/>
          <p:cNvPicPr>
            <a:picLocks noChangeAspect="1" noChangeArrowheads="1"/>
          </p:cNvPicPr>
          <p:nvPr/>
        </p:nvPicPr>
        <p:blipFill>
          <a:blip r:embed="rId2">
            <a:lum bright="-1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3887788" cy="3741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12"/>
          <p:cNvSpPr txBox="1">
            <a:spLocks noChangeArrowheads="1"/>
          </p:cNvSpPr>
          <p:nvPr/>
        </p:nvSpPr>
        <p:spPr bwMode="auto">
          <a:xfrm>
            <a:off x="755650" y="1773238"/>
            <a:ext cx="3095625" cy="2862322"/>
          </a:xfrm>
          <a:prstGeom prst="rect">
            <a:avLst/>
          </a:prstGeom>
          <a:solidFill>
            <a:srgbClr val="CEE7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400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2400" dirty="0"/>
              <a:t> Что находится в суставной полости?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2400" dirty="0"/>
              <a:t> Что обозначено цифрами </a:t>
            </a:r>
            <a:r>
              <a:rPr lang="ru-RU" altLang="ru-RU" sz="2400" b="1" dirty="0"/>
              <a:t>1</a:t>
            </a:r>
            <a:r>
              <a:rPr lang="ru-RU" altLang="ru-RU" sz="2400" dirty="0"/>
              <a:t> и </a:t>
            </a:r>
            <a:r>
              <a:rPr lang="ru-RU" altLang="ru-RU" sz="2400" b="1" dirty="0"/>
              <a:t>2</a:t>
            </a:r>
            <a:r>
              <a:rPr lang="ru-RU" altLang="ru-RU" sz="2400" dirty="0"/>
              <a:t>?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2400" dirty="0"/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7164388" y="1989138"/>
            <a:ext cx="360362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1</a:t>
            </a:r>
          </a:p>
        </p:txBody>
      </p:sp>
      <p:sp>
        <p:nvSpPr>
          <p:cNvPr id="9222" name="Text Box 14"/>
          <p:cNvSpPr txBox="1">
            <a:spLocks noChangeArrowheads="1"/>
          </p:cNvSpPr>
          <p:nvPr/>
        </p:nvSpPr>
        <p:spPr bwMode="auto">
          <a:xfrm>
            <a:off x="7667625" y="2636838"/>
            <a:ext cx="360363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2</a:t>
            </a:r>
          </a:p>
        </p:txBody>
      </p:sp>
      <p:sp>
        <p:nvSpPr>
          <p:cNvPr id="9223" name="Line 15"/>
          <p:cNvSpPr>
            <a:spLocks noChangeShapeType="1"/>
          </p:cNvSpPr>
          <p:nvPr/>
        </p:nvSpPr>
        <p:spPr bwMode="auto">
          <a:xfrm flipH="1">
            <a:off x="6372225" y="2205038"/>
            <a:ext cx="792163" cy="28733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Line 16"/>
          <p:cNvSpPr>
            <a:spLocks noChangeShapeType="1"/>
          </p:cNvSpPr>
          <p:nvPr/>
        </p:nvSpPr>
        <p:spPr bwMode="auto">
          <a:xfrm flipH="1">
            <a:off x="7164388" y="2997200"/>
            <a:ext cx="576262" cy="431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2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400" b="1" dirty="0">
                <a:solidFill>
                  <a:prstClr val="black"/>
                </a:solidFill>
              </a:rPr>
            </a:br>
            <a:r>
              <a:rPr lang="ru-RU" sz="5400" b="1" dirty="0">
                <a:solidFill>
                  <a:prstClr val="black"/>
                </a:solidFill>
                <a:ea typeface="+mn-ea"/>
                <a:cs typeface="+mn-cs"/>
              </a:rPr>
              <a:t>Вывих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ru-RU" sz="2800" dirty="0">
                <a:solidFill>
                  <a:prstClr val="black"/>
                </a:solidFill>
              </a:rPr>
              <a:t>это нарушение целостности сустава со взаимным смещением суставных концов костей. </a:t>
            </a:r>
          </a:p>
          <a:p>
            <a:pPr lvl="0" indent="-341313">
              <a:spcBef>
                <a:spcPts val="700"/>
              </a:spcBef>
              <a:buClr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b="1" u="sng" dirty="0">
                <a:solidFill>
                  <a:schemeClr val="tx1"/>
                </a:solidFill>
              </a:rPr>
              <a:t>Признаки:</a:t>
            </a:r>
          </a:p>
          <a:p>
            <a:pPr lvl="0" indent="-341313">
              <a:spcBef>
                <a:spcPts val="700"/>
              </a:spcBef>
              <a:buClr>
                <a:srgbClr val="FF7C80"/>
              </a:buClr>
              <a:buSzPct val="114000"/>
              <a:buBlip>
                <a:blip r:embed="rId2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solidFill>
                  <a:srgbClr val="4E3B30"/>
                </a:solidFill>
              </a:rPr>
              <a:t>резкая боль в суставе</a:t>
            </a:r>
          </a:p>
          <a:p>
            <a:pPr lvl="0" indent="-341313">
              <a:spcBef>
                <a:spcPts val="700"/>
              </a:spcBef>
              <a:buClr>
                <a:srgbClr val="FF7C80"/>
              </a:buClr>
              <a:buSzPct val="114000"/>
              <a:buBlip>
                <a:blip r:embed="rId2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solidFill>
                  <a:srgbClr val="4E3B30"/>
                </a:solidFill>
              </a:rPr>
              <a:t> конечность в неестественном положении </a:t>
            </a:r>
          </a:p>
          <a:p>
            <a:pPr lvl="0" indent="-341313">
              <a:spcBef>
                <a:spcPts val="700"/>
              </a:spcBef>
              <a:buClr>
                <a:srgbClr val="FF7C80"/>
              </a:buClr>
              <a:buSzPct val="114000"/>
              <a:buBlip>
                <a:blip r:embed="rId2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solidFill>
                  <a:srgbClr val="4E3B30"/>
                </a:solidFill>
              </a:rPr>
              <a:t>движения в суставе затруднены или невозможны </a:t>
            </a:r>
          </a:p>
          <a:p>
            <a:pPr marL="0" lvl="0" indent="0">
              <a:buNone/>
            </a:pPr>
            <a:endParaRPr lang="ru-RU" sz="2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0848"/>
            <a:ext cx="1572520" cy="198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35422"/>
            <a:ext cx="232886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48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610"/>
          <p:cNvPicPr>
            <a:picLocks noChangeAspect="1" noChangeArrowheads="1"/>
          </p:cNvPicPr>
          <p:nvPr/>
        </p:nvPicPr>
        <p:blipFill>
          <a:blip r:embed="rId2" cstate="print"/>
          <a:srcRect l="4878" r="7317"/>
          <a:stretch>
            <a:fillRect/>
          </a:stretch>
        </p:blipFill>
        <p:spPr>
          <a:xfrm>
            <a:off x="3347864" y="3717032"/>
            <a:ext cx="2592288" cy="2952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836712"/>
            <a:ext cx="5724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Comic Sans MS" pitchFamily="66" charset="0"/>
              </a:rPr>
              <a:t>   </a:t>
            </a:r>
            <a:r>
              <a:rPr lang="ru-RU" sz="2400" b="1" dirty="0">
                <a:latin typeface="Cambria" panose="02040503050406030204" pitchFamily="18" charset="0"/>
              </a:rPr>
              <a:t>Обеспечьте поврежденной части покой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Cambria" panose="02040503050406030204" pitchFamily="18" charset="0"/>
              </a:rPr>
              <a:t>   Наложите лед или холодный компресс</a:t>
            </a:r>
          </a:p>
          <a:p>
            <a:pPr marL="533400" indent="-533400">
              <a:buFont typeface="Wingdings" pitchFamily="2" charset="2"/>
              <a:buChar char="Ø"/>
            </a:pPr>
            <a:r>
              <a:rPr lang="ru-RU" sz="2400" b="1" dirty="0">
                <a:latin typeface="Cambria" panose="02040503050406030204" pitchFamily="18" charset="0"/>
              </a:rPr>
              <a:t>Мягкая давящая повязка</a:t>
            </a:r>
          </a:p>
          <a:p>
            <a:pPr marL="533400" indent="-533400">
              <a:buFont typeface="Wingdings" pitchFamily="2" charset="2"/>
              <a:buChar char="Ø"/>
            </a:pPr>
            <a:r>
              <a:rPr lang="ru-RU" sz="2400" b="1" dirty="0">
                <a:latin typeface="Cambria" panose="02040503050406030204" pitchFamily="18" charset="0"/>
              </a:rPr>
              <a:t>Косыночная повязка</a:t>
            </a:r>
          </a:p>
          <a:p>
            <a:endParaRPr lang="ru-RU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3" name="Picture 18" descr="02718146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00192" y="908720"/>
            <a:ext cx="2592288" cy="2143913"/>
          </a:xfrm>
          <a:prstGeom prst="rect">
            <a:avLst/>
          </a:prstGeom>
        </p:spPr>
      </p:pic>
      <p:pic>
        <p:nvPicPr>
          <p:cNvPr id="4" name="Picture 19" descr="DVD033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3538966"/>
            <a:ext cx="2880320" cy="2626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1166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Как оказать первую помощь при вывихе?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9444" y="3610347"/>
            <a:ext cx="2581028" cy="255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40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9"/>
            <a:ext cx="7632847" cy="604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27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63408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Первая помощь.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7467600" cy="4873752"/>
          </a:xfrm>
        </p:spPr>
        <p:txBody>
          <a:bodyPr>
            <a:normAutofit/>
          </a:bodyPr>
          <a:lstStyle/>
          <a:p>
            <a:r>
              <a:rPr lang="ru-RU" sz="1600" dirty="0"/>
              <a:t>Вправление вывихов производят в основном ручными приемами, но для выполнения их нужны специальные знания и навыки, неумелые попытки могут лишь увеличить тяжесть повреждения.</a:t>
            </a:r>
          </a:p>
        </p:txBody>
      </p:sp>
      <p:pic>
        <p:nvPicPr>
          <p:cNvPr id="4" name="Рисунок 3" descr="g_image_4f1683c2739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204864"/>
            <a:ext cx="2476500" cy="1752600"/>
          </a:xfrm>
          <a:prstGeom prst="rect">
            <a:avLst/>
          </a:prstGeom>
        </p:spPr>
      </p:pic>
      <p:pic>
        <p:nvPicPr>
          <p:cNvPr id="5" name="Рисунок 4" descr="IMG_5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060848"/>
            <a:ext cx="3676193" cy="4365103"/>
          </a:xfrm>
          <a:prstGeom prst="rect">
            <a:avLst/>
          </a:prstGeom>
        </p:spPr>
      </p:pic>
      <p:pic>
        <p:nvPicPr>
          <p:cNvPr id="6" name="Рисунок 5" descr="Enloc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399593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Рассмотрите рисунок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585804" cy="30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49" y="2087555"/>
            <a:ext cx="4086198" cy="407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67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6492875"/>
            <a:ext cx="8229600" cy="8626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br>
              <a:rPr lang="ru-RU" altLang="ru-RU" sz="4000" b="1" dirty="0">
                <a:solidFill>
                  <a:srgbClr val="FFCC00"/>
                </a:solidFill>
              </a:rPr>
            </a:br>
            <a:r>
              <a:rPr lang="ru-RU" altLang="ru-RU" sz="2800" b="1" dirty="0">
                <a:solidFill>
                  <a:schemeClr val="tx1"/>
                </a:solidFill>
              </a:rPr>
              <a:t>Растяжение - повреждение связок, соединяющих кости в суставе.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51275" y="2420938"/>
            <a:ext cx="4752975" cy="3451225"/>
          </a:xfrm>
          <a:ln/>
        </p:spPr>
        <p:txBody>
          <a:bodyPr/>
          <a:lstStyle/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b="1" u="sng" dirty="0">
                <a:solidFill>
                  <a:schemeClr val="tx1"/>
                </a:solidFill>
              </a:rPr>
              <a:t>Признаки</a:t>
            </a:r>
            <a:r>
              <a:rPr lang="ru-RU" altLang="ru-RU" sz="2800" b="1" u="sng" dirty="0">
                <a:solidFill>
                  <a:srgbClr val="66FF33"/>
                </a:solidFill>
              </a:rPr>
              <a:t>: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Резкая боль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Отек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Нарушение функций сустава</a:t>
            </a:r>
          </a:p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altLang="ru-RU" sz="2800" dirty="0">
              <a:effectLst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3175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230505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14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/>
              <a:t>Часто бывает так, что сразу после травмы пострадавший не чувствует боли и может совершать движения в поврежденном суставе. </a:t>
            </a:r>
            <a:br>
              <a:rPr lang="ru-RU" dirty="0"/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2" y="1340768"/>
            <a:ext cx="4383404" cy="232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213383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                 </a:t>
            </a:r>
          </a:p>
          <a:p>
            <a:pPr lvl="0" algn="ctr">
              <a:defRPr/>
            </a:pP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>
              <a:defRPr/>
            </a:pP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>
              <a:defRPr/>
            </a:pP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>
              <a:defRPr/>
            </a:pP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  <a:p>
            <a:pPr lvl="0">
              <a:defRPr/>
            </a:pP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Как оказать помощь:</a:t>
            </a:r>
          </a:p>
          <a:p>
            <a:pPr lvl="0">
              <a:defRPr/>
            </a:pP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</a:rPr>
              <a:t>Наложение Тугой повязки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</a:rPr>
              <a:t>Приложить холод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</a:rPr>
              <a:t>Обеспечить покой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1544"/>
            <a:ext cx="3792803" cy="38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62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Рассмотрите рисунок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38965" r="48225" b="4070"/>
          <a:stretch/>
        </p:blipFill>
        <p:spPr bwMode="auto">
          <a:xfrm>
            <a:off x="1259632" y="1556792"/>
            <a:ext cx="6408712" cy="508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29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Опорно-двигательный аппарат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23928" y="2420888"/>
            <a:ext cx="5099013" cy="569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286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8900"/>
            <a:ext cx="8229600" cy="2044700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3200" b="1" dirty="0">
                <a:solidFill>
                  <a:schemeClr val="tx1"/>
                </a:solidFill>
              </a:rPr>
              <a:t>Перелом </a:t>
            </a:r>
            <a:r>
              <a:rPr lang="ru-RU" altLang="ru-RU" sz="3200" dirty="0">
                <a:solidFill>
                  <a:schemeClr val="tx1"/>
                </a:solidFill>
              </a:rPr>
              <a:t>- нарушение анатомической целостности кости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5038"/>
            <a:ext cx="4572000" cy="4714875"/>
          </a:xfrm>
          <a:ln/>
        </p:spPr>
        <p:txBody>
          <a:bodyPr/>
          <a:lstStyle/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b="1" u="sng" dirty="0">
                <a:solidFill>
                  <a:schemeClr val="tx1"/>
                </a:solidFill>
              </a:rPr>
              <a:t>Признаки: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резкая боль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 изменение положения, формы, иногда длины конечности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 нарушение функции кости</a:t>
            </a:r>
          </a:p>
          <a:p>
            <a:pPr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2800" dirty="0">
                <a:effectLst/>
              </a:rPr>
              <a:t>появление отечности и кровоподтека</a:t>
            </a:r>
            <a:r>
              <a:rPr lang="ru-RU" altLang="ru-RU" sz="2800" dirty="0"/>
              <a:t>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39608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05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/>
          <p:cNvCxnSpPr/>
          <p:nvPr/>
        </p:nvCxnSpPr>
        <p:spPr>
          <a:xfrm rot="10800000" flipV="1">
            <a:off x="2627784" y="908720"/>
            <a:ext cx="936104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148064" y="908720"/>
            <a:ext cx="936104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36512" y="1556792"/>
            <a:ext cx="48245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Открытые</a:t>
            </a:r>
            <a:r>
              <a:rPr lang="ru-RU" sz="2800" b="1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ru-RU" sz="2400" b="1" dirty="0">
                <a:latin typeface="Calibri" panose="020F0502020204030204" pitchFamily="34" charset="0"/>
              </a:rPr>
              <a:t>Рана вызвана травмирующим фактором или костным обломком, сопровождается кровотечением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1556792"/>
            <a:ext cx="44644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Закрытые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atin typeface="Calibri" panose="020F0502020204030204" pitchFamily="34" charset="0"/>
              </a:rPr>
              <a:t> Кожа в зоне перелома не повреждена; припухлость в близлежащих тканях имеет местный характер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7824" y="18864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Переломы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9" r="32315"/>
          <a:stretch/>
        </p:blipFill>
        <p:spPr bwMode="auto">
          <a:xfrm>
            <a:off x="1691680" y="3703968"/>
            <a:ext cx="2015618" cy="30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7"/>
          <a:stretch/>
        </p:blipFill>
        <p:spPr bwMode="auto">
          <a:xfrm>
            <a:off x="6135080" y="3534690"/>
            <a:ext cx="2173997" cy="321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864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perelom (3)"/>
          <p:cNvPicPr>
            <a:picLocks noChangeAspect="1" noChangeArrowheads="1"/>
          </p:cNvPicPr>
          <p:nvPr/>
        </p:nvPicPr>
        <p:blipFill>
          <a:blip r:embed="rId2" cstate="print"/>
          <a:srcRect t="21318" b="20631"/>
          <a:stretch>
            <a:fillRect/>
          </a:stretch>
        </p:blipFill>
        <p:spPr bwMode="auto">
          <a:xfrm>
            <a:off x="5224012" y="3315871"/>
            <a:ext cx="3380436" cy="2810027"/>
          </a:xfrm>
          <a:prstGeom prst="rect">
            <a:avLst/>
          </a:prstGeom>
          <a:noFill/>
        </p:spPr>
      </p:pic>
      <p:pic>
        <p:nvPicPr>
          <p:cNvPr id="5" name="Picture 11" descr="perelom (4)"/>
          <p:cNvPicPr>
            <a:picLocks noChangeAspect="1" noChangeArrowheads="1"/>
          </p:cNvPicPr>
          <p:nvPr/>
        </p:nvPicPr>
        <p:blipFill>
          <a:blip r:embed="rId3" cstate="print"/>
          <a:srcRect l="7564" t="34033" r="6020" b="24920"/>
          <a:stretch>
            <a:fillRect/>
          </a:stretch>
        </p:blipFill>
        <p:spPr bwMode="auto">
          <a:xfrm>
            <a:off x="1040084" y="3388736"/>
            <a:ext cx="3601964" cy="2664296"/>
          </a:xfrm>
          <a:prstGeom prst="rect">
            <a:avLst/>
          </a:prstGeom>
          <a:noFill/>
        </p:spPr>
      </p:pic>
      <p:pic>
        <p:nvPicPr>
          <p:cNvPr id="2" name="Picture 9" descr="perelom (1)"/>
          <p:cNvPicPr>
            <a:picLocks noChangeAspect="1" noChangeArrowheads="1"/>
          </p:cNvPicPr>
          <p:nvPr/>
        </p:nvPicPr>
        <p:blipFill>
          <a:blip r:embed="rId4" cstate="print"/>
          <a:srcRect t="9945" r="5337" b="12482"/>
          <a:stretch>
            <a:fillRect/>
          </a:stretch>
        </p:blipFill>
        <p:spPr bwMode="auto">
          <a:xfrm>
            <a:off x="5292080" y="867746"/>
            <a:ext cx="3183159" cy="1995691"/>
          </a:xfrm>
          <a:prstGeom prst="rect">
            <a:avLst/>
          </a:prstGeom>
          <a:noFill/>
        </p:spPr>
      </p:pic>
      <p:pic>
        <p:nvPicPr>
          <p:cNvPr id="3" name="Picture 7" descr="perelom (5)"/>
          <p:cNvPicPr>
            <a:picLocks noChangeAspect="1" noChangeArrowheads="1"/>
          </p:cNvPicPr>
          <p:nvPr/>
        </p:nvPicPr>
        <p:blipFill>
          <a:blip r:embed="rId5" cstate="print"/>
          <a:srcRect t="7502" r="13601" b="27485"/>
          <a:stretch>
            <a:fillRect/>
          </a:stretch>
        </p:blipFill>
        <p:spPr bwMode="auto">
          <a:xfrm>
            <a:off x="2411760" y="1052736"/>
            <a:ext cx="2448272" cy="1872208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79648" y="72008"/>
            <a:ext cx="7924800" cy="5486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Оказание первой помощи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51619" y="621482"/>
            <a:ext cx="2016125" cy="2303462"/>
          </a:xfrm>
          <a:prstGeom prst="rect">
            <a:avLst/>
          </a:prstGeom>
        </p:spPr>
        <p:txBody>
          <a:bodyPr/>
          <a:lstStyle/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Шина</a:t>
            </a: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AutoNum type="arabicPeriod" startAt="2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Холод</a:t>
            </a: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AutoNum type="arabicPeriod" startAt="3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Покой</a:t>
            </a:r>
          </a:p>
        </p:txBody>
      </p:sp>
    </p:spTree>
    <p:extLst>
      <p:ext uri="{BB962C8B-B14F-4D97-AF65-F5344CB8AC3E}">
        <p14:creationId xmlns:p14="http://schemas.microsoft.com/office/powerpoint/2010/main" val="167317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8750"/>
            <a:ext cx="8229600" cy="966788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Calibri" panose="020F0502020204030204" pitchFamily="34" charset="0"/>
              </a:rPr>
              <a:t>Перелом позвоночника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624388"/>
          </a:xfrm>
          <a:ln/>
        </p:spPr>
        <p:txBody>
          <a:bodyPr/>
          <a:lstStyle/>
          <a:p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9" y="1700808"/>
            <a:ext cx="295275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17716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92600"/>
            <a:ext cx="27432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4140200" y="2420938"/>
            <a:ext cx="1152525" cy="792162"/>
          </a:xfrm>
          <a:prstGeom prst="rightArrow">
            <a:avLst>
              <a:gd name="adj1" fmla="val 50000"/>
              <a:gd name="adj2" fmla="val 36373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 rot="18960000">
            <a:off x="3706813" y="4222750"/>
            <a:ext cx="936625" cy="1079500"/>
          </a:xfrm>
          <a:prstGeom prst="downArrow">
            <a:avLst>
              <a:gd name="adj1" fmla="val 50000"/>
              <a:gd name="adj2" fmla="val 28814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285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8750"/>
            <a:ext cx="8229600" cy="1258888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>
                <a:solidFill>
                  <a:schemeClr val="tx1"/>
                </a:solidFill>
              </a:rPr>
              <a:t>Первая помощь: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924425"/>
          </a:xfrm>
          <a:ln/>
        </p:spPr>
        <p:txBody>
          <a:bodyPr/>
          <a:lstStyle/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altLang="ru-RU">
                <a:solidFill>
                  <a:srgbClr val="FF0000"/>
                </a:solidFill>
              </a:rPr>
              <a:t>1. </a:t>
            </a:r>
            <a:r>
              <a:rPr lang="ru-RU" altLang="ru-RU"/>
              <a:t>Обеспечить неподвижность пострадавшего</a:t>
            </a:r>
          </a:p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ru-RU" altLang="ru-RU"/>
          </a:p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ru-RU" altLang="ru-RU"/>
          </a:p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altLang="ru-RU">
                <a:solidFill>
                  <a:srgbClr val="FF0000"/>
                </a:solidFill>
              </a:rPr>
              <a:t>2. </a:t>
            </a:r>
            <a:r>
              <a:rPr lang="ru-RU" altLang="ru-RU"/>
              <a:t>Положить больного на твердый щит (лист, фанеру)</a:t>
            </a:r>
          </a:p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ru-RU" altLang="ru-RU"/>
          </a:p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ru-RU" altLang="ru-RU">
              <a:solidFill>
                <a:srgbClr val="FF0000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altLang="ru-RU">
                <a:solidFill>
                  <a:srgbClr val="FF0000"/>
                </a:solidFill>
              </a:rPr>
              <a:t>3.</a:t>
            </a:r>
            <a:r>
              <a:rPr lang="ru-RU" altLang="ru-RU"/>
              <a:t> Доставить в больницу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08275"/>
            <a:ext cx="5329238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4211637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169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9" presetClass="entr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8750"/>
            <a:ext cx="8229600" cy="1258888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>
                <a:solidFill>
                  <a:schemeClr val="tx1"/>
                </a:solidFill>
              </a:rPr>
              <a:t>Перелом ребер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349567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378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8750"/>
            <a:ext cx="8229600" cy="7493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4000" b="1" dirty="0">
                <a:solidFill>
                  <a:schemeClr val="tx1"/>
                </a:solidFill>
              </a:rPr>
              <a:t>Первая помощь: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08050"/>
            <a:ext cx="8229600" cy="36093400"/>
          </a:xfrm>
          <a:ln/>
        </p:spPr>
        <p:txBody>
          <a:bodyPr/>
          <a:lstStyle/>
          <a:p>
            <a:pPr marL="22378988" indent="1212850">
              <a:buClrTx/>
              <a:buFontTx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r>
              <a:rPr lang="ru-RU" altLang="ru-RU" b="1">
                <a:solidFill>
                  <a:srgbClr val="FF0000"/>
                </a:solidFill>
              </a:rPr>
              <a:t>1.</a:t>
            </a:r>
            <a:r>
              <a:rPr lang="ru-RU" altLang="ru-RU" b="1"/>
              <a:t> Обеспечить неподвижность пострадавшего</a:t>
            </a:r>
          </a:p>
          <a:p>
            <a:pPr marL="22378988" indent="1212850">
              <a:buClr>
                <a:srgbClr val="FF7C80"/>
              </a:buClr>
              <a:buFont typeface="Wingdings" pitchFamily="2" charset="2"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endParaRPr lang="ru-RU" altLang="ru-RU"/>
          </a:p>
          <a:p>
            <a:pPr marL="22378988" indent="1212850">
              <a:buClrTx/>
              <a:buFontTx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endParaRPr lang="ru-RU" altLang="ru-RU"/>
          </a:p>
          <a:p>
            <a:pPr marL="22378988" indent="1212850">
              <a:buClrTx/>
              <a:buFontTx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endParaRPr lang="ru-RU" altLang="ru-RU" b="1">
              <a:solidFill>
                <a:srgbClr val="FF0000"/>
              </a:solidFill>
            </a:endParaRPr>
          </a:p>
          <a:p>
            <a:pPr marL="22378988" indent="1212850">
              <a:buClrTx/>
              <a:buFontTx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r>
              <a:rPr lang="ru-RU" altLang="ru-RU" b="1">
                <a:solidFill>
                  <a:srgbClr val="FF0000"/>
                </a:solidFill>
              </a:rPr>
              <a:t>2</a:t>
            </a:r>
            <a:r>
              <a:rPr lang="ru-RU" altLang="ru-RU">
                <a:solidFill>
                  <a:srgbClr val="FF0000"/>
                </a:solidFill>
              </a:rPr>
              <a:t>.</a:t>
            </a:r>
            <a:r>
              <a:rPr lang="ru-RU" altLang="ru-RU"/>
              <a:t> Наложить широкую повязку</a:t>
            </a:r>
          </a:p>
          <a:p>
            <a:pPr marL="22378988" indent="1212850">
              <a:buClrTx/>
              <a:buFontTx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endParaRPr lang="ru-RU" altLang="ru-RU"/>
          </a:p>
          <a:p>
            <a:pPr marL="22378988" indent="1212850">
              <a:buClrTx/>
              <a:buFontTx/>
              <a:buNone/>
              <a:tabLst>
                <a:tab pos="22948900" algn="l"/>
                <a:tab pos="23863300" algn="l"/>
                <a:tab pos="24777700" algn="l"/>
                <a:tab pos="25692100" algn="l"/>
                <a:tab pos="26606500" algn="l"/>
                <a:tab pos="27520900" algn="l"/>
                <a:tab pos="28435300" algn="l"/>
                <a:tab pos="29349700" algn="l"/>
                <a:tab pos="30264100" algn="l"/>
                <a:tab pos="31178500" algn="l"/>
                <a:tab pos="32092900" algn="l"/>
              </a:tabLst>
            </a:pPr>
            <a:endParaRPr lang="ru-RU" alt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89138"/>
            <a:ext cx="4887913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37063"/>
            <a:ext cx="4784725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938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8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8750"/>
            <a:ext cx="8229600" cy="1258888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>
                <a:solidFill>
                  <a:schemeClr val="tx1"/>
                </a:solidFill>
              </a:rPr>
              <a:t>Перелом костей черепа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708275"/>
            <a:ext cx="5111750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305752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AutoShape 4"/>
          <p:cNvSpPr>
            <a:spLocks noChangeArrowheads="1"/>
          </p:cNvSpPr>
          <p:nvPr/>
        </p:nvSpPr>
        <p:spPr bwMode="auto">
          <a:xfrm rot="2820000">
            <a:off x="1331913" y="4075112"/>
            <a:ext cx="2089150" cy="936625"/>
          </a:xfrm>
          <a:prstGeom prst="leftRightArrow">
            <a:avLst>
              <a:gd name="adj1" fmla="val 50000"/>
              <a:gd name="adj2" fmla="val 44404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589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92088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901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Закрепление материала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2748" y="1554163"/>
            <a:ext cx="601090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6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Основные функции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1.Обеспечивает опору</a:t>
            </a:r>
          </a:p>
          <a:p>
            <a:pPr marL="0" indent="0">
              <a:buNone/>
            </a:pPr>
            <a:r>
              <a:rPr lang="ru-RU" dirty="0"/>
              <a:t>2.Защищает внутренние органы </a:t>
            </a:r>
          </a:p>
          <a:p>
            <a:pPr marL="0" indent="0">
              <a:buNone/>
            </a:pPr>
            <a:r>
              <a:rPr lang="ru-RU" dirty="0"/>
              <a:t>3.Обеспечивает движение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808258" cy="29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015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vyvi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475"/>
            <a:ext cx="2930525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5" descr="koleno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9810"/>
            <a:ext cx="2959451" cy="2950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4356100" y="285273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</a:rPr>
              <a:t>1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2339975" y="3789363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</a:rPr>
              <a:t>2</a:t>
            </a: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3457575" y="4365104"/>
            <a:ext cx="5472112" cy="1990725"/>
          </a:xfrm>
          <a:prstGeom prst="rect">
            <a:avLst/>
          </a:prstGeom>
          <a:solidFill>
            <a:srgbClr val="CEE7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sz="2400" dirty="0"/>
              <a:t>Рассмотрите рисунки и определите, где здесь перелом, вывих и растяжение связок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dirty="0"/>
              <a:t>- </a:t>
            </a:r>
            <a:r>
              <a:rPr lang="ru-RU" altLang="ru-RU" sz="2400" dirty="0"/>
              <a:t>Попробуйте охарактеризовать каждое повреждение скелета</a:t>
            </a:r>
            <a:endParaRPr lang="ru-RU" altLang="ru-RU" sz="3200" dirty="0"/>
          </a:p>
        </p:txBody>
      </p:sp>
      <p:pic>
        <p:nvPicPr>
          <p:cNvPr id="16391" name="Picture 11" descr="L32_p06_p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7163"/>
            <a:ext cx="297338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6011863" y="2708275"/>
            <a:ext cx="3635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C33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6099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Закрепление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/>
              </a:rPr>
              <a:t>1.Почему в юности переломы менее опасны, чем в пожилом возрасте? </a:t>
            </a:r>
            <a:endParaRPr lang="en-US" sz="24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/>
              </a:rPr>
              <a:t>2. Почему при растяжении или разрыве связок появляется опухоль?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6"/>
            <a:ext cx="3856385" cy="289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067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prstClr val="black"/>
                </a:solidFill>
              </a:rPr>
              <a:t>Закрепление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1.Сильная резкая боль в области левой голени, пухлость.  Подвижность ноги сохраняется. </a:t>
            </a:r>
            <a:r>
              <a:rPr lang="ru-RU" b="1" dirty="0"/>
              <a:t>Определить диагноз. Оказать помощь.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5944"/>
            <a:ext cx="3381941" cy="28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Растяжение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02545" cy="42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489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</a:rPr>
              <a:t>Закрепление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 Пострадавший жалуется на боль в плече (правом) после падения, движения рукой болезненны, конечность деформирована.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Определить диагноз. Оказать помощь. </a:t>
            </a:r>
            <a:endParaRPr lang="ru-RU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3829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721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Вывих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-1" r="6524" b="52233"/>
          <a:stretch/>
        </p:blipFill>
        <p:spPr bwMode="auto">
          <a:xfrm>
            <a:off x="539552" y="1988840"/>
            <a:ext cx="7707627" cy="342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97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</a:rPr>
              <a:t>Закрепление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Пострадавший жалуется на боль в предплечье. Из раны торчат осколки кости. Больной периодически теряет сознание. </a:t>
            </a:r>
            <a:br>
              <a:rPr lang="ru-RU" dirty="0">
                <a:latin typeface="Calibri" panose="020F050202020403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Определить тип повреждения. </a:t>
            </a:r>
            <a:br>
              <a:rPr lang="ru-RU" dirty="0">
                <a:latin typeface="Calibri" panose="020F050202020403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Оказать помощь. 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33829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246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перелом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8815" r="21536"/>
          <a:stretch/>
        </p:blipFill>
        <p:spPr bwMode="auto">
          <a:xfrm>
            <a:off x="1763688" y="1556792"/>
            <a:ext cx="5058409" cy="503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206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latin typeface="Calibri" panose="020F0502020204030204" pitchFamily="34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8000" b="1" dirty="0">
                <a:latin typeface="Calibri" panose="020F0502020204030204" pitchFamily="34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98541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1.Актуализация знаний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Два ученика спорили. Один утверждал, что кость - сложный живой орган, другой отрицал это. Кто из них прав и почему?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2422" r="2418" b="11130"/>
          <a:stretch/>
        </p:blipFill>
        <p:spPr bwMode="auto">
          <a:xfrm>
            <a:off x="1475656" y="3276033"/>
            <a:ext cx="5866455" cy="321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14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1.Актуализация знаний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 молодого петуха удалили часть бедренной кости, оставив надкостницу. Через некоторое время кость у петуха восстановилась. Что доказывает этот опыт?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151493" cy="276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06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6350"/>
            <a:ext cx="8229600" cy="1922463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3200" b="1" dirty="0">
                <a:solidFill>
                  <a:schemeClr val="tx1"/>
                </a:solidFill>
              </a:rPr>
              <a:t>В каждой колонке вычеркните лишнее слово, объяснив свой выбор: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916113"/>
            <a:ext cx="3106737" cy="2233612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>
                <a:solidFill>
                  <a:schemeClr val="tx1"/>
                </a:solidFill>
              </a:rPr>
              <a:t>голова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>
                <a:solidFill>
                  <a:schemeClr val="tx1"/>
                </a:solidFill>
              </a:rPr>
              <a:t>туловище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>
                <a:solidFill>
                  <a:schemeClr val="tx1"/>
                </a:solidFill>
              </a:rPr>
              <a:t>конечности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buFont typeface="Times New Roman" pitchFamily="18" charset="0"/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>
                <a:solidFill>
                  <a:schemeClr val="tx1"/>
                </a:solidFill>
              </a:rPr>
              <a:t>череп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76825" y="1916113"/>
            <a:ext cx="2952750" cy="3008312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/>
              <a:t>грудина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/>
              <a:t>лучевая кость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/>
              <a:t>крестец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b="1" dirty="0"/>
              <a:t>ребра</a:t>
            </a:r>
          </a:p>
          <a:p>
            <a:pPr marL="341313" indent="-341313">
              <a:spcBef>
                <a:spcPts val="700"/>
              </a:spcBef>
              <a:buClr>
                <a:srgbClr val="FF7C80"/>
              </a:buClr>
              <a:buSzPct val="11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2800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55650" y="4292600"/>
            <a:ext cx="3106738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195513" y="4221163"/>
            <a:ext cx="496887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700"/>
              </a:spcBef>
              <a:buClr>
                <a:srgbClr val="FF7C80"/>
              </a:buClr>
              <a:buFont typeface="Times New Roman" pitchFamily="18" charset="0"/>
              <a:buBlip>
                <a:blip r:embed="rId3"/>
              </a:buBlip>
            </a:pPr>
            <a:r>
              <a:rPr lang="ru-RU" alt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височная кость</a:t>
            </a:r>
          </a:p>
          <a:p>
            <a:pPr>
              <a:spcBef>
                <a:spcPts val="700"/>
              </a:spcBef>
              <a:buClr>
                <a:srgbClr val="FF7C80"/>
              </a:buClr>
              <a:buFont typeface="Times New Roman" pitchFamily="18" charset="0"/>
              <a:buBlip>
                <a:blip r:embed="rId3"/>
              </a:buBlip>
            </a:pPr>
            <a:r>
              <a:rPr lang="ru-RU" alt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верхнечелюстная кость</a:t>
            </a:r>
          </a:p>
          <a:p>
            <a:pPr>
              <a:spcBef>
                <a:spcPts val="700"/>
              </a:spcBef>
              <a:buClr>
                <a:srgbClr val="FF7C80"/>
              </a:buClr>
              <a:buFont typeface="Times New Roman" pitchFamily="18" charset="0"/>
              <a:buBlip>
                <a:blip r:embed="rId3"/>
              </a:buBlip>
            </a:pPr>
            <a:r>
              <a:rPr lang="ru-RU" alt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лобная</a:t>
            </a:r>
          </a:p>
          <a:p>
            <a:pPr>
              <a:spcBef>
                <a:spcPts val="700"/>
              </a:spcBef>
              <a:buClr>
                <a:srgbClr val="FF7C80"/>
              </a:buClr>
              <a:buFont typeface="Times New Roman" pitchFamily="18" charset="0"/>
              <a:buBlip>
                <a:blip r:embed="rId3"/>
              </a:buBlip>
            </a:pPr>
            <a:r>
              <a:rPr lang="ru-RU" alt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теменная кость</a:t>
            </a:r>
          </a:p>
          <a:p>
            <a:pPr>
              <a:spcBef>
                <a:spcPts val="700"/>
              </a:spcBef>
              <a:buClr>
                <a:srgbClr val="FF7C80"/>
              </a:buClr>
            </a:pPr>
            <a:endParaRPr lang="ru-RU" alt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2" charset="0"/>
            </a:endParaRPr>
          </a:p>
          <a:p>
            <a:pPr>
              <a:spcBef>
                <a:spcPts val="700"/>
              </a:spcBef>
              <a:buClr>
                <a:srgbClr val="FF7C80"/>
              </a:buClr>
            </a:pPr>
            <a:endParaRPr lang="ru-RU" alt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2" charset="0"/>
            </a:endParaRPr>
          </a:p>
          <a:p>
            <a:pPr>
              <a:spcBef>
                <a:spcPts val="700"/>
              </a:spcBef>
              <a:buClr>
                <a:srgbClr val="FF7C80"/>
              </a:buClr>
            </a:pPr>
            <a:endParaRPr lang="ru-RU" alt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2" charset="0"/>
            </a:endParaRPr>
          </a:p>
          <a:p>
            <a:pPr>
              <a:spcBef>
                <a:spcPts val="700"/>
              </a:spcBef>
              <a:buClr>
                <a:srgbClr val="FF7C80"/>
              </a:buClr>
            </a:pPr>
            <a:endParaRPr lang="ru-RU" alt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2" charset="0"/>
            </a:endParaRPr>
          </a:p>
          <a:p>
            <a:pPr>
              <a:spcBef>
                <a:spcPts val="700"/>
              </a:spcBef>
              <a:buClr>
                <a:srgbClr val="FF7C80"/>
              </a:buClr>
            </a:pPr>
            <a:endParaRPr lang="ru-RU" altLang="ru-RU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74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34" dur="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35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40" dur="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41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46" dur="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47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3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52" dur="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53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1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/>
              <a:t>Работа в группах.</a:t>
            </a:r>
            <a:br>
              <a:rPr lang="ru-RU" sz="3200" b="1" dirty="0"/>
            </a:br>
            <a:r>
              <a:rPr lang="ru-RU" sz="3200" b="1" dirty="0"/>
              <a:t>Отметьте названия рядом с костями скелета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b="1" dirty="0"/>
              <a:t>Крестец</a:t>
            </a:r>
          </a:p>
          <a:p>
            <a:pPr marL="0" indent="0">
              <a:buNone/>
            </a:pPr>
            <a:r>
              <a:rPr lang="ru-RU" b="1" dirty="0"/>
              <a:t>Позвоночник</a:t>
            </a:r>
          </a:p>
          <a:p>
            <a:pPr marL="0" indent="0">
              <a:buNone/>
            </a:pPr>
            <a:r>
              <a:rPr lang="ru-RU" b="1" dirty="0"/>
              <a:t>Бедренная кость</a:t>
            </a:r>
          </a:p>
          <a:p>
            <a:pPr marL="0" indent="0">
              <a:buNone/>
            </a:pPr>
            <a:r>
              <a:rPr lang="ru-RU" b="1" dirty="0"/>
              <a:t>Предплюсна</a:t>
            </a:r>
          </a:p>
          <a:p>
            <a:pPr marL="0" indent="0">
              <a:buNone/>
            </a:pPr>
            <a:r>
              <a:rPr lang="ru-RU" b="1" dirty="0"/>
              <a:t>Лопатка</a:t>
            </a:r>
          </a:p>
          <a:p>
            <a:pPr marL="0" indent="0">
              <a:buNone/>
            </a:pPr>
            <a:r>
              <a:rPr lang="ru-RU" b="1" dirty="0"/>
              <a:t>Ключица</a:t>
            </a:r>
          </a:p>
          <a:p>
            <a:pPr marL="0" indent="0">
              <a:buNone/>
            </a:pPr>
            <a:r>
              <a:rPr lang="ru-RU" b="1" dirty="0"/>
              <a:t>Локтевая кость</a:t>
            </a:r>
          </a:p>
          <a:p>
            <a:pPr marL="0" indent="0">
              <a:buNone/>
            </a:pPr>
            <a:r>
              <a:rPr lang="ru-RU" b="1" dirty="0"/>
              <a:t>Таз</a:t>
            </a:r>
          </a:p>
          <a:p>
            <a:pPr marL="0" indent="0">
              <a:buNone/>
            </a:pPr>
            <a:r>
              <a:rPr lang="ru-RU" b="1" dirty="0"/>
              <a:t>Копчик</a:t>
            </a:r>
          </a:p>
          <a:p>
            <a:pPr marL="0" indent="0">
              <a:buNone/>
            </a:pPr>
            <a:r>
              <a:rPr lang="ru-RU" b="1" dirty="0"/>
              <a:t>Кисть</a:t>
            </a:r>
          </a:p>
          <a:p>
            <a:pPr marL="0" indent="0">
              <a:buNone/>
            </a:pPr>
            <a:r>
              <a:rPr lang="ru-RU" b="1" dirty="0"/>
              <a:t>Череп</a:t>
            </a:r>
          </a:p>
          <a:p>
            <a:pPr marL="0" indent="0">
              <a:buNone/>
            </a:pPr>
            <a:r>
              <a:rPr lang="ru-RU" b="1" dirty="0"/>
              <a:t>Запястье</a:t>
            </a:r>
          </a:p>
          <a:p>
            <a:pPr marL="0" indent="0">
              <a:buNone/>
            </a:pPr>
            <a:r>
              <a:rPr lang="ru-RU" b="1" dirty="0"/>
              <a:t>Фаланги (первые)</a:t>
            </a:r>
          </a:p>
          <a:p>
            <a:pPr marL="0" indent="0">
              <a:buNone/>
            </a:pPr>
            <a:r>
              <a:rPr lang="ru-RU" b="1" dirty="0"/>
              <a:t>Малая берцовая кость</a:t>
            </a:r>
          </a:p>
          <a:p>
            <a:pPr marL="0" indent="0">
              <a:buNone/>
            </a:pPr>
            <a:r>
              <a:rPr lang="ru-RU" b="1" dirty="0"/>
              <a:t>Большая берцовая кость</a:t>
            </a:r>
          </a:p>
          <a:p>
            <a:pPr marL="0" indent="0">
              <a:buNone/>
            </a:pPr>
            <a:r>
              <a:rPr lang="ru-RU" b="1" dirty="0"/>
              <a:t>Плюсна</a:t>
            </a:r>
          </a:p>
          <a:p>
            <a:pPr marL="0" indent="0">
              <a:buNone/>
            </a:pPr>
            <a:r>
              <a:rPr lang="ru-RU" b="1" dirty="0"/>
              <a:t>Грудина</a:t>
            </a:r>
          </a:p>
          <a:p>
            <a:pPr marL="0" indent="0">
              <a:buNone/>
            </a:pPr>
            <a:r>
              <a:rPr lang="ru-RU" b="1" dirty="0"/>
              <a:t>Коленная чашечка</a:t>
            </a:r>
          </a:p>
          <a:p>
            <a:pPr marL="0" indent="0">
              <a:buNone/>
            </a:pPr>
            <a:r>
              <a:rPr lang="ru-RU" b="1" dirty="0"/>
              <a:t>Фаланги (вторые)</a:t>
            </a:r>
          </a:p>
          <a:p>
            <a:pPr marL="0" indent="0">
              <a:buNone/>
            </a:pPr>
            <a:r>
              <a:rPr lang="ru-RU" b="1" dirty="0"/>
              <a:t>Плечевая кость</a:t>
            </a:r>
          </a:p>
          <a:p>
            <a:pPr marL="0" indent="0">
              <a:buNone/>
            </a:pPr>
            <a:r>
              <a:rPr lang="ru-RU" b="1" dirty="0"/>
              <a:t>Лучевая кость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100694" cy="48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72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Взаимопроверка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064" y="1554163"/>
            <a:ext cx="309027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7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/>
              <a:t>Первая помощь при повреждении скелета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637" y="25649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Цель: </a:t>
            </a:r>
            <a:r>
              <a:rPr lang="ru-RU" sz="2000" b="1" i="1" dirty="0"/>
              <a:t>сформировать знания об отличительных признаках повреждения скелета, выработать умения оказывать первую медицинскую помощь при повреждения скелета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070226" cy="27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41639"/>
            <a:ext cx="3853948" cy="17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926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333</TotalTime>
  <Words>599</Words>
  <Application>Microsoft Office PowerPoint</Application>
  <PresentationFormat>Экран (4:3)</PresentationFormat>
  <Paragraphs>141</Paragraphs>
  <Slides>38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Arial</vt:lpstr>
      <vt:lpstr>Calibri</vt:lpstr>
      <vt:lpstr>Cambria</vt:lpstr>
      <vt:lpstr>Comic Sans MS</vt:lpstr>
      <vt:lpstr>Franklin Gothic Book</vt:lpstr>
      <vt:lpstr>Franklin Gothic Medium</vt:lpstr>
      <vt:lpstr>Times New Roman</vt:lpstr>
      <vt:lpstr>Verdana</vt:lpstr>
      <vt:lpstr>Wingdings</vt:lpstr>
      <vt:lpstr>Wingdings 2</vt:lpstr>
      <vt:lpstr>Трек</vt:lpstr>
      <vt:lpstr>Движение-это жизнь                                                          Вольтер</vt:lpstr>
      <vt:lpstr>Опорно-двигательный аппарат</vt:lpstr>
      <vt:lpstr>Основные функции</vt:lpstr>
      <vt:lpstr>1.Актуализация знаний</vt:lpstr>
      <vt:lpstr>1.Актуализация знаний</vt:lpstr>
      <vt:lpstr>В каждой колонке вычеркните лишнее слово, объяснив свой выбор:</vt:lpstr>
      <vt:lpstr>Работа в группах. Отметьте названия рядом с костями скелета </vt:lpstr>
      <vt:lpstr>Взаимопроверка</vt:lpstr>
      <vt:lpstr>Первая помощь при повреждении скелета </vt:lpstr>
      <vt:lpstr>Рассмотрите рисунок</vt:lpstr>
      <vt:lpstr>- Каково строение сустава?</vt:lpstr>
      <vt:lpstr> Вывих</vt:lpstr>
      <vt:lpstr>Презентация PowerPoint</vt:lpstr>
      <vt:lpstr>Презентация PowerPoint</vt:lpstr>
      <vt:lpstr>Первая помощь.</vt:lpstr>
      <vt:lpstr>Рассмотрите рисунок</vt:lpstr>
      <vt:lpstr>           Растяжение - повреждение связок, соединяющих кости в суставе.</vt:lpstr>
      <vt:lpstr>Часто бывает так, что сразу после травмы пострадавший не чувствует боли и может совершать движения в поврежденном суставе.  </vt:lpstr>
      <vt:lpstr>Рассмотрите рисунок</vt:lpstr>
      <vt:lpstr>Перелом - нарушение анатомической целостности кости</vt:lpstr>
      <vt:lpstr>Презентация PowerPoint</vt:lpstr>
      <vt:lpstr>Презентация PowerPoint</vt:lpstr>
      <vt:lpstr>Перелом позвоночника</vt:lpstr>
      <vt:lpstr>Первая помощь:</vt:lpstr>
      <vt:lpstr>Перелом ребер</vt:lpstr>
      <vt:lpstr>Первая помощь:</vt:lpstr>
      <vt:lpstr>Перелом костей черепа</vt:lpstr>
      <vt:lpstr>Презентация PowerPoint</vt:lpstr>
      <vt:lpstr>Закрепление материала</vt:lpstr>
      <vt:lpstr>Презентация PowerPoint</vt:lpstr>
      <vt:lpstr>Закрепление материала</vt:lpstr>
      <vt:lpstr> Закрепление материала</vt:lpstr>
      <vt:lpstr>Растяжение</vt:lpstr>
      <vt:lpstr>Закрепление материала</vt:lpstr>
      <vt:lpstr>Вывих</vt:lpstr>
      <vt:lpstr>Закрепление материала</vt:lpstr>
      <vt:lpstr>перелом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Движение-это жизнь                                                          Вольтер</dc:title>
  <dc:creator>Admin</dc:creator>
  <cp:lastModifiedBy>Наталья Севчук</cp:lastModifiedBy>
  <cp:revision>22</cp:revision>
  <dcterms:created xsi:type="dcterms:W3CDTF">2017-11-25T13:35:45Z</dcterms:created>
  <dcterms:modified xsi:type="dcterms:W3CDTF">2021-01-29T18:11:36Z</dcterms:modified>
</cp:coreProperties>
</file>