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9"/>
  </p:notesMasterIdLst>
  <p:sldIdLst>
    <p:sldId id="257" r:id="rId2"/>
    <p:sldId id="258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54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36" r:id="rId21"/>
    <p:sldId id="337" r:id="rId22"/>
    <p:sldId id="338" r:id="rId23"/>
    <p:sldId id="339" r:id="rId24"/>
    <p:sldId id="340" r:id="rId25"/>
    <p:sldId id="341" r:id="rId26"/>
    <p:sldId id="342" r:id="rId27"/>
    <p:sldId id="343" r:id="rId28"/>
    <p:sldId id="344" r:id="rId29"/>
    <p:sldId id="345" r:id="rId30"/>
    <p:sldId id="346" r:id="rId31"/>
    <p:sldId id="347" r:id="rId32"/>
    <p:sldId id="348" r:id="rId33"/>
    <p:sldId id="349" r:id="rId34"/>
    <p:sldId id="350" r:id="rId35"/>
    <p:sldId id="351" r:id="rId36"/>
    <p:sldId id="352" r:id="rId37"/>
    <p:sldId id="353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8D7"/>
    <a:srgbClr val="D4D3DF"/>
    <a:srgbClr val="642F04"/>
    <a:srgbClr val="351413"/>
    <a:srgbClr val="212911"/>
    <a:srgbClr val="1A210D"/>
    <a:srgbClr val="460046"/>
    <a:srgbClr val="800080"/>
    <a:srgbClr val="AE5DFF"/>
    <a:srgbClr val="DBD3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63BEF-93B8-46E2-9E17-1E082CCA5161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637E2-DC3F-4D12-BC14-6992AC1D16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96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9413D5-C178-4D2A-87C4-B25D6DF7E349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15503-F96C-444A-9BF1-735A2AC34F68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21</a:t>
            </a:fld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22</a:t>
            </a:fld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23</a:t>
            </a:fld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24</a:t>
            </a:fld>
            <a:endParaRPr 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25</a:t>
            </a:fld>
            <a:endParaRPr 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26</a:t>
            </a:fld>
            <a:endParaRPr 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27</a:t>
            </a:fld>
            <a:endParaRPr lang="ru-R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28</a:t>
            </a:fld>
            <a:endParaRPr lang="ru-RU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29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30</a:t>
            </a:fld>
            <a:endParaRPr lang="ru-RU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31</a:t>
            </a:fld>
            <a:endParaRPr lang="ru-RU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32</a:t>
            </a:fld>
            <a:endParaRPr lang="ru-RU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33</a:t>
            </a:fld>
            <a:endParaRPr lang="ru-RU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34</a:t>
            </a:fld>
            <a:endParaRPr lang="ru-RU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35</a:t>
            </a:fld>
            <a:endParaRPr lang="ru-RU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36</a:t>
            </a:fld>
            <a:endParaRPr lang="ru-RU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37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032C04-C30A-4CC7-ACC3-8D07A76C134E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34" Type="http://schemas.openxmlformats.org/officeDocument/2006/relationships/slide" Target="slide33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33" Type="http://schemas.openxmlformats.org/officeDocument/2006/relationships/slide" Target="slide32.xml"/><Relationship Id="rId38" Type="http://schemas.openxmlformats.org/officeDocument/2006/relationships/slide" Target="slide37.xml"/><Relationship Id="rId2" Type="http://schemas.openxmlformats.org/officeDocument/2006/relationships/notesSlide" Target="../notesSlides/notes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29" Type="http://schemas.openxmlformats.org/officeDocument/2006/relationships/slide" Target="slide2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32" Type="http://schemas.openxmlformats.org/officeDocument/2006/relationships/slide" Target="slide31.xml"/><Relationship Id="rId37" Type="http://schemas.openxmlformats.org/officeDocument/2006/relationships/slide" Target="slide36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28" Type="http://schemas.openxmlformats.org/officeDocument/2006/relationships/image" Target="../media/image3.png"/><Relationship Id="rId36" Type="http://schemas.openxmlformats.org/officeDocument/2006/relationships/slide" Target="slide35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31" Type="http://schemas.openxmlformats.org/officeDocument/2006/relationships/slide" Target="slide30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Relationship Id="rId30" Type="http://schemas.openxmlformats.org/officeDocument/2006/relationships/slide" Target="slide29.xml"/><Relationship Id="rId35" Type="http://schemas.openxmlformats.org/officeDocument/2006/relationships/slide" Target="slide3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Рисунок19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5868144" y="6237312"/>
            <a:ext cx="2700300" cy="36004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57158" y="1071546"/>
            <a:ext cx="8429684" cy="298543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4800" b="1" dirty="0" smtClean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3200" b="1" dirty="0" smtClean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54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«ДЕНЬГИ ПРАВЯТ МИРОМ»</a:t>
            </a:r>
            <a:endParaRPr lang="ru-RU" sz="5400" b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928662" y="4572008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Ответ:</a:t>
            </a:r>
            <a:r>
              <a:rPr lang="ru-RU" sz="2800" dirty="0" smtClean="0">
                <a:latin typeface="Georgia" pitchFamily="18" charset="0"/>
              </a:rPr>
              <a:t>  богиня ЮНОНА.</a:t>
            </a:r>
            <a:r>
              <a:rPr lang="ru-RU" sz="2800" i="1" dirty="0" smtClean="0">
                <a:latin typeface="Georgia" pitchFamily="18" charset="0"/>
              </a:rPr>
              <a:t> </a:t>
            </a:r>
            <a:endParaRPr lang="ru-RU" sz="2800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857224" y="1714488"/>
            <a:ext cx="5857916" cy="1952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latin typeface="Georgia" pitchFamily="18" charset="0"/>
              </a:rPr>
              <a:t>Слово "монета" произошло от имени богини Монеты. 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Georgia" pitchFamily="18" charset="0"/>
              </a:rPr>
              <a:t>Назовите её более известное имя.</a:t>
            </a:r>
            <a:endParaRPr lang="ru-RU" sz="2800" dirty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3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6786578" y="1928802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ИСТОРИЯ ДЕНЕГ</a:t>
            </a:r>
            <a:endParaRPr lang="ru-RU" sz="3200" b="1" spc="50" dirty="0">
              <a:ln w="11430">
                <a:solidFill>
                  <a:srgbClr val="1A210D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785786" y="4462846"/>
            <a:ext cx="7632848" cy="96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Ответ:</a:t>
            </a:r>
            <a:r>
              <a:rPr lang="ru-RU" sz="2800" dirty="0" smtClean="0">
                <a:latin typeface="Georgia" pitchFamily="18" charset="0"/>
              </a:rPr>
              <a:t> лепта.</a:t>
            </a:r>
          </a:p>
          <a:p>
            <a:pPr>
              <a:spcBef>
                <a:spcPct val="20000"/>
              </a:spcBef>
            </a:pPr>
            <a:r>
              <a:rPr lang="ru-RU" sz="2400" dirty="0" smtClean="0">
                <a:latin typeface="Georgia" pitchFamily="18" charset="0"/>
              </a:rPr>
              <a:t>(Лепта – мелкая медная монета Древней Греции)</a:t>
            </a:r>
            <a:endParaRPr lang="ru-RU" sz="2400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785786" y="1826303"/>
            <a:ext cx="585791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latin typeface="Georgia" pitchFamily="18" charset="0"/>
              </a:rPr>
              <a:t>Назовите то, что мы вносим в общее дело, а греки вносили в свой бюджет.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3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6858016" y="1857364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ИСТОРИЯ ДЕНЕГ</a:t>
            </a:r>
            <a:endParaRPr lang="ru-RU" sz="3200" b="1" spc="50" dirty="0">
              <a:ln w="11430">
                <a:solidFill>
                  <a:srgbClr val="1A210D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85852" y="4786322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Ответ: </a:t>
            </a:r>
            <a:r>
              <a:rPr lang="ru-RU" sz="2800" dirty="0" smtClean="0">
                <a:latin typeface="Georgia" pitchFamily="18" charset="0"/>
              </a:rPr>
              <a:t>Николай </a:t>
            </a:r>
            <a:r>
              <a:rPr lang="en-US" sz="2800" dirty="0" smtClean="0">
                <a:latin typeface="Georgia" pitchFamily="18" charset="0"/>
              </a:rPr>
              <a:t>I</a:t>
            </a:r>
            <a:r>
              <a:rPr lang="ru-RU" sz="2800" dirty="0" smtClean="0">
                <a:latin typeface="Georgia" pitchFamily="18" charset="0"/>
              </a:rPr>
              <a:t>.  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214414" y="1857364"/>
            <a:ext cx="578647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latin typeface="Georgia" pitchFamily="18" charset="0"/>
              </a:rPr>
              <a:t>При каком императоре в 1841 году был создан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Georgia" pitchFamily="18" charset="0"/>
              </a:rPr>
              <a:t>Сбербанк России?</a:t>
            </a:r>
            <a:endParaRPr lang="ru-RU" sz="2800" dirty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3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6786578" y="200024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ИСТОРИЯ ДЕНЕГ</a:t>
            </a:r>
            <a:endParaRPr lang="ru-RU" sz="3200" b="1" spc="50" dirty="0">
              <a:ln w="11430">
                <a:solidFill>
                  <a:srgbClr val="1A210D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b="1" spc="5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857224" y="4286256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Ответ</a:t>
            </a:r>
            <a:r>
              <a:rPr lang="ru-RU" sz="2800" dirty="0" smtClean="0">
                <a:latin typeface="Georgia" pitchFamily="18" charset="0"/>
              </a:rPr>
              <a:t>: «Мастер и Маргарита».</a:t>
            </a:r>
            <a:endParaRPr lang="ru-RU" sz="2800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857224" y="1571612"/>
            <a:ext cx="5673242" cy="19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latin typeface="Georgia" pitchFamily="18" charset="0"/>
              </a:rPr>
              <a:t>В каком романе Булгакова на зрителей театра Варьете обрушился денежный дождь? 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00232" y="251937"/>
            <a:ext cx="6100160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 flip="none" rotWithShape="1"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89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ЛИТЕРАТУРНЫЕ ВОПРОСЫ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 flip="none" rotWithShape="1"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8900000" scaled="1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3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643702" y="1785926"/>
            <a:ext cx="1857388" cy="335758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14414" y="4429132"/>
            <a:ext cx="7632848" cy="1040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Ответ: </a:t>
            </a:r>
            <a:r>
              <a:rPr lang="ru-RU" sz="2800" dirty="0" smtClean="0">
                <a:latin typeface="Georgia" pitchFamily="18" charset="0"/>
              </a:rPr>
              <a:t>копейка. </a:t>
            </a:r>
          </a:p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М.Ю. Лермонтов «Герой нашего времени»</a:t>
            </a:r>
            <a:endParaRPr lang="ru-RU" sz="2800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115616" y="1622763"/>
            <a:ext cx="588527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Продолжите фразу секунданта Грушницкого: «Натура </a:t>
            </a:r>
            <a:r>
              <a:rPr lang="ru-RU" sz="2800" i="1" dirty="0" smtClean="0">
                <a:latin typeface="Georgia" pitchFamily="18" charset="0"/>
              </a:rPr>
              <a:t>–</a:t>
            </a:r>
            <a:r>
              <a:rPr lang="ru-RU" sz="2800" dirty="0" smtClean="0">
                <a:latin typeface="Georgia" pitchFamily="18" charset="0"/>
              </a:rPr>
              <a:t> дура, судьба </a:t>
            </a:r>
            <a:r>
              <a:rPr lang="ru-RU" sz="2800" i="1" dirty="0" smtClean="0">
                <a:latin typeface="Georgia" pitchFamily="18" charset="0"/>
              </a:rPr>
              <a:t>–</a:t>
            </a:r>
            <a:r>
              <a:rPr lang="ru-RU" sz="2800" dirty="0" smtClean="0">
                <a:latin typeface="Georgia" pitchFamily="18" charset="0"/>
              </a:rPr>
              <a:t> индейка, а жизнь </a:t>
            </a:r>
            <a:r>
              <a:rPr lang="ru-RU" sz="2800" i="1" dirty="0" smtClean="0">
                <a:latin typeface="Georgia" pitchFamily="18" charset="0"/>
              </a:rPr>
              <a:t>–</a:t>
            </a:r>
            <a:r>
              <a:rPr lang="ru-RU" sz="2800" dirty="0" smtClean="0">
                <a:latin typeface="Georgia" pitchFamily="18" charset="0"/>
              </a:rPr>
              <a:t> ... »? </a:t>
            </a:r>
            <a:endParaRPr lang="ru-RU" sz="2800" dirty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3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00892" y="1500174"/>
            <a:ext cx="1857388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71670" y="251937"/>
            <a:ext cx="6028722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 flip="none" rotWithShape="1"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89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ЛИТЕРАТУРНЫЕ ВОПРОСЫ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 flip="none" rotWithShape="1"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8900000" scaled="1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142976" y="4000504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Ответ: </a:t>
            </a:r>
            <a:r>
              <a:rPr lang="ru-RU" sz="2800" dirty="0" smtClean="0">
                <a:latin typeface="Georgia" pitchFamily="18" charset="0"/>
              </a:rPr>
              <a:t>на соли.</a:t>
            </a:r>
            <a:endParaRPr lang="ru-RU" sz="2800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071538" y="1928802"/>
            <a:ext cx="6143668" cy="1306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На чём разбогател сказочный коротышка Пончик на Луне?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3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643702" y="1643050"/>
            <a:ext cx="2000264" cy="3286148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28794" y="251937"/>
            <a:ext cx="6171598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 flip="none" rotWithShape="1"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89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ЛИТЕРАТУРНЫЕ ВОПРОСЫ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 flip="none" rotWithShape="1"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8900000" scaled="1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142976" y="5000636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Ответ: </a:t>
            </a:r>
            <a:r>
              <a:rPr lang="ru-RU" sz="2800" dirty="0" smtClean="0">
                <a:latin typeface="Georgia" pitchFamily="18" charset="0"/>
              </a:rPr>
              <a:t>свечной заводик.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214414" y="1643050"/>
            <a:ext cx="514353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latin typeface="Georgia" pitchFamily="18" charset="0"/>
              </a:rPr>
              <a:t>О приобретении какой собственности мечтал отец Фёдор из «Двенадцати стульев»?</a:t>
            </a:r>
            <a:endParaRPr lang="ru-RU" sz="2800" dirty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3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858016" y="1571611"/>
            <a:ext cx="1857388" cy="3284797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28794" y="251937"/>
            <a:ext cx="6171598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 flip="none" rotWithShape="1"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89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ЛИТЕРАТУРНЫЕ ВОПРОСЫ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 flip="none" rotWithShape="1"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8900000" scaled="1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571472" y="6000768"/>
            <a:ext cx="5500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Ответ: </a:t>
            </a:r>
            <a:r>
              <a:rPr lang="ru-RU" sz="2800" dirty="0" smtClean="0">
                <a:latin typeface="Georgia" pitchFamily="18" charset="0"/>
              </a:rPr>
              <a:t>Евгений Онегин.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3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858016" y="2285992"/>
            <a:ext cx="1785950" cy="3284799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57356" y="251937"/>
            <a:ext cx="6243036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 flip="none" rotWithShape="1"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89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ЛИТЕРАТУРНЫЕ ВОПРОСЫ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 flip="none" rotWithShape="1"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8900000" scaled="1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28596" y="1142984"/>
            <a:ext cx="7072362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800" dirty="0" smtClean="0">
                <a:latin typeface="Georgia" pitchFamily="18" charset="0"/>
              </a:rPr>
              <a:t>Назовите литературного героя, о котором написаны эти «экономические»  Пушкинские строки?</a:t>
            </a:r>
          </a:p>
          <a:p>
            <a:pPr>
              <a:lnSpc>
                <a:spcPts val="4000"/>
              </a:lnSpc>
            </a:pPr>
            <a:r>
              <a:rPr lang="ru-RU" sz="2800" dirty="0" smtClean="0">
                <a:latin typeface="Georgia" pitchFamily="18" charset="0"/>
              </a:rPr>
              <a:t>    «И был глубокий эконом,</a:t>
            </a:r>
          </a:p>
          <a:p>
            <a:pPr>
              <a:lnSpc>
                <a:spcPts val="4000"/>
              </a:lnSpc>
            </a:pPr>
            <a:r>
              <a:rPr lang="ru-RU" sz="2800" dirty="0" smtClean="0">
                <a:latin typeface="Georgia" pitchFamily="18" charset="0"/>
              </a:rPr>
              <a:t>      То есть умел судить о том,</a:t>
            </a:r>
          </a:p>
          <a:p>
            <a:pPr>
              <a:lnSpc>
                <a:spcPts val="4000"/>
              </a:lnSpc>
            </a:pPr>
            <a:r>
              <a:rPr lang="ru-RU" sz="2800" dirty="0" smtClean="0">
                <a:latin typeface="Georgia" pitchFamily="18" charset="0"/>
              </a:rPr>
              <a:t>      Как государство богатеет,</a:t>
            </a:r>
          </a:p>
          <a:p>
            <a:pPr>
              <a:lnSpc>
                <a:spcPts val="4000"/>
              </a:lnSpc>
            </a:pPr>
            <a:r>
              <a:rPr lang="ru-RU" sz="2800" dirty="0" smtClean="0">
                <a:latin typeface="Georgia" pitchFamily="18" charset="0"/>
              </a:rPr>
              <a:t>      И чем живёт, и почему</a:t>
            </a:r>
          </a:p>
          <a:p>
            <a:pPr>
              <a:lnSpc>
                <a:spcPts val="4000"/>
              </a:lnSpc>
            </a:pPr>
            <a:r>
              <a:rPr lang="ru-RU" sz="2800" dirty="0" smtClean="0">
                <a:latin typeface="Georgia" pitchFamily="18" charset="0"/>
              </a:rPr>
              <a:t>      Не нужно золота ему,</a:t>
            </a:r>
          </a:p>
          <a:p>
            <a:pPr>
              <a:lnSpc>
                <a:spcPts val="4000"/>
              </a:lnSpc>
            </a:pPr>
            <a:r>
              <a:rPr lang="ru-RU" sz="2800" dirty="0" smtClean="0">
                <a:latin typeface="Georgia" pitchFamily="18" charset="0"/>
              </a:rPr>
              <a:t>      Когда простой продукт имеет».</a:t>
            </a:r>
            <a:endParaRPr lang="ru-RU" sz="2800" dirty="0">
              <a:latin typeface="Georgia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785786" y="5301208"/>
            <a:ext cx="57150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>
                <a:latin typeface="Georgia" pitchFamily="18" charset="0"/>
              </a:rPr>
              <a:t>Ответ</a:t>
            </a:r>
            <a:r>
              <a:rPr lang="ru-RU" sz="2800" i="1" dirty="0" smtClean="0">
                <a:latin typeface="Georgia" pitchFamily="18" charset="0"/>
              </a:rPr>
              <a:t>: </a:t>
            </a:r>
            <a:r>
              <a:rPr lang="ru-RU" sz="2800" dirty="0" smtClean="0">
                <a:latin typeface="Georgia" pitchFamily="18" charset="0"/>
              </a:rPr>
              <a:t>бюджет.</a:t>
            </a:r>
            <a:endParaRPr lang="en-US" sz="2800" dirty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928662" y="1785926"/>
            <a:ext cx="464347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5400" dirty="0" smtClean="0">
                <a:latin typeface="Georgia" pitchFamily="18" charset="0"/>
              </a:rPr>
              <a:t>ВТО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3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660232" y="1470841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85852" y="260648"/>
            <a:ext cx="6814540" cy="52322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ЭКОНОМИчЕСКИЕ </a:t>
            </a:r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РЕБУСЫ</a:t>
            </a:r>
            <a:endParaRPr lang="ru-RU" sz="28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60648"/>
            <a:ext cx="648072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 descr="Бюджет.jpg"/>
          <p:cNvPicPr>
            <a:picLocks noChangeAspect="1"/>
          </p:cNvPicPr>
          <p:nvPr/>
        </p:nvPicPr>
        <p:blipFill>
          <a:blip r:embed="rId6"/>
          <a:srcRect l="7812" t="21250" r="10625" b="20000"/>
          <a:stretch>
            <a:fillRect/>
          </a:stretch>
        </p:blipFill>
        <p:spPr>
          <a:xfrm>
            <a:off x="683569" y="1500173"/>
            <a:ext cx="5686494" cy="30720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827584" y="5392380"/>
            <a:ext cx="56625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Ответ: </a:t>
            </a:r>
            <a:r>
              <a:rPr lang="ru-RU" sz="2800" dirty="0" smtClean="0">
                <a:latin typeface="Georgia" pitchFamily="18" charset="0"/>
              </a:rPr>
              <a:t>экономика.</a:t>
            </a:r>
            <a:endParaRPr lang="en-US" sz="2800" dirty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928662" y="1928802"/>
            <a:ext cx="669674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5400" dirty="0" smtClean="0">
                <a:latin typeface="Georgia" pitchFamily="18" charset="0"/>
              </a:rPr>
              <a:t>МРОТ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3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164288" y="1490731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2976" y="260648"/>
            <a:ext cx="6957416" cy="52322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ЭКОНОМИчЕСКИЕ </a:t>
            </a:r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РЕБУСЫ</a:t>
            </a:r>
            <a:endParaRPr lang="ru-RU" sz="28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60648"/>
            <a:ext cx="648072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 descr="Экономика.jpg"/>
          <p:cNvPicPr>
            <a:picLocks noChangeAspect="1"/>
          </p:cNvPicPr>
          <p:nvPr/>
        </p:nvPicPr>
        <p:blipFill>
          <a:blip r:embed="rId6"/>
          <a:srcRect l="2187" t="25000" r="4062" b="27500"/>
          <a:stretch>
            <a:fillRect/>
          </a:stretch>
        </p:blipFill>
        <p:spPr>
          <a:xfrm>
            <a:off x="928662" y="1787443"/>
            <a:ext cx="5998728" cy="27494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9" name="AutoShape 4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45276" y="1000108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10</a:t>
            </a:r>
          </a:p>
        </p:txBody>
      </p:sp>
      <p:sp>
        <p:nvSpPr>
          <p:cNvPr id="3121" name="AutoShape 4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765356" y="1000108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20</a:t>
            </a:r>
          </a:p>
        </p:txBody>
      </p:sp>
      <p:sp>
        <p:nvSpPr>
          <p:cNvPr id="3122" name="AutoShape 50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486008" y="1000108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30</a:t>
            </a:r>
          </a:p>
        </p:txBody>
      </p:sp>
      <p:sp>
        <p:nvSpPr>
          <p:cNvPr id="3123" name="AutoShape 5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206088" y="1000108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40</a:t>
            </a:r>
          </a:p>
        </p:txBody>
      </p:sp>
      <p:sp>
        <p:nvSpPr>
          <p:cNvPr id="3124" name="AutoShape 52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7925596" y="1000108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50</a:t>
            </a:r>
          </a:p>
        </p:txBody>
      </p:sp>
      <p:sp>
        <p:nvSpPr>
          <p:cNvPr id="3125" name="AutoShape 53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5045276" y="1720188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10</a:t>
            </a:r>
          </a:p>
        </p:txBody>
      </p:sp>
      <p:sp>
        <p:nvSpPr>
          <p:cNvPr id="3126" name="AutoShape 54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5765356" y="1720188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20</a:t>
            </a:r>
          </a:p>
        </p:txBody>
      </p:sp>
      <p:sp>
        <p:nvSpPr>
          <p:cNvPr id="3127" name="AutoShape 55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6486008" y="1720188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30</a:t>
            </a:r>
          </a:p>
        </p:txBody>
      </p:sp>
      <p:sp>
        <p:nvSpPr>
          <p:cNvPr id="3128" name="AutoShape 56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7206088" y="1720188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40</a:t>
            </a:r>
          </a:p>
        </p:txBody>
      </p:sp>
      <p:sp>
        <p:nvSpPr>
          <p:cNvPr id="3129" name="AutoShape 57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7925596" y="1720188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50</a:t>
            </a:r>
          </a:p>
        </p:txBody>
      </p:sp>
      <p:sp>
        <p:nvSpPr>
          <p:cNvPr id="3130" name="AutoShape 58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045276" y="2440268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10</a:t>
            </a:r>
          </a:p>
        </p:txBody>
      </p:sp>
      <p:sp>
        <p:nvSpPr>
          <p:cNvPr id="3131" name="AutoShape 59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765356" y="2440268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20</a:t>
            </a:r>
          </a:p>
        </p:txBody>
      </p:sp>
      <p:sp>
        <p:nvSpPr>
          <p:cNvPr id="3132" name="AutoShape 60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486008" y="2440268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30</a:t>
            </a:r>
          </a:p>
        </p:txBody>
      </p:sp>
      <p:sp>
        <p:nvSpPr>
          <p:cNvPr id="3133" name="AutoShape 61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206088" y="2440268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40</a:t>
            </a:r>
          </a:p>
        </p:txBody>
      </p:sp>
      <p:sp>
        <p:nvSpPr>
          <p:cNvPr id="3134" name="AutoShape 62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7925596" y="2440268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50</a:t>
            </a:r>
          </a:p>
        </p:txBody>
      </p:sp>
      <p:sp>
        <p:nvSpPr>
          <p:cNvPr id="3135" name="AutoShape 63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5045276" y="3160348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10</a:t>
            </a:r>
          </a:p>
        </p:txBody>
      </p:sp>
      <p:sp>
        <p:nvSpPr>
          <p:cNvPr id="3136" name="AutoShape 64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5765356" y="3160348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20</a:t>
            </a:r>
          </a:p>
        </p:txBody>
      </p:sp>
      <p:sp>
        <p:nvSpPr>
          <p:cNvPr id="3137" name="AutoShape 65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6517158" y="3160348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30</a:t>
            </a:r>
          </a:p>
        </p:txBody>
      </p:sp>
      <p:sp>
        <p:nvSpPr>
          <p:cNvPr id="3138" name="AutoShape 66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7277524" y="3160348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40</a:t>
            </a:r>
          </a:p>
        </p:txBody>
      </p:sp>
      <p:sp>
        <p:nvSpPr>
          <p:cNvPr id="3139" name="AutoShape 67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7925596" y="3160348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50</a:t>
            </a:r>
          </a:p>
        </p:txBody>
      </p:sp>
      <p:sp>
        <p:nvSpPr>
          <p:cNvPr id="3140" name="AutoShape 68">
            <a:hlinkClick r:id="rId23" action="ppaction://hlinksldjump"/>
          </p:cNvPr>
          <p:cNvSpPr>
            <a:spLocks noChangeArrowheads="1"/>
          </p:cNvSpPr>
          <p:nvPr/>
        </p:nvSpPr>
        <p:spPr bwMode="auto">
          <a:xfrm>
            <a:off x="5046218" y="3881444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10</a:t>
            </a:r>
          </a:p>
        </p:txBody>
      </p:sp>
      <p:sp>
        <p:nvSpPr>
          <p:cNvPr id="3142" name="AutoShape 70">
            <a:hlinkClick r:id="rId24" action="ppaction://hlinksldjump"/>
          </p:cNvPr>
          <p:cNvSpPr>
            <a:spLocks noChangeArrowheads="1"/>
          </p:cNvSpPr>
          <p:nvPr/>
        </p:nvSpPr>
        <p:spPr bwMode="auto">
          <a:xfrm>
            <a:off x="5766298" y="3881444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20</a:t>
            </a:r>
          </a:p>
        </p:txBody>
      </p:sp>
      <p:sp>
        <p:nvSpPr>
          <p:cNvPr id="3143" name="AutoShape 71">
            <a:hlinkClick r:id="rId25" action="ppaction://hlinksldjump"/>
          </p:cNvPr>
          <p:cNvSpPr>
            <a:spLocks noChangeArrowheads="1"/>
          </p:cNvSpPr>
          <p:nvPr/>
        </p:nvSpPr>
        <p:spPr bwMode="auto">
          <a:xfrm>
            <a:off x="6558386" y="3881444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30</a:t>
            </a:r>
          </a:p>
        </p:txBody>
      </p:sp>
      <p:sp>
        <p:nvSpPr>
          <p:cNvPr id="3144" name="AutoShape 72">
            <a:hlinkClick r:id="rId26" action="ppaction://hlinksldjump"/>
          </p:cNvPr>
          <p:cNvSpPr>
            <a:spLocks noChangeArrowheads="1"/>
          </p:cNvSpPr>
          <p:nvPr/>
        </p:nvSpPr>
        <p:spPr bwMode="auto">
          <a:xfrm>
            <a:off x="7278466" y="3881444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40</a:t>
            </a:r>
          </a:p>
        </p:txBody>
      </p:sp>
      <p:sp>
        <p:nvSpPr>
          <p:cNvPr id="3145" name="AutoShape 73">
            <a:hlinkClick r:id="rId27" action="ppaction://hlinksldjump"/>
          </p:cNvPr>
          <p:cNvSpPr>
            <a:spLocks noChangeArrowheads="1"/>
          </p:cNvSpPr>
          <p:nvPr/>
        </p:nvSpPr>
        <p:spPr bwMode="auto">
          <a:xfrm>
            <a:off x="7926538" y="3881444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50</a:t>
            </a:r>
          </a:p>
        </p:txBody>
      </p:sp>
      <p:sp>
        <p:nvSpPr>
          <p:cNvPr id="2" name="AutoShape 47"/>
          <p:cNvSpPr>
            <a:spLocks noChangeArrowheads="1"/>
          </p:cNvSpPr>
          <p:nvPr/>
        </p:nvSpPr>
        <p:spPr bwMode="auto">
          <a:xfrm>
            <a:off x="538833" y="1000108"/>
            <a:ext cx="4290419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ДенЬГИ</a:t>
            </a:r>
            <a:endParaRPr lang="ru-RU" sz="20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68"/>
          <p:cNvSpPr>
            <a:spLocks noChangeArrowheads="1"/>
          </p:cNvSpPr>
          <p:nvPr/>
        </p:nvSpPr>
        <p:spPr bwMode="auto">
          <a:xfrm>
            <a:off x="538834" y="3869875"/>
            <a:ext cx="4290418" cy="50400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 cap="all" dirty="0" smtClean="0">
                <a:latin typeface="Times New Roman" pitchFamily="18" charset="0"/>
                <a:cs typeface="Times New Roman" pitchFamily="18" charset="0"/>
              </a:rPr>
              <a:t>ПРОДОЛЖИ ФРАЗУ</a:t>
            </a:r>
            <a:endParaRPr lang="ru-RU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47"/>
          <p:cNvSpPr>
            <a:spLocks noChangeArrowheads="1"/>
          </p:cNvSpPr>
          <p:nvPr/>
        </p:nvSpPr>
        <p:spPr bwMode="auto">
          <a:xfrm>
            <a:off x="538833" y="3160348"/>
            <a:ext cx="4290419" cy="503467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b="1" cap="all" dirty="0" smtClean="0">
                <a:latin typeface="Times New Roman" pitchFamily="18" charset="0"/>
                <a:cs typeface="Times New Roman" pitchFamily="18" charset="0"/>
              </a:rPr>
              <a:t>ЭКОНОМИЧЕСКИЕ РЕБУСЫ</a:t>
            </a:r>
            <a:endParaRPr lang="ru-RU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47"/>
          <p:cNvSpPr>
            <a:spLocks noChangeArrowheads="1"/>
          </p:cNvSpPr>
          <p:nvPr/>
        </p:nvSpPr>
        <p:spPr bwMode="auto">
          <a:xfrm>
            <a:off x="538833" y="1720188"/>
            <a:ext cx="4290419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ИСТОРИЯ ДЕНЕГ</a:t>
            </a:r>
            <a:endParaRPr lang="ru-RU" sz="20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47"/>
          <p:cNvSpPr>
            <a:spLocks noChangeArrowheads="1"/>
          </p:cNvSpPr>
          <p:nvPr/>
        </p:nvSpPr>
        <p:spPr bwMode="auto">
          <a:xfrm>
            <a:off x="538833" y="2440268"/>
            <a:ext cx="4290419" cy="503039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ЛИТЕРАТУРНЫЕ ВОПРОСЫ</a:t>
            </a:r>
            <a:endParaRPr lang="ru-RU" sz="20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8" name="Рисунок 37" descr="Рисунок40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28" cstate="screen"/>
          <a:srcRect/>
          <a:stretch>
            <a:fillRect/>
          </a:stretch>
        </p:blipFill>
        <p:spPr>
          <a:xfrm>
            <a:off x="7740352" y="6381328"/>
            <a:ext cx="1152128" cy="300800"/>
          </a:xfrm>
          <a:prstGeom prst="rect">
            <a:avLst/>
          </a:prstGeom>
        </p:spPr>
      </p:pic>
      <p:sp>
        <p:nvSpPr>
          <p:cNvPr id="33" name="AutoShape 68">
            <a:hlinkClick r:id="rId29" action="ppaction://hlinksldjump"/>
          </p:cNvPr>
          <p:cNvSpPr>
            <a:spLocks noChangeArrowheads="1"/>
          </p:cNvSpPr>
          <p:nvPr/>
        </p:nvSpPr>
        <p:spPr bwMode="auto">
          <a:xfrm>
            <a:off x="5046218" y="4640472"/>
            <a:ext cx="503114" cy="503040"/>
          </a:xfrm>
          <a:prstGeom prst="bevel">
            <a:avLst>
              <a:gd name="adj" fmla="val 7727"/>
            </a:avLst>
          </a:prstGeom>
          <a:solidFill>
            <a:srgbClr val="D4D3DF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10</a:t>
            </a:r>
          </a:p>
        </p:txBody>
      </p:sp>
      <p:sp>
        <p:nvSpPr>
          <p:cNvPr id="34" name="AutoShape 70">
            <a:hlinkClick r:id="rId30" action="ppaction://hlinksldjump"/>
          </p:cNvPr>
          <p:cNvSpPr>
            <a:spLocks noChangeArrowheads="1"/>
          </p:cNvSpPr>
          <p:nvPr/>
        </p:nvSpPr>
        <p:spPr bwMode="auto">
          <a:xfrm>
            <a:off x="5766298" y="4640472"/>
            <a:ext cx="503114" cy="503040"/>
          </a:xfrm>
          <a:prstGeom prst="bevel">
            <a:avLst>
              <a:gd name="adj" fmla="val 7727"/>
            </a:avLst>
          </a:prstGeom>
          <a:solidFill>
            <a:srgbClr val="D4D3DF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20</a:t>
            </a:r>
          </a:p>
        </p:txBody>
      </p:sp>
      <p:sp>
        <p:nvSpPr>
          <p:cNvPr id="35" name="AutoShape 71">
            <a:hlinkClick r:id="rId31" action="ppaction://hlinksldjump"/>
          </p:cNvPr>
          <p:cNvSpPr>
            <a:spLocks noChangeArrowheads="1"/>
          </p:cNvSpPr>
          <p:nvPr/>
        </p:nvSpPr>
        <p:spPr bwMode="auto">
          <a:xfrm>
            <a:off x="6558386" y="4640472"/>
            <a:ext cx="503114" cy="503040"/>
          </a:xfrm>
          <a:prstGeom prst="bevel">
            <a:avLst>
              <a:gd name="adj" fmla="val 7727"/>
            </a:avLst>
          </a:prstGeom>
          <a:solidFill>
            <a:srgbClr val="D4D3DF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30</a:t>
            </a:r>
          </a:p>
        </p:txBody>
      </p:sp>
      <p:sp>
        <p:nvSpPr>
          <p:cNvPr id="36" name="AutoShape 72">
            <a:hlinkClick r:id="rId32" action="ppaction://hlinksldjump"/>
          </p:cNvPr>
          <p:cNvSpPr>
            <a:spLocks noChangeArrowheads="1"/>
          </p:cNvSpPr>
          <p:nvPr/>
        </p:nvSpPr>
        <p:spPr bwMode="auto">
          <a:xfrm>
            <a:off x="7278466" y="4640472"/>
            <a:ext cx="503114" cy="503040"/>
          </a:xfrm>
          <a:prstGeom prst="bevel">
            <a:avLst>
              <a:gd name="adj" fmla="val 7727"/>
            </a:avLst>
          </a:prstGeom>
          <a:solidFill>
            <a:srgbClr val="D4D3DF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40</a:t>
            </a:r>
          </a:p>
        </p:txBody>
      </p:sp>
      <p:sp>
        <p:nvSpPr>
          <p:cNvPr id="37" name="AutoShape 73">
            <a:hlinkClick r:id="rId33" action="ppaction://hlinksldjump"/>
          </p:cNvPr>
          <p:cNvSpPr>
            <a:spLocks noChangeArrowheads="1"/>
          </p:cNvSpPr>
          <p:nvPr/>
        </p:nvSpPr>
        <p:spPr bwMode="auto">
          <a:xfrm>
            <a:off x="7957318" y="4640472"/>
            <a:ext cx="503114" cy="503040"/>
          </a:xfrm>
          <a:prstGeom prst="bevel">
            <a:avLst>
              <a:gd name="adj" fmla="val 7727"/>
            </a:avLst>
          </a:prstGeom>
          <a:solidFill>
            <a:srgbClr val="D4D3DF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50</a:t>
            </a:r>
          </a:p>
        </p:txBody>
      </p:sp>
      <p:sp>
        <p:nvSpPr>
          <p:cNvPr id="39" name="AutoShape 68"/>
          <p:cNvSpPr>
            <a:spLocks noChangeArrowheads="1"/>
          </p:cNvSpPr>
          <p:nvPr/>
        </p:nvSpPr>
        <p:spPr bwMode="auto">
          <a:xfrm>
            <a:off x="538834" y="4628903"/>
            <a:ext cx="4290418" cy="504000"/>
          </a:xfrm>
          <a:prstGeom prst="bevel">
            <a:avLst>
              <a:gd name="adj" fmla="val 7727"/>
            </a:avLst>
          </a:prstGeom>
          <a:solidFill>
            <a:srgbClr val="D4D3DF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«ЗОЛОТая лихорадка»</a:t>
            </a:r>
            <a:endParaRPr lang="ru-RU" sz="20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AutoShape 68">
            <a:hlinkClick r:id="rId34" action="ppaction://hlinksldjump"/>
          </p:cNvPr>
          <p:cNvSpPr>
            <a:spLocks noChangeArrowheads="1"/>
          </p:cNvSpPr>
          <p:nvPr/>
        </p:nvSpPr>
        <p:spPr bwMode="auto">
          <a:xfrm>
            <a:off x="5078856" y="5426290"/>
            <a:ext cx="503114" cy="503040"/>
          </a:xfrm>
          <a:prstGeom prst="bevel">
            <a:avLst>
              <a:gd name="adj" fmla="val 7727"/>
            </a:avLst>
          </a:prstGeom>
          <a:solidFill>
            <a:srgbClr val="FDE8D7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10</a:t>
            </a:r>
          </a:p>
        </p:txBody>
      </p:sp>
      <p:sp>
        <p:nvSpPr>
          <p:cNvPr id="41" name="AutoShape 70">
            <a:hlinkClick r:id="rId35" action="ppaction://hlinksldjump"/>
          </p:cNvPr>
          <p:cNvSpPr>
            <a:spLocks noChangeArrowheads="1"/>
          </p:cNvSpPr>
          <p:nvPr/>
        </p:nvSpPr>
        <p:spPr bwMode="auto">
          <a:xfrm>
            <a:off x="5798936" y="5426290"/>
            <a:ext cx="503114" cy="503040"/>
          </a:xfrm>
          <a:prstGeom prst="bevel">
            <a:avLst>
              <a:gd name="adj" fmla="val 7727"/>
            </a:avLst>
          </a:prstGeom>
          <a:solidFill>
            <a:srgbClr val="FDE8D7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20</a:t>
            </a:r>
          </a:p>
        </p:txBody>
      </p:sp>
      <p:sp>
        <p:nvSpPr>
          <p:cNvPr id="42" name="AutoShape 71">
            <a:hlinkClick r:id="rId36" action="ppaction://hlinksldjump"/>
          </p:cNvPr>
          <p:cNvSpPr>
            <a:spLocks noChangeArrowheads="1"/>
          </p:cNvSpPr>
          <p:nvPr/>
        </p:nvSpPr>
        <p:spPr bwMode="auto">
          <a:xfrm>
            <a:off x="6591024" y="5426290"/>
            <a:ext cx="503114" cy="503040"/>
          </a:xfrm>
          <a:prstGeom prst="bevel">
            <a:avLst>
              <a:gd name="adj" fmla="val 7727"/>
            </a:avLst>
          </a:prstGeom>
          <a:solidFill>
            <a:srgbClr val="FDE8D7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30</a:t>
            </a:r>
          </a:p>
        </p:txBody>
      </p:sp>
      <p:sp>
        <p:nvSpPr>
          <p:cNvPr id="43" name="AutoShape 72">
            <a:hlinkClick r:id="rId37" action="ppaction://hlinksldjump"/>
          </p:cNvPr>
          <p:cNvSpPr>
            <a:spLocks noChangeArrowheads="1"/>
          </p:cNvSpPr>
          <p:nvPr/>
        </p:nvSpPr>
        <p:spPr bwMode="auto">
          <a:xfrm>
            <a:off x="7311104" y="5426290"/>
            <a:ext cx="503114" cy="503040"/>
          </a:xfrm>
          <a:prstGeom prst="bevel">
            <a:avLst>
              <a:gd name="adj" fmla="val 7727"/>
            </a:avLst>
          </a:prstGeom>
          <a:solidFill>
            <a:srgbClr val="FDE8D7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40</a:t>
            </a:r>
          </a:p>
        </p:txBody>
      </p:sp>
      <p:sp>
        <p:nvSpPr>
          <p:cNvPr id="44" name="AutoShape 73">
            <a:hlinkClick r:id="rId38" action="ppaction://hlinksldjump"/>
          </p:cNvPr>
          <p:cNvSpPr>
            <a:spLocks noChangeArrowheads="1"/>
          </p:cNvSpPr>
          <p:nvPr/>
        </p:nvSpPr>
        <p:spPr bwMode="auto">
          <a:xfrm>
            <a:off x="7959176" y="5426290"/>
            <a:ext cx="503114" cy="503040"/>
          </a:xfrm>
          <a:prstGeom prst="bevel">
            <a:avLst>
              <a:gd name="adj" fmla="val 7727"/>
            </a:avLst>
          </a:prstGeom>
          <a:solidFill>
            <a:srgbClr val="FDE8D7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50</a:t>
            </a:r>
          </a:p>
        </p:txBody>
      </p:sp>
      <p:sp>
        <p:nvSpPr>
          <p:cNvPr id="45" name="AutoShape 68"/>
          <p:cNvSpPr>
            <a:spLocks noChangeArrowheads="1"/>
          </p:cNvSpPr>
          <p:nvPr/>
        </p:nvSpPr>
        <p:spPr bwMode="auto">
          <a:xfrm>
            <a:off x="571472" y="5414721"/>
            <a:ext cx="4290418" cy="504000"/>
          </a:xfrm>
          <a:prstGeom prst="bevel">
            <a:avLst>
              <a:gd name="adj" fmla="val 7727"/>
            </a:avLst>
          </a:prstGeom>
          <a:solidFill>
            <a:srgbClr val="FDE8D7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ЭКОНОМИчЕСКИЕ РАСЧЕТЫ</a:t>
            </a:r>
            <a:endParaRPr lang="ru-RU" sz="2000" b="1" cap="al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" dur="indefinite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9" dur="indefinite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5" dur="indefinite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1" dur="indefinite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7" dur="indefinite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3" dur="indefinite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9" dur="indefinite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5" dur="indefinite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1" dur="indefinite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7" dur="indefinite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3" dur="indefinite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9" dur="indefinite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85" dur="indefinite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91" dur="indefinite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97" dur="indefinite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3" dur="indefinite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3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9" dur="indefinite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4" dur="indefinite"/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15" dur="indefinite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8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0" dur="indefinite"/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21" dur="indefinite"/>
                                        <p:tgtEl>
                                          <p:spTgt spid="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6" dur="indefinite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27" dur="indefinite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2" dur="indefinite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3" dur="indefinite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8" dur="indefinite"/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9" dur="indefinite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3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3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4" dur="indefinite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45" dur="indefinite"/>
                                        <p:tgtEl>
                                          <p:spTgt spid="3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4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0" dur="indefinite"/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51" dur="indefinite"/>
                                        <p:tgtEl>
                                          <p:spTgt spid="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5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6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57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2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63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8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69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4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75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0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81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6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87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2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93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8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99" dur="indefinite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05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0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11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3119" grpId="0" animBg="1"/>
      <p:bldP spid="3121" grpId="0" animBg="1"/>
      <p:bldP spid="3122" grpId="0" animBg="1"/>
      <p:bldP spid="3123" grpId="0" animBg="1"/>
      <p:bldP spid="3124" grpId="0" animBg="1"/>
      <p:bldP spid="3125" grpId="0" animBg="1"/>
      <p:bldP spid="3126" grpId="0" animBg="1"/>
      <p:bldP spid="3127" grpId="0" animBg="1"/>
      <p:bldP spid="3128" grpId="0" animBg="1"/>
      <p:bldP spid="3129" grpId="0" animBg="1"/>
      <p:bldP spid="3130" grpId="0" animBg="1"/>
      <p:bldP spid="3131" grpId="0" animBg="1"/>
      <p:bldP spid="3132" grpId="0" animBg="1"/>
      <p:bldP spid="3133" grpId="0" animBg="1"/>
      <p:bldP spid="3134" grpId="0" animBg="1"/>
      <p:bldP spid="3135" grpId="0" animBg="1"/>
      <p:bldP spid="3136" grpId="0" animBg="1"/>
      <p:bldP spid="3137" grpId="0" animBg="1"/>
      <p:bldP spid="3138" grpId="0" animBg="1"/>
      <p:bldP spid="3139" grpId="0" animBg="1"/>
      <p:bldP spid="3140" grpId="0" animBg="1"/>
      <p:bldP spid="3142" grpId="0" animBg="1"/>
      <p:bldP spid="3143" grpId="0" animBg="1"/>
      <p:bldP spid="3144" grpId="0" animBg="1"/>
      <p:bldP spid="314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681081" y="5262380"/>
            <a:ext cx="4075386" cy="1040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Ответ: </a:t>
            </a:r>
            <a:r>
              <a:rPr lang="ru-RU" sz="2800" dirty="0" smtClean="0">
                <a:latin typeface="Georgia" pitchFamily="18" charset="0"/>
              </a:rPr>
              <a:t>акция.</a:t>
            </a:r>
            <a:endParaRPr lang="ru-RU" sz="2800" dirty="0">
              <a:latin typeface="Georgia" pitchFamily="18" charset="0"/>
            </a:endParaRPr>
          </a:p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 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000100" y="1928802"/>
            <a:ext cx="642942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5400" dirty="0" smtClean="0">
                <a:latin typeface="Georgia" pitchFamily="18" charset="0"/>
              </a:rPr>
              <a:t>ГКО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3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15206" y="1428736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57290" y="260648"/>
            <a:ext cx="6743102" cy="52322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ЭКОНОМИчЕСКИЕ </a:t>
            </a:r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РЕБУСЫ</a:t>
            </a:r>
            <a:endParaRPr lang="ru-RU" sz="28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60648"/>
            <a:ext cx="648072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 descr="Акция.jpg"/>
          <p:cNvPicPr>
            <a:picLocks noChangeAspect="1"/>
          </p:cNvPicPr>
          <p:nvPr/>
        </p:nvPicPr>
        <p:blipFill>
          <a:blip r:embed="rId6"/>
          <a:srcRect l="4062" t="25000" r="5000" b="27500"/>
          <a:stretch>
            <a:fillRect/>
          </a:stretch>
        </p:blipFill>
        <p:spPr>
          <a:xfrm>
            <a:off x="681081" y="1772816"/>
            <a:ext cx="6197795" cy="2811371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609994" y="5229200"/>
            <a:ext cx="62151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Ответ: </a:t>
            </a:r>
            <a:r>
              <a:rPr lang="ru-RU" sz="2800" i="1" dirty="0" smtClean="0">
                <a:latin typeface="Georgia" pitchFamily="18" charset="0"/>
              </a:rPr>
              <a:t>производительность</a:t>
            </a:r>
            <a:r>
              <a:rPr lang="ru-RU" sz="2800" dirty="0" smtClean="0">
                <a:latin typeface="Georgia" pitchFamily="18" charset="0"/>
              </a:rPr>
              <a:t>.</a:t>
            </a:r>
            <a:endParaRPr lang="ru-RU" sz="2800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071538" y="2000240"/>
            <a:ext cx="669674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5400" dirty="0" smtClean="0">
                <a:latin typeface="Georgia" pitchFamily="18" charset="0"/>
              </a:rPr>
              <a:t>ММВБ</a:t>
            </a:r>
            <a:endParaRPr lang="ru-RU" sz="5400" dirty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3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29454" y="164305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2976" y="260648"/>
            <a:ext cx="6957416" cy="52322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ЭКОНОМИчЕСКИЕ </a:t>
            </a:r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РЕБУСЫ</a:t>
            </a:r>
            <a:endParaRPr lang="ru-RU" sz="28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60648"/>
            <a:ext cx="648072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2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 descr="Производительность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0096" y="1611367"/>
            <a:ext cx="6047075" cy="2978582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285852" y="1714488"/>
            <a:ext cx="54292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5400" dirty="0" smtClean="0">
                <a:latin typeface="Georgia" pitchFamily="18" charset="0"/>
              </a:rPr>
              <a:t>ЕБРР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3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39581" y="1688525"/>
            <a:ext cx="1521621" cy="2798632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57290" y="260648"/>
            <a:ext cx="6743102" cy="52322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ЭКОНОМИчЕСКИЕ </a:t>
            </a:r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РЕБУСЫ</a:t>
            </a:r>
            <a:endParaRPr lang="ru-RU" sz="28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60648"/>
            <a:ext cx="648072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32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733253" y="4992095"/>
            <a:ext cx="67151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Ответ</a:t>
            </a:r>
            <a:r>
              <a:rPr lang="ru-RU" sz="2800" i="1" dirty="0" smtClean="0">
                <a:latin typeface="Georgia" pitchFamily="18" charset="0"/>
              </a:rPr>
              <a:t>: бизнес</a:t>
            </a:r>
            <a:r>
              <a:rPr lang="ru-RU" sz="2800" dirty="0" smtClean="0">
                <a:latin typeface="Georgia" pitchFamily="18" charset="0"/>
              </a:rPr>
              <a:t>.</a:t>
            </a:r>
            <a:endParaRPr lang="ru-RU" sz="2800" dirty="0" smtClean="0">
              <a:latin typeface="Georgia" pitchFamily="18" charset="0"/>
            </a:endParaRPr>
          </a:p>
        </p:txBody>
      </p:sp>
      <p:pic>
        <p:nvPicPr>
          <p:cNvPr id="12" name="Рисунок 11" descr="Бизнес.jpg"/>
          <p:cNvPicPr>
            <a:picLocks noChangeAspect="1"/>
          </p:cNvPicPr>
          <p:nvPr/>
        </p:nvPicPr>
        <p:blipFill>
          <a:blip r:embed="rId6"/>
          <a:srcRect l="6875" t="22500" r="12500" b="22500"/>
          <a:stretch>
            <a:fillRect/>
          </a:stretch>
        </p:blipFill>
        <p:spPr>
          <a:xfrm>
            <a:off x="714348" y="1643050"/>
            <a:ext cx="6143668" cy="3143272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785786" y="3429000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Ответ: </a:t>
            </a:r>
            <a:r>
              <a:rPr lang="ru-RU" sz="2800" dirty="0" smtClean="0">
                <a:latin typeface="Georgia" pitchFamily="18" charset="0"/>
              </a:rPr>
              <a:t>шелках.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714348" y="2000240"/>
            <a:ext cx="64830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Georgia" pitchFamily="18" charset="0"/>
              </a:rPr>
              <a:t>В  долгах как в …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00364" y="251937"/>
            <a:ext cx="5098781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atin typeface="Times New Roman" pitchFamily="18" charset="0"/>
                <a:cs typeface="Times New Roman" pitchFamily="18" charset="0"/>
              </a:rPr>
              <a:t>ПРОДОЛЖИ ФРАЗУ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3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6786578" y="164305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642910" y="3643314"/>
            <a:ext cx="7632848" cy="1040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Ответ: </a:t>
            </a:r>
            <a:r>
              <a:rPr lang="ru-RU" sz="2800" dirty="0" smtClean="0">
                <a:latin typeface="Georgia" pitchFamily="18" charset="0"/>
              </a:rPr>
              <a:t>отдаешь свои.</a:t>
            </a:r>
          </a:p>
          <a:p>
            <a:pPr>
              <a:spcBef>
                <a:spcPct val="20000"/>
              </a:spcBef>
            </a:pPr>
            <a:endParaRPr lang="ru-RU" sz="2800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71472" y="2071678"/>
            <a:ext cx="66967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Georgia" pitchFamily="18" charset="0"/>
              </a:rPr>
              <a:t>Берешь в долг чужие, а … </a:t>
            </a:r>
            <a:endParaRPr lang="ru-RU" sz="2800" dirty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3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7007905" y="162880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28992" y="251937"/>
            <a:ext cx="4671400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atin typeface="Times New Roman" pitchFamily="18" charset="0"/>
                <a:cs typeface="Times New Roman" pitchFamily="18" charset="0"/>
              </a:rPr>
              <a:t>ПРОДОЛЖИ ФРАЗУ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785786" y="3357562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Ответ: </a:t>
            </a:r>
            <a:r>
              <a:rPr lang="ru-RU" sz="2800" dirty="0" smtClean="0">
                <a:latin typeface="Georgia" pitchFamily="18" charset="0"/>
              </a:rPr>
              <a:t>не заработаешь.</a:t>
            </a:r>
            <a:endParaRPr lang="ru-RU" sz="2800" dirty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3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6444208" y="1340768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00430" y="251937"/>
            <a:ext cx="459996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atin typeface="Times New Roman" pitchFamily="18" charset="0"/>
                <a:cs typeface="Times New Roman" pitchFamily="18" charset="0"/>
              </a:rPr>
              <a:t>ПРОДОЛЖИ ФРАЗУ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857224" y="2000240"/>
            <a:ext cx="61024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Всех денег…</a:t>
            </a:r>
            <a:endParaRPr lang="ru-RU" sz="2800" dirty="0">
              <a:latin typeface="Georgia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928662" y="3429000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Ответ: </a:t>
            </a:r>
            <a:r>
              <a:rPr lang="ru-RU" sz="2800" dirty="0" smtClean="0">
                <a:latin typeface="Georgia" pitchFamily="18" charset="0"/>
              </a:rPr>
              <a:t>гроша не стоит.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928662" y="1758253"/>
            <a:ext cx="61024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Ломаного…</a:t>
            </a:r>
            <a:endParaRPr lang="ru-RU" sz="2800" dirty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3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7000892" y="1714488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86182" y="251937"/>
            <a:ext cx="4314210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atin typeface="Times New Roman" pitchFamily="18" charset="0"/>
                <a:cs typeface="Times New Roman" pitchFamily="18" charset="0"/>
              </a:rPr>
              <a:t>ПРОДОЛЖИ ФРАЗУ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785787" y="3643314"/>
            <a:ext cx="68580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Ответ: </a:t>
            </a:r>
            <a:r>
              <a:rPr lang="ru-RU" sz="2800" dirty="0" smtClean="0">
                <a:latin typeface="Georgia" pitchFamily="18" charset="0"/>
              </a:rPr>
              <a:t>одарил.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714349" y="2071678"/>
            <a:ext cx="5857916" cy="111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Посмотрел, как рублем…</a:t>
            </a:r>
          </a:p>
          <a:p>
            <a:pPr lvl="0">
              <a:spcBef>
                <a:spcPct val="20000"/>
              </a:spcBef>
            </a:pPr>
            <a:endParaRPr lang="ru-RU" sz="3200" dirty="0"/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3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7000892" y="164305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86116" y="251937"/>
            <a:ext cx="4814276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atin typeface="Times New Roman" pitchFamily="18" charset="0"/>
                <a:cs typeface="Times New Roman" pitchFamily="18" charset="0"/>
              </a:rPr>
              <a:t>ПРОДОЛЖИ ФРАЗУ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000100" y="4500570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Ответ: </a:t>
            </a:r>
            <a:r>
              <a:rPr lang="ru-RU" sz="2800" dirty="0" smtClean="0">
                <a:latin typeface="Georgia" pitchFamily="18" charset="0"/>
              </a:rPr>
              <a:t>нефть.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928662" y="1714488"/>
            <a:ext cx="564360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latin typeface="Georgia" pitchFamily="18" charset="0"/>
              </a:rPr>
              <a:t>Какое жидкое полезное ископаемое называют «чёрным </a:t>
            </a:r>
            <a:r>
              <a:rPr lang="ru-RU" sz="2800" b="1" dirty="0" smtClean="0">
                <a:latin typeface="Georgia" pitchFamily="18" charset="0"/>
              </a:rPr>
              <a:t>золотом</a:t>
            </a:r>
            <a:r>
              <a:rPr lang="ru-RU" sz="2800" dirty="0" smtClean="0">
                <a:latin typeface="Georgia" pitchFamily="18" charset="0"/>
              </a:rPr>
              <a:t>»?</a:t>
            </a:r>
            <a:endParaRPr lang="ru-RU" sz="2800" dirty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3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6840252" y="1622407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atin typeface="Times New Roman" pitchFamily="18" charset="0"/>
                <a:cs typeface="Times New Roman" pitchFamily="18" charset="0"/>
              </a:rPr>
              <a:t>«ЗОЛОТАЯ ЛИХОРАДКА»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000100" y="4357694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Ответ: </a:t>
            </a:r>
            <a:r>
              <a:rPr lang="ru-RU" sz="2800" b="1" dirty="0" smtClean="0">
                <a:latin typeface="Georgia" pitchFamily="18" charset="0"/>
              </a:rPr>
              <a:t>Золотая</a:t>
            </a:r>
            <a:r>
              <a:rPr lang="ru-RU" sz="2800" dirty="0" smtClean="0">
                <a:latin typeface="Georgia" pitchFamily="18" charset="0"/>
              </a:rPr>
              <a:t> Орда. 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000100" y="1643050"/>
            <a:ext cx="5533216" cy="1952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Какому государству в 13-м веке платили дань русские княжества?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3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6840252" y="1622407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atin typeface="Times New Roman" pitchFamily="18" charset="0"/>
                <a:cs typeface="Times New Roman" pitchFamily="18" charset="0"/>
              </a:rPr>
              <a:t>«ЗОЛОТАЯ ЛИХОРАДКА»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971600" y="4500570"/>
            <a:ext cx="52565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Ответ: </a:t>
            </a:r>
            <a:r>
              <a:rPr lang="ru-RU" sz="2800" dirty="0" smtClean="0">
                <a:latin typeface="Georgia" pitchFamily="18" charset="0"/>
              </a:rPr>
              <a:t>деньги.</a:t>
            </a:r>
            <a:endParaRPr lang="en-US" sz="2800" dirty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899592" y="2004361"/>
            <a:ext cx="547260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Что считать в чужом кармане нехорошо, но очень интересно? 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rgbClr val="DBD3E5"/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D4D3D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ДЕНЬГИ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3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643702" y="1857364"/>
            <a:ext cx="1855591" cy="3063984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>
            <a:duotone>
              <a:schemeClr val="accent4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714348" y="3929066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Ответ: </a:t>
            </a:r>
            <a:r>
              <a:rPr lang="ru-RU" sz="2800" dirty="0" smtClean="0">
                <a:latin typeface="Georgia" pitchFamily="18" charset="0"/>
              </a:rPr>
              <a:t>антиквариат.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642910" y="1785926"/>
            <a:ext cx="6357982" cy="1306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latin typeface="Georgia" pitchFamily="18" charset="0"/>
              </a:rPr>
              <a:t>Как называют вещи, «</a:t>
            </a:r>
            <a:r>
              <a:rPr lang="ru-RU" sz="2800" b="1" dirty="0" smtClean="0">
                <a:latin typeface="Georgia" pitchFamily="18" charset="0"/>
              </a:rPr>
              <a:t>позолоченные</a:t>
            </a:r>
            <a:r>
              <a:rPr lang="ru-RU" sz="2800" dirty="0" smtClean="0">
                <a:latin typeface="Georgia" pitchFamily="18" charset="0"/>
              </a:rPr>
              <a:t> временем»?</a:t>
            </a:r>
            <a:endParaRPr lang="ru-RU" sz="2800" dirty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3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6840252" y="1622407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atin typeface="Times New Roman" pitchFamily="18" charset="0"/>
                <a:cs typeface="Times New Roman" pitchFamily="18" charset="0"/>
              </a:rPr>
              <a:t>«ЗОЛОТАЯ ЛИХОРАДКА»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142976" y="4071942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Ответ: </a:t>
            </a:r>
            <a:r>
              <a:rPr lang="ru-RU" sz="2800" dirty="0" smtClean="0">
                <a:latin typeface="Georgia" pitchFamily="18" charset="0"/>
              </a:rPr>
              <a:t>79.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000100" y="1785926"/>
            <a:ext cx="557216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Какое место занимает </a:t>
            </a:r>
            <a:r>
              <a:rPr lang="ru-RU" sz="2800" b="1" dirty="0" smtClean="0">
                <a:latin typeface="Georgia" pitchFamily="18" charset="0"/>
              </a:rPr>
              <a:t>золото</a:t>
            </a:r>
            <a:r>
              <a:rPr lang="ru-RU" sz="2800" dirty="0" smtClean="0">
                <a:latin typeface="Georgia" pitchFamily="18" charset="0"/>
              </a:rPr>
              <a:t> 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в таблице Менделеева?</a:t>
            </a:r>
            <a:endParaRPr lang="ru-RU" sz="2800" dirty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3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6840252" y="1622407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atin typeface="Times New Roman" pitchFamily="18" charset="0"/>
                <a:cs typeface="Times New Roman" pitchFamily="18" charset="0"/>
              </a:rPr>
              <a:t>«ЗОЛОТАЯ ЛИХОРАДКА»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000100" y="4500570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Ответ: </a:t>
            </a:r>
            <a:r>
              <a:rPr lang="ru-RU" sz="2800" dirty="0" smtClean="0">
                <a:latin typeface="Georgia" pitchFamily="18" charset="0"/>
              </a:rPr>
              <a:t>держава.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000100" y="1571612"/>
            <a:ext cx="6143668" cy="1952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Как называется символ власти в России – </a:t>
            </a:r>
            <a:r>
              <a:rPr lang="ru-RU" sz="2800" b="1" dirty="0" smtClean="0">
                <a:latin typeface="Georgia" pitchFamily="18" charset="0"/>
              </a:rPr>
              <a:t>золотой </a:t>
            </a:r>
            <a:r>
              <a:rPr lang="ru-RU" sz="2800" dirty="0" smtClean="0">
                <a:latin typeface="Georgia" pitchFamily="18" charset="0"/>
              </a:rPr>
              <a:t>шар с короной или крестом наверху?</a:t>
            </a:r>
            <a:endParaRPr lang="ru-RU" sz="2800" dirty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3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7272300" y="1609978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atin typeface="Times New Roman" pitchFamily="18" charset="0"/>
                <a:cs typeface="Times New Roman" pitchFamily="18" charset="0"/>
              </a:rPr>
              <a:t>«ЗОЛОТАЯ ЛИХОРАДКА»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071538" y="5429264"/>
            <a:ext cx="60722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i="1" dirty="0" smtClean="0">
                <a:latin typeface="Georgia" pitchFamily="18" charset="0"/>
              </a:rPr>
              <a:t>Ответ: </a:t>
            </a:r>
            <a:r>
              <a:rPr lang="ru-RU" sz="2800" dirty="0" smtClean="0">
                <a:latin typeface="Georgia" pitchFamily="18" charset="0"/>
              </a:rPr>
              <a:t>4 брата и 3 сестры.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000100" y="1142984"/>
            <a:ext cx="6696744" cy="3901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В семейном предприятии участвуют братья и сестры. У каждого брата число братьев и сестер одинаково. У каждой сестры вдвое меньше сестер, чем братьев. Сколько в семейном предприятии братьев и сестер?</a:t>
            </a:r>
            <a:endParaRPr lang="ru-RU" sz="2800" dirty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3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7272300" y="112308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57290" y="251937"/>
            <a:ext cx="6743102" cy="584775"/>
          </a:xfrm>
          <a:prstGeom prst="rect">
            <a:avLst/>
          </a:prstGeom>
          <a:solidFill>
            <a:srgbClr val="FDE8D7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atin typeface="Times New Roman" pitchFamily="18" charset="0"/>
                <a:cs typeface="Times New Roman" pitchFamily="18" charset="0"/>
              </a:rPr>
              <a:t>ЭКОНОМИчЕСКИЕ РАСЧЕТЫ</a:t>
            </a:r>
            <a:endParaRPr lang="ru-RU" sz="32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solidFill>
            <a:srgbClr val="FDE8D7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857224" y="5572140"/>
            <a:ext cx="7715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Ответ: 5050.</a:t>
            </a:r>
            <a:endParaRPr lang="ru-RU" sz="2800" b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857224" y="1285860"/>
            <a:ext cx="6000792" cy="3891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latin typeface="Georgia" pitchFamily="18" charset="0"/>
              </a:rPr>
              <a:t>По договору работнику в первый день работы выплачивается 1 руб., во второй – два руб., в третий – три руб. и так далее. 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Georgia" pitchFamily="18" charset="0"/>
              </a:rPr>
              <a:t>Сколько всего денег он получит за 100 дней работы?</a:t>
            </a:r>
            <a:endParaRPr lang="ru-RU" sz="2800" dirty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3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6991048" y="1657578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28728" y="251937"/>
            <a:ext cx="6671664" cy="584775"/>
          </a:xfrm>
          <a:prstGeom prst="rect">
            <a:avLst/>
          </a:prstGeom>
          <a:solidFill>
            <a:srgbClr val="FDE8D7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atin typeface="Times New Roman" pitchFamily="18" charset="0"/>
                <a:cs typeface="Times New Roman" pitchFamily="18" charset="0"/>
              </a:rPr>
              <a:t>ЭКОНОМИчЕСКИЕ РАСЧЕТЫ</a:t>
            </a:r>
            <a:endParaRPr lang="ru-RU" sz="32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solidFill>
            <a:srgbClr val="FDE8D7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000100" y="4000504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Ответ: </a:t>
            </a:r>
            <a:r>
              <a:rPr lang="ru-RU" sz="2800" dirty="0" smtClean="0">
                <a:latin typeface="Georgia" pitchFamily="18" charset="0"/>
              </a:rPr>
              <a:t>0,5 и 24,5.</a:t>
            </a:r>
            <a:endParaRPr lang="ru-RU" sz="2800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000100" y="1571612"/>
            <a:ext cx="5357850" cy="1952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latin typeface="Georgia" pitchFamily="18" charset="0"/>
              </a:rPr>
              <a:t>Разделить 25 руб. на  две части так, чтобы одна была в 49 раз больше другой.</a:t>
            </a:r>
            <a:endParaRPr lang="ru-RU" sz="2800" dirty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3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6840252" y="1622407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71604" y="251937"/>
            <a:ext cx="6528788" cy="584775"/>
          </a:xfrm>
          <a:prstGeom prst="rect">
            <a:avLst/>
          </a:prstGeom>
          <a:solidFill>
            <a:srgbClr val="FDE8D7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atin typeface="Times New Roman" pitchFamily="18" charset="0"/>
                <a:cs typeface="Times New Roman" pitchFamily="18" charset="0"/>
              </a:rPr>
              <a:t>ЭКОНОМИчЕСКИЕ РАСЧЕТЫ</a:t>
            </a:r>
            <a:endParaRPr lang="ru-RU" sz="32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solidFill>
            <a:srgbClr val="FDE8D7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642910" y="5643578"/>
            <a:ext cx="607223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Ответ: </a:t>
            </a:r>
            <a:r>
              <a:rPr lang="ru-RU" sz="2800" dirty="0" smtClean="0">
                <a:latin typeface="Georgia" pitchFamily="18" charset="0"/>
              </a:rPr>
              <a:t>возраст фирмы А- 46 лет, В- 23 года</a:t>
            </a:r>
            <a:r>
              <a:rPr lang="ru-RU" sz="2800" i="1" dirty="0" smtClean="0">
                <a:latin typeface="Georgia" pitchFamily="18" charset="0"/>
              </a:rPr>
              <a:t>.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642910" y="1142984"/>
            <a:ext cx="728667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latin typeface="Georgia" pitchFamily="18" charset="0"/>
              </a:rPr>
              <a:t>Фирма А функционирует  вдвое дольше, чем фирма Б. 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Georgia" pitchFamily="18" charset="0"/>
              </a:rPr>
              <a:t>Известно, что, когда фирма Б просуществовала 8 лет, фирма А отметила свое 31–</a:t>
            </a:r>
            <a:r>
              <a:rPr lang="ru-RU" sz="2800" dirty="0" err="1" smtClean="0">
                <a:latin typeface="Georgia" pitchFamily="18" charset="0"/>
              </a:rPr>
              <a:t>летие</a:t>
            </a:r>
            <a:r>
              <a:rPr lang="ru-RU" sz="2800" dirty="0" smtClean="0">
                <a:latin typeface="Georgia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Georgia" pitchFamily="18" charset="0"/>
              </a:rPr>
              <a:t>Сколько лет существует каждая из фирм?</a:t>
            </a:r>
            <a:endParaRPr lang="ru-RU" sz="2800" dirty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3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7286644" y="1785926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57290" y="251937"/>
            <a:ext cx="6743102" cy="584775"/>
          </a:xfrm>
          <a:prstGeom prst="rect">
            <a:avLst/>
          </a:prstGeom>
          <a:solidFill>
            <a:srgbClr val="FDE8D7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atin typeface="Times New Roman" pitchFamily="18" charset="0"/>
                <a:cs typeface="Times New Roman" pitchFamily="18" charset="0"/>
              </a:rPr>
              <a:t>ЭКОНОМИчЕСКИЕ РАСЧЕТЫ</a:t>
            </a:r>
            <a:endParaRPr lang="ru-RU" sz="32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solidFill>
            <a:srgbClr val="FDE8D7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500034" y="5786454"/>
            <a:ext cx="763284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Ответ: </a:t>
            </a:r>
            <a:r>
              <a:rPr lang="ru-RU" sz="2800" dirty="0" smtClean="0"/>
              <a:t>1-го – 800, у 2-го – 1200., у 3-го – 500,  у 4-го – 2000</a:t>
            </a:r>
            <a:r>
              <a:rPr lang="ru-RU" sz="2800" dirty="0" smtClean="0">
                <a:latin typeface="Georgia" pitchFamily="18" charset="0"/>
              </a:rPr>
              <a:t>.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28596" y="1071546"/>
            <a:ext cx="7215238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latin typeface="Georgia" pitchFamily="18" charset="0"/>
              </a:rPr>
              <a:t>У четырех братьев 4500 руб. Если          деньги первого увеличить на 200 руб.,      а деньги второго уменьшить на 200 руб.,  у третьего увеличить вдвое, а у четвертого уменьшить вдвое, то у всех братьев окажется поровну. 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Georgia" pitchFamily="18" charset="0"/>
              </a:rPr>
              <a:t>Сколько денег у каждого? </a:t>
            </a:r>
            <a:endParaRPr lang="ru-RU" sz="2800" dirty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3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7286644" y="1785926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14414" y="251937"/>
            <a:ext cx="6885978" cy="584775"/>
          </a:xfrm>
          <a:prstGeom prst="rect">
            <a:avLst/>
          </a:prstGeom>
          <a:solidFill>
            <a:srgbClr val="FDE8D7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atin typeface="Times New Roman" pitchFamily="18" charset="0"/>
                <a:cs typeface="Times New Roman" pitchFamily="18" charset="0"/>
              </a:rPr>
              <a:t>ЭКОНОМИчЕСКИЕ РАСЧЕТЫ</a:t>
            </a:r>
            <a:endParaRPr lang="ru-RU" sz="32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solidFill>
            <a:srgbClr val="FDE8D7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071538" y="4714884"/>
            <a:ext cx="62151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Ответ: </a:t>
            </a:r>
            <a:r>
              <a:rPr lang="ru-RU" sz="2800" dirty="0" smtClean="0">
                <a:latin typeface="Georgia" pitchFamily="18" charset="0"/>
              </a:rPr>
              <a:t>свистеть.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071538" y="1500174"/>
            <a:ext cx="518457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Делать это ни в чужом, ни тем паче в своем доме не стоит: деньгу выжить можно.</a:t>
            </a:r>
            <a:endParaRPr lang="ru-RU" sz="2800" dirty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3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715140" y="1928802"/>
            <a:ext cx="1714512" cy="2857520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>
            <a:duotone>
              <a:schemeClr val="accent4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rgbClr val="DBD3E5"/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D4D3D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ДЕНЬГИ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071538" y="5572140"/>
            <a:ext cx="57864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Ответ: </a:t>
            </a:r>
            <a:r>
              <a:rPr lang="ru-RU" sz="2800" dirty="0" smtClean="0">
                <a:latin typeface="Georgia" pitchFamily="18" charset="0"/>
              </a:rPr>
              <a:t>скупой платит дважды.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928662" y="1357298"/>
            <a:ext cx="6286544" cy="3767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Назовите русскую народную пословицу, которая  дает ответ на вопрос: 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ru-RU" sz="2400" dirty="0" smtClean="0">
                <a:latin typeface="Georgia" pitchFamily="18" charset="0"/>
              </a:rPr>
              <a:t>«У КАКОГО ХОЗЯИНА ЛУЧШЕ РАБОТАТЬ С ТОЧКИ ЗРЕНИЯ ОПЛАТЫ ТРУДА: У СКУПОГО ИЛИ ЩЕДРОГО? </a:t>
            </a:r>
            <a:endParaRPr lang="ru-RU" sz="2400" dirty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3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840252" y="1484784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>
            <a:duotone>
              <a:schemeClr val="accent4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rgbClr val="DBD3E5"/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D4D3D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ДЕНЬГИ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021357" y="4530910"/>
            <a:ext cx="56698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Ответ: </a:t>
            </a:r>
            <a:r>
              <a:rPr lang="ru-RU" sz="2800" dirty="0" smtClean="0">
                <a:latin typeface="Georgia" pitchFamily="18" charset="0"/>
              </a:rPr>
              <a:t>Су.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928662" y="1640799"/>
            <a:ext cx="565956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И марка российского самолета, и вьетнамская копейка.</a:t>
            </a:r>
            <a:endParaRPr lang="ru-RU" sz="2800" dirty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3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20272" y="1484784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>
            <a:duotone>
              <a:schemeClr val="accent4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rgbClr val="DBD3E5"/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D4D3D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ДЕНЬГИ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987889" y="4509120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Ответ: </a:t>
            </a:r>
            <a:r>
              <a:rPr lang="ru-RU" sz="2800" i="1" dirty="0">
                <a:latin typeface="Georgia" pitchFamily="18" charset="0"/>
              </a:rPr>
              <a:t> </a:t>
            </a:r>
            <a:r>
              <a:rPr lang="ru-RU" sz="2800" dirty="0" smtClean="0">
                <a:latin typeface="Georgia" pitchFamily="18" charset="0"/>
              </a:rPr>
              <a:t>деньгами.</a:t>
            </a:r>
            <a:endParaRPr lang="ru-RU" sz="2800" dirty="0" smtClean="0">
              <a:latin typeface="Georgia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3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72330" y="1928802"/>
            <a:ext cx="1643074" cy="2759230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>
            <a:duotone>
              <a:schemeClr val="accent4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rgbClr val="DBD3E5"/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D4D3D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ДЕНЬГИ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00100" y="1785926"/>
            <a:ext cx="55161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Чем принято умываться на новый год в Венгрии, чтобы весь год быть обеспеченным?</a:t>
            </a:r>
            <a:endParaRPr lang="ru-RU" sz="2800" dirty="0" smtClean="0">
              <a:latin typeface="Georgia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928662" y="4000504"/>
            <a:ext cx="42148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Ответ: </a:t>
            </a:r>
            <a:r>
              <a:rPr lang="ru-RU" sz="2800" dirty="0" smtClean="0">
                <a:latin typeface="Georgia" pitchFamily="18" charset="0"/>
              </a:rPr>
              <a:t>Китай.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928662" y="1785926"/>
            <a:ext cx="5643602" cy="345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Где были отпечатаны первые бумажные деньги?</a:t>
            </a:r>
          </a:p>
          <a:p>
            <a:pPr>
              <a:spcBef>
                <a:spcPct val="20000"/>
              </a:spcBef>
            </a:pPr>
            <a:endParaRPr lang="ru-RU" sz="2800" dirty="0" smtClean="0">
              <a:latin typeface="Georgia" pitchFamily="18" charset="0"/>
            </a:endParaRPr>
          </a:p>
          <a:p>
            <a:pPr>
              <a:spcBef>
                <a:spcPct val="20000"/>
              </a:spcBef>
            </a:pPr>
            <a:endParaRPr lang="ru-RU" sz="2800" dirty="0" smtClean="0">
              <a:latin typeface="Georgia" pitchFamily="18" charset="0"/>
            </a:endParaRPr>
          </a:p>
          <a:p>
            <a:pPr>
              <a:spcBef>
                <a:spcPct val="20000"/>
              </a:spcBef>
            </a:pPr>
            <a:endParaRPr lang="ru-RU" sz="2800" dirty="0" smtClean="0">
              <a:latin typeface="Georgia" pitchFamily="18" charset="0"/>
            </a:endParaRPr>
          </a:p>
          <a:p>
            <a:pPr>
              <a:spcBef>
                <a:spcPct val="20000"/>
              </a:spcBef>
            </a:pPr>
            <a:endParaRPr lang="ru-RU" sz="2800" dirty="0" smtClean="0"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59732" y="251937"/>
            <a:ext cx="5832648" cy="584775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ИСТОРИЯ ДЕНЕГ</a:t>
            </a:r>
            <a:endParaRPr lang="ru-RU" sz="3200" b="1" spc="50" dirty="0">
              <a:ln w="11430">
                <a:solidFill>
                  <a:srgbClr val="1A210D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3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6858016" y="164305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642910" y="4857760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Ответ: </a:t>
            </a:r>
            <a:r>
              <a:rPr lang="ru-RU" sz="2800" dirty="0" smtClean="0">
                <a:latin typeface="Georgia" pitchFamily="18" charset="0"/>
              </a:rPr>
              <a:t>доллар.   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642910" y="1428736"/>
            <a:ext cx="642942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/>
              <a:t>Название какой самой популярной сегодня во всем мире денежной 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единицы происходит от западноевропейского слова «талер»?</a:t>
            </a:r>
            <a:endParaRPr lang="ru-RU" sz="2800" dirty="0"/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3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6929454" y="164305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ИСТОРИЯ ДЕНЕГ</a:t>
            </a:r>
            <a:endParaRPr lang="ru-RU" sz="3200" b="1" spc="50" dirty="0">
              <a:ln w="11430">
                <a:solidFill>
                  <a:srgbClr val="1A210D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1778</TotalTime>
  <Words>839</Words>
  <Application>Microsoft Office PowerPoint</Application>
  <PresentationFormat>Экран (4:3)</PresentationFormat>
  <Paragraphs>242</Paragraphs>
  <Slides>37</Slides>
  <Notes>37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Учитель</cp:lastModifiedBy>
  <cp:revision>238</cp:revision>
  <dcterms:created xsi:type="dcterms:W3CDTF">2014-01-06T16:00:12Z</dcterms:created>
  <dcterms:modified xsi:type="dcterms:W3CDTF">2020-11-01T11:41:16Z</dcterms:modified>
</cp:coreProperties>
</file>