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1FA39-2E56-411E-A647-E41C10D412B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DA387-035E-4AF6-B5A8-96D2CA7F8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8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6848D06-E97A-4ADE-B45D-EE6BEDE7C65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614109-15D4-491D-BDF9-44EBECE4E98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8D06-E97A-4ADE-B45D-EE6BEDE7C65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4109-15D4-491D-BDF9-44EBECE4E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8D06-E97A-4ADE-B45D-EE6BEDE7C65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4109-15D4-491D-BDF9-44EBECE4E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8D06-E97A-4ADE-B45D-EE6BEDE7C65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4109-15D4-491D-BDF9-44EBECE4E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8D06-E97A-4ADE-B45D-EE6BEDE7C65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4109-15D4-491D-BDF9-44EBECE4E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8D06-E97A-4ADE-B45D-EE6BEDE7C65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4109-15D4-491D-BDF9-44EBECE4E9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8D06-E97A-4ADE-B45D-EE6BEDE7C65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4109-15D4-491D-BDF9-44EBECE4E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8D06-E97A-4ADE-B45D-EE6BEDE7C65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4109-15D4-491D-BDF9-44EBECE4E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8D06-E97A-4ADE-B45D-EE6BEDE7C65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4109-15D4-491D-BDF9-44EBECE4E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8D06-E97A-4ADE-B45D-EE6BEDE7C65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4109-15D4-491D-BDF9-44EBECE4E98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8D06-E97A-4ADE-B45D-EE6BEDE7C65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4109-15D4-491D-BDF9-44EBECE4E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6848D06-E97A-4ADE-B45D-EE6BEDE7C65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A614109-15D4-491D-BDF9-44EBECE4E9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ait.ru/foto.php?art=m/moiseenko/img/3" TargetMode="External"/><Relationship Id="rId7" Type="http://schemas.openxmlformats.org/officeDocument/2006/relationships/hyperlink" Target="NULL" TargetMode="External"/><Relationship Id="rId2" Type="http://schemas.openxmlformats.org/officeDocument/2006/relationships/hyperlink" Target="http://www.russedina.ru/articul.php?aid=16154&amp;pid=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gaga.ru/interesting/1146709814-s-a-esenin.html" TargetMode="External"/><Relationship Id="rId5" Type="http://schemas.openxmlformats.org/officeDocument/2006/relationships/hyperlink" Target="http://esenin.niv.ru/esenin/foto.htm" TargetMode="External"/><Relationship Id="rId4" Type="http://schemas.openxmlformats.org/officeDocument/2006/relationships/hyperlink" Target="http://www.proza.ru/2011/09/27/51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8208912" cy="563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</a:rPr>
              <a:t>ГБОУ г. Москвы «Школа № 587»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1000"/>
              </a:spcAft>
            </a:pPr>
            <a:r>
              <a:rPr lang="ru-RU" u="none" strike="noStrike" dirty="0" smtClean="0">
                <a:effectLst/>
                <a:latin typeface="Times New Roman"/>
                <a:ea typeface="Calibri"/>
              </a:rPr>
              <a:t> </a:t>
            </a:r>
            <a:r>
              <a:rPr lang="ru-RU" b="1" u="none" strike="noStrike" dirty="0" smtClean="0">
                <a:effectLst/>
                <a:latin typeface="Times New Roman"/>
                <a:ea typeface="Calibri"/>
              </a:rPr>
              <a:t> </a:t>
            </a:r>
          </a:p>
          <a:p>
            <a:pPr>
              <a:spcAft>
                <a:spcPts val="1000"/>
              </a:spcAft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</a:rPr>
              <a:t>Конспект интегрированного урока в 5 классе 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</a:rPr>
              <a:t>(</a:t>
            </a:r>
            <a:r>
              <a:rPr lang="ru-RU" b="1" dirty="0" err="1" smtClean="0">
                <a:effectLst/>
                <a:latin typeface="Times New Roman"/>
                <a:ea typeface="Calibri"/>
              </a:rPr>
              <a:t>математика+литература</a:t>
            </a:r>
            <a:r>
              <a:rPr lang="ru-RU" b="1" dirty="0" smtClean="0">
                <a:effectLst/>
                <a:latin typeface="Times New Roman"/>
                <a:ea typeface="Calibri"/>
              </a:rPr>
              <a:t>)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1000"/>
              </a:spcAft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</a:rPr>
              <a:t>Статистический анализ на стихотворении 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</a:rPr>
              <a:t>С. Есенина «Я покинул родимый дом», «Низкий дом с голубыми ставнями»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</a:rPr>
              <a:t>  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algn="r"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</a:rPr>
              <a:t>Автор:</a:t>
            </a:r>
          </a:p>
          <a:p>
            <a:pPr algn="r"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</a:rPr>
              <a:t>Валитова </a:t>
            </a:r>
            <a:r>
              <a:rPr lang="ru-RU" dirty="0">
                <a:latin typeface="Times New Roman"/>
                <a:ea typeface="Calibri"/>
              </a:rPr>
              <a:t>Ольга Руслановна</a:t>
            </a:r>
          </a:p>
          <a:p>
            <a:pPr algn="r"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</a:rPr>
              <a:t>учитель русского языка и литературы</a:t>
            </a:r>
          </a:p>
          <a:p>
            <a:pPr algn="r"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</a:rPr>
              <a:t>(Идентификатор автора 267-825-476)</a:t>
            </a:r>
          </a:p>
          <a:p>
            <a:pPr algn="ctr"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</a:rPr>
              <a:t> </a:t>
            </a:r>
            <a:r>
              <a:rPr lang="ru-RU" u="none" strike="noStrike" dirty="0" smtClean="0">
                <a:effectLst/>
                <a:latin typeface="Times New Roman"/>
                <a:ea typeface="Calibri"/>
              </a:rPr>
              <a:t> </a:t>
            </a:r>
            <a:r>
              <a:rPr lang="ru-RU" dirty="0" smtClean="0">
                <a:effectLst/>
                <a:latin typeface="Times New Roman"/>
                <a:ea typeface="Calibri"/>
              </a:rPr>
              <a:t>Москва, 2021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63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st-3-13562821829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" y="-79930"/>
            <a:ext cx="9144000" cy="68840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6" y="356886"/>
            <a:ext cx="9129433" cy="407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1912 год</a:t>
            </a:r>
            <a:endParaRPr lang="ru-RU" sz="3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ndex_pic.ph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4005064"/>
            <a:ext cx="3643318" cy="2635333"/>
          </a:xfrm>
        </p:spPr>
      </p:pic>
      <p:pic>
        <p:nvPicPr>
          <p:cNvPr id="9" name="Рисунок 8" descr="1224860131_esenin_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356886"/>
            <a:ext cx="19431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24860925_esenin_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4287" y="686081"/>
            <a:ext cx="370920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24860869_esenin_31_w5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071810"/>
            <a:ext cx="5524500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642918"/>
            <a:ext cx="50006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1914 год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начало Первой мировой войны.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1917 год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отречение от власти русского царя, две революции: Февральская и Октябрьская.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1918 год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 международная интервенция.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покинул родимый дом...», 1918</a:t>
            </a:r>
            <a:endParaRPr lang="ru-RU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8506" y="1556792"/>
            <a:ext cx="7115196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покинул родимый дом,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Голубую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оставил Русь.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три звезды березняк над прудом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Теплит матери старой грусть.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3987" y="1556792"/>
            <a:ext cx="1329449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2321" y="3660346"/>
            <a:ext cx="4500594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Родной - родимый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71800" y="2692350"/>
            <a:ext cx="157163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771800" y="2564377"/>
            <a:ext cx="157163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1161879" y="2561722"/>
            <a:ext cx="1594757" cy="130628"/>
          </a:xfrm>
          <a:custGeom>
            <a:avLst/>
            <a:gdLst>
              <a:gd name="connsiteX0" fmla="*/ 0 w 1594757"/>
              <a:gd name="connsiteY0" fmla="*/ 130628 h 130628"/>
              <a:gd name="connsiteX1" fmla="*/ 97971 w 1594757"/>
              <a:gd name="connsiteY1" fmla="*/ 43542 h 130628"/>
              <a:gd name="connsiteX2" fmla="*/ 206828 w 1594757"/>
              <a:gd name="connsiteY2" fmla="*/ 119742 h 130628"/>
              <a:gd name="connsiteX3" fmla="*/ 315685 w 1594757"/>
              <a:gd name="connsiteY3" fmla="*/ 43542 h 130628"/>
              <a:gd name="connsiteX4" fmla="*/ 435428 w 1594757"/>
              <a:gd name="connsiteY4" fmla="*/ 97971 h 130628"/>
              <a:gd name="connsiteX5" fmla="*/ 544285 w 1594757"/>
              <a:gd name="connsiteY5" fmla="*/ 54428 h 130628"/>
              <a:gd name="connsiteX6" fmla="*/ 653142 w 1594757"/>
              <a:gd name="connsiteY6" fmla="*/ 97971 h 130628"/>
              <a:gd name="connsiteX7" fmla="*/ 783771 w 1594757"/>
              <a:gd name="connsiteY7" fmla="*/ 43542 h 130628"/>
              <a:gd name="connsiteX8" fmla="*/ 881742 w 1594757"/>
              <a:gd name="connsiteY8" fmla="*/ 97971 h 130628"/>
              <a:gd name="connsiteX9" fmla="*/ 1001485 w 1594757"/>
              <a:gd name="connsiteY9" fmla="*/ 21771 h 130628"/>
              <a:gd name="connsiteX10" fmla="*/ 1088571 w 1594757"/>
              <a:gd name="connsiteY10" fmla="*/ 97971 h 130628"/>
              <a:gd name="connsiteX11" fmla="*/ 1219200 w 1594757"/>
              <a:gd name="connsiteY11" fmla="*/ 32657 h 130628"/>
              <a:gd name="connsiteX12" fmla="*/ 1317171 w 1594757"/>
              <a:gd name="connsiteY12" fmla="*/ 87085 h 130628"/>
              <a:gd name="connsiteX13" fmla="*/ 1415142 w 1594757"/>
              <a:gd name="connsiteY13" fmla="*/ 43542 h 130628"/>
              <a:gd name="connsiteX14" fmla="*/ 1524000 w 1594757"/>
              <a:gd name="connsiteY14" fmla="*/ 65314 h 130628"/>
              <a:gd name="connsiteX15" fmla="*/ 1589314 w 1594757"/>
              <a:gd name="connsiteY15" fmla="*/ 32657 h 130628"/>
              <a:gd name="connsiteX16" fmla="*/ 1556657 w 1594757"/>
              <a:gd name="connsiteY16" fmla="*/ 0 h 130628"/>
              <a:gd name="connsiteX17" fmla="*/ 1556657 w 1594757"/>
              <a:gd name="connsiteY17" fmla="*/ 0 h 130628"/>
              <a:gd name="connsiteX18" fmla="*/ 1578428 w 1594757"/>
              <a:gd name="connsiteY18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4757" h="130628">
                <a:moveTo>
                  <a:pt x="0" y="130628"/>
                </a:moveTo>
                <a:cubicBezTo>
                  <a:pt x="31750" y="87992"/>
                  <a:pt x="63500" y="45356"/>
                  <a:pt x="97971" y="43542"/>
                </a:cubicBezTo>
                <a:cubicBezTo>
                  <a:pt x="132442" y="41728"/>
                  <a:pt x="170542" y="119742"/>
                  <a:pt x="206828" y="119742"/>
                </a:cubicBezTo>
                <a:cubicBezTo>
                  <a:pt x="243114" y="119742"/>
                  <a:pt x="277585" y="47171"/>
                  <a:pt x="315685" y="43542"/>
                </a:cubicBezTo>
                <a:cubicBezTo>
                  <a:pt x="353785" y="39914"/>
                  <a:pt x="397328" y="96157"/>
                  <a:pt x="435428" y="97971"/>
                </a:cubicBezTo>
                <a:cubicBezTo>
                  <a:pt x="473528" y="99785"/>
                  <a:pt x="507999" y="54428"/>
                  <a:pt x="544285" y="54428"/>
                </a:cubicBezTo>
                <a:cubicBezTo>
                  <a:pt x="580571" y="54428"/>
                  <a:pt x="613228" y="99785"/>
                  <a:pt x="653142" y="97971"/>
                </a:cubicBezTo>
                <a:cubicBezTo>
                  <a:pt x="693056" y="96157"/>
                  <a:pt x="745671" y="43542"/>
                  <a:pt x="783771" y="43542"/>
                </a:cubicBezTo>
                <a:cubicBezTo>
                  <a:pt x="821871" y="43542"/>
                  <a:pt x="845456" y="101599"/>
                  <a:pt x="881742" y="97971"/>
                </a:cubicBezTo>
                <a:cubicBezTo>
                  <a:pt x="918028" y="94343"/>
                  <a:pt x="967014" y="21771"/>
                  <a:pt x="1001485" y="21771"/>
                </a:cubicBezTo>
                <a:cubicBezTo>
                  <a:pt x="1035956" y="21771"/>
                  <a:pt x="1052285" y="96157"/>
                  <a:pt x="1088571" y="97971"/>
                </a:cubicBezTo>
                <a:cubicBezTo>
                  <a:pt x="1124857" y="99785"/>
                  <a:pt x="1181100" y="34471"/>
                  <a:pt x="1219200" y="32657"/>
                </a:cubicBezTo>
                <a:cubicBezTo>
                  <a:pt x="1257300" y="30843"/>
                  <a:pt x="1284514" y="85271"/>
                  <a:pt x="1317171" y="87085"/>
                </a:cubicBezTo>
                <a:cubicBezTo>
                  <a:pt x="1349828" y="88899"/>
                  <a:pt x="1380671" y="47170"/>
                  <a:pt x="1415142" y="43542"/>
                </a:cubicBezTo>
                <a:cubicBezTo>
                  <a:pt x="1449613" y="39914"/>
                  <a:pt x="1494971" y="67128"/>
                  <a:pt x="1524000" y="65314"/>
                </a:cubicBezTo>
                <a:cubicBezTo>
                  <a:pt x="1553029" y="63500"/>
                  <a:pt x="1583871" y="43543"/>
                  <a:pt x="1589314" y="32657"/>
                </a:cubicBezTo>
                <a:cubicBezTo>
                  <a:pt x="1594757" y="21771"/>
                  <a:pt x="1556657" y="0"/>
                  <a:pt x="1556657" y="0"/>
                </a:cubicBezTo>
                <a:lnTo>
                  <a:pt x="1556657" y="0"/>
                </a:lnTo>
                <a:lnTo>
                  <a:pt x="1578428" y="0"/>
                </a:ln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/>
          <p:cNvSpPr/>
          <p:nvPr/>
        </p:nvSpPr>
        <p:spPr>
          <a:xfrm>
            <a:off x="850207" y="2755787"/>
            <a:ext cx="369762" cy="914400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/>
          <p:cNvSpPr/>
          <p:nvPr/>
        </p:nvSpPr>
        <p:spPr>
          <a:xfrm flipH="1">
            <a:off x="6660320" y="2627036"/>
            <a:ext cx="406532" cy="995362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906962" y="4367812"/>
            <a:ext cx="4500594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метафора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img20101007192659_76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502850"/>
            <a:ext cx="1581094" cy="21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5858" y="1643050"/>
            <a:ext cx="6758006" cy="448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Золотою лягушкой луна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Распласталась на тихой воде.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яблонный цвет, седина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отца пролилась в бороде.</a:t>
            </a:r>
          </a:p>
          <a:p>
            <a:pPr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643042" y="1643050"/>
            <a:ext cx="298324" cy="1000132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вая фигурная скобка 4"/>
          <p:cNvSpPr/>
          <p:nvPr/>
        </p:nvSpPr>
        <p:spPr>
          <a:xfrm flipH="1">
            <a:off x="7547725" y="1633526"/>
            <a:ext cx="477970" cy="1009656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961582" y="3293792"/>
            <a:ext cx="4429156" cy="423240"/>
          </a:xfrm>
          <a:prstGeom prst="wedgeRectCallout">
            <a:avLst>
              <a:gd name="adj1" fmla="val -2475"/>
              <a:gd name="adj2" fmla="val 211754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428860" y="4500570"/>
            <a:ext cx="4143404" cy="684086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сравнение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388223" y="5648356"/>
            <a:ext cx="4214842" cy="612648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звукопись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014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9748"/>
            <a:ext cx="2605498" cy="177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63" y="30057"/>
            <a:ext cx="820891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мужская рифма</a:t>
            </a:r>
            <a:endParaRPr lang="ru-RU" sz="3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7332" y="1342885"/>
            <a:ext cx="6758006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не скоро, не скоро верну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 петь и звенеть пурге.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Стережет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голубую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Старый клен на одной ноге,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я знаю, есть радость в н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Тем, кто листьев целует дож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дь,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Оттого, что тот старый кл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Головой на меня пох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2330" y="6072206"/>
            <a:ext cx="178595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flipV="1">
            <a:off x="7162347" y="1344087"/>
            <a:ext cx="802958" cy="142876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flipV="1">
            <a:off x="7281589" y="1942241"/>
            <a:ext cx="877272" cy="150019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932987" y="2543172"/>
            <a:ext cx="369762" cy="914400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 flipH="1">
            <a:off x="6516216" y="2462210"/>
            <a:ext cx="335094" cy="995362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66"/>
            <a:ext cx="8219256" cy="1060472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на самоподготовку</a:t>
            </a:r>
            <a:endParaRPr lang="ru-RU" sz="3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85926"/>
            <a:ext cx="8219256" cy="434023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Подготовить выразительное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наизусть стихотворения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 добрым утром!» (форзац)  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Индивидуальное задание (Павел Петрович Бажов)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8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4786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«Низкий дом с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голубыми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ставнями...» (1924)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817728"/>
              </p:ext>
            </p:extLst>
          </p:nvPr>
        </p:nvGraphicFramePr>
        <p:xfrm>
          <a:off x="214282" y="1785925"/>
          <a:ext cx="8786874" cy="485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97001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«Я покинул родимый дом...» 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«Низкий дом с </a:t>
                      </a:r>
                      <a:r>
                        <a:rPr lang="ru-RU" sz="20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голубыми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ставнями...»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573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Голубую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оставил Русь...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...Наше поле, луга и лес,</a:t>
                      </a:r>
                      <a:b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Принакрытые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сереньким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ситцем</a:t>
                      </a:r>
                      <a:b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Этих 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северных бедных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небес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0016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...Старый клен на одной ноге...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Только видели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березь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да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цветь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b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 ракитник, 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кривой и безлистый...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0016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Долго петь и звенеть пурге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...Да разбойные слышали свисты,</a:t>
                      </a:r>
                      <a:b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которых легко умереть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995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...И я знаю, есть радость в нем...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Нежность грустную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русской души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>
            <a:off x="4572000" y="2714620"/>
            <a:ext cx="142876" cy="628648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flipH="1">
            <a:off x="8715404" y="2857496"/>
            <a:ext cx="204790" cy="566734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Словарь:</a:t>
            </a:r>
            <a:endParaRPr lang="ru-RU" sz="3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Березь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т. е. березняки, которые могут расти на небогатых почвах.</a:t>
            </a:r>
          </a:p>
          <a:p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Цветь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т. е. неприхотливые, мелко цветущие растения.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Выть 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 это диалектное слово.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Выть в рязанских говорах обозначает пашню, вспаханное поле.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4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Использованные интернет – материалы:</a:t>
            </a:r>
            <a:endParaRPr lang="ru-RU" sz="3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829576" cy="4554551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Есенин. Семейные фотографии : </a:t>
            </a:r>
            <a:endParaRPr lang="ru-RU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http://www.russedina.ru/articul.php?aid=16154&amp;pid=13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Сергей Есенин с дедом :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http://www.artsait.ru/foto.php?art=m/moiseenko/img/3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Константиново: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http://www.proza.ru/2011/09/27/515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Фотографии Есенина: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5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http://esenin.niv.ru/esenin/foto.htm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http://www.bugaga.ru/interesting/1146709814-s-a-esenin.html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Драгоценные камни (алмаз, рубин, изумруд):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invalidUrl="http:///"/>
              </a:rPr>
              <a:t>http://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wedsalon.ru/40-let-rubinovaya-svadba/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7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3528392"/>
          </a:xfrm>
        </p:spPr>
        <p:txBody>
          <a:bodyPr/>
          <a:lstStyle/>
          <a:p>
            <a:pPr algn="ctr"/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b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Выучить стихотворение на выбор.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zhcy;&amp;icy;&amp;vcy;&amp;ocy;&amp;pcy;&amp;icy;&amp;scy;&amp;softcy;, &amp;khcy;&amp;ocy;&amp;lcy;&amp;scy;&amp;tcy;, &amp;zcy;&amp;ocy;&amp;lcy;&amp;ocy;&amp;tcy;&amp;acy;&amp;yacy; &amp;ocy;&amp;scy;&amp;iecy;&amp;ncy;&amp;softcy;, &amp;mcy;&amp;acy;&amp;scy;&amp;lcy;&amp;ocy;, &amp;lcy;&amp;iecy;&amp;vcy;&amp;icy;&amp;tcy;&amp;acy;&amp;ncy; - (&amp;kcy;&amp;acy;&amp;rcy;&amp;tcy;&amp;icy;&amp;ncy;&amp;kcy;&amp;acy;, &amp;icy;&amp;zcy;&amp;ocy;&amp;bcy;&amp;rcy;&amp;acy;&amp;zhcy;&amp;iecy;&amp;ncy;&amp;icy;&amp;iecy;, &amp;fcy;&amp;ocy;&amp;tcy;&amp;ocy;, &amp;ocy;&amp;bcy;&amp;ocy;&amp;icy; 8156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58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hoto: &amp;Vcy; &amp;gcy;&amp;ocy;&amp;lcy;&amp;ucy;&amp;bcy;&amp;ocy;&amp;mcy; &amp;pcy;&amp;rcy;&amp;ocy;&amp;scy;&amp;tcy;&amp;ocy;&amp;rcy;&amp;iecy; 1918 &amp;Rcy;&amp;ycy;&amp;lcy;&amp;ocy;&amp;vcy; &amp;Acy;&amp;rcy;&amp;kcy;&amp;acy;&amp;dcy;&amp;icy;&amp;jcy; &amp;Acy;&amp;lcy;&amp;iecy;&amp;kcy;&amp;scy;&amp;acy;&amp;ncy;&amp;dcy;&amp;rcy;&amp;ocy;&amp;vcy;&amp;icy;&amp;chcy; album Vadim Alyoshin Fotki.com, photo and video sharing made easy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56" y="0"/>
            <a:ext cx="9162256" cy="6847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37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 Birch Grove by Arkhip Kuinji on friends-of-art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138"/>
            <a:ext cx="9144000" cy="6720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4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00 &amp;vcy;&amp;iecy;&amp;lcy;&amp;icy;&amp;kcy;&amp;icy;&amp;khcy; &amp;kcy;&amp;acy;&amp;rcy;&amp;tcy;&amp;icy;&amp;ncy;: &amp;Mcy;&amp;Ocy;&amp;Kcy;&amp;Rcy;&amp;Ycy;&amp;Jcy; &amp;Lcy;&amp;Ucy;&amp;Gcy; (&amp;Fcy;&amp;iecy;&amp;dcy;&amp;ocy;&amp;rcy; &amp;Vcy;&amp;acy;&amp;scy;&amp;icy;&amp;lcy;&amp;softcy;&amp;iecy;&amp;vcy;) - &amp;Scy;&amp;mcy;&amp;ocy;&amp;tcy;&amp;rcy;&amp;iecy;&amp;tcy;&amp;softcy; &amp;ocy;&amp;ncy;&amp;lcy;&amp;acy;&amp;jcy;&amp;ncy; &amp;fcy;&amp;icy;&amp;lcy;&amp;softcy;&amp;mcy;&amp;ycy;, &amp;scy;&amp;iecy;&amp;rcy;&amp;icy;&amp;acy;&amp;lcy;&amp;ycy; &amp;icy; &amp;pcy;&amp;rcy;&amp;ocy;&amp;gcy;&amp;rcy;&amp;acy;&amp;mcy;&amp;mcy;&amp;ycy; - &amp;Scy;&amp;ocy;&amp;tscy;&amp;icy;&amp;acy;&amp;lcy;&amp;softcy;&amp;ncy;&amp;acy;&amp;yacy; &amp;kcy;&amp;icy;&amp;ncy;&amp;ocy;&amp;scy;&amp;iecy;&amp;tcy;&amp;softcy; SFIL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571"/>
            <a:ext cx="9144000" cy="6864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9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1"/>
            <a:ext cx="4499992" cy="22768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Александрович Есенин.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о поэте.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780928"/>
            <a:ext cx="3672408" cy="2428892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стихотворений 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покинул родимый дом…»,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«Низкий дом с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голубыми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ставнями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ставнями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155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577" y="1928810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Сергей Александрович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Есенин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1895 - 1925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46725_esen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773" y="1412776"/>
            <a:ext cx="3195991" cy="461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307181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Стихи мои,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спокойно расскажите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 жизнь мою…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19256" cy="113191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Литературные места России</a:t>
            </a:r>
            <a:endParaRPr lang="ru-RU" sz="32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88400"/>
            <a:ext cx="8209624" cy="505461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Село Константиново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(Рязанская область)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7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214555"/>
            <a:ext cx="3560588" cy="2798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452a8cc38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840" y="2428868"/>
            <a:ext cx="1881201" cy="141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onstantinovo.__2820_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874049"/>
            <a:ext cx="3557601" cy="236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21" y="1271587"/>
            <a:ext cx="1857388" cy="111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RYZAN_5-05.07.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40" y="3874049"/>
            <a:ext cx="1857388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6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5143512"/>
            <a:ext cx="1919194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25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-д.-Константиново-родина-С.-Есенина.-Современное-фото-400x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45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4580" cy="836712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Семья поэта</a:t>
            </a:r>
            <a:endParaRPr lang="ru-RU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sen_rodi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065" y="881845"/>
            <a:ext cx="3214710" cy="5049282"/>
          </a:xfrm>
        </p:spPr>
      </p:pic>
      <p:pic>
        <p:nvPicPr>
          <p:cNvPr id="6" name="Рисунок 5" descr="f_147256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068960"/>
            <a:ext cx="4929222" cy="3409379"/>
          </a:xfrm>
          <a:prstGeom prst="rect">
            <a:avLst/>
          </a:prstGeom>
        </p:spPr>
      </p:pic>
      <p:pic>
        <p:nvPicPr>
          <p:cNvPr id="9" name="Рисунок 8" descr="f_157399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386" y="937072"/>
            <a:ext cx="3286148" cy="4263776"/>
          </a:xfrm>
          <a:prstGeom prst="rect">
            <a:avLst/>
          </a:prstGeom>
        </p:spPr>
      </p:pic>
      <p:pic>
        <p:nvPicPr>
          <p:cNvPr id="10" name="Рисунок 9" descr="esen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1217712"/>
            <a:ext cx="3810000" cy="5076825"/>
          </a:xfrm>
          <a:prstGeom prst="rect">
            <a:avLst/>
          </a:prstGeom>
        </p:spPr>
      </p:pic>
      <p:pic>
        <p:nvPicPr>
          <p:cNvPr id="11" name="Рисунок 10" descr="15753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048" y="1138781"/>
            <a:ext cx="3431473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8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</TotalTime>
  <Words>306</Words>
  <Application>Microsoft Office PowerPoint</Application>
  <PresentationFormat>Экран (4:3)</PresentationFormat>
  <Paragraphs>84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Сергей Александрович Есенин.  Слово о поэте.</vt:lpstr>
      <vt:lpstr>Сергей Александрович Есенин 1895 - 1925 </vt:lpstr>
      <vt:lpstr>Литературные места России</vt:lpstr>
      <vt:lpstr>Семья поэта</vt:lpstr>
      <vt:lpstr>1912 год</vt:lpstr>
      <vt:lpstr>Презентация PowerPoint</vt:lpstr>
      <vt:lpstr>«Я покинул родимый дом...», 1918</vt:lpstr>
      <vt:lpstr>Презентация PowerPoint</vt:lpstr>
      <vt:lpstr>мужская рифма</vt:lpstr>
      <vt:lpstr>Задание на самоподготовку</vt:lpstr>
      <vt:lpstr>«Низкий дом с голубыми ставнями...» (1924)</vt:lpstr>
      <vt:lpstr>Словарь:</vt:lpstr>
      <vt:lpstr>Использованные интернет – материалы:</vt:lpstr>
      <vt:lpstr>Домашнее задание   Выучить стихотворение на выбор.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5</cp:revision>
  <dcterms:created xsi:type="dcterms:W3CDTF">2017-11-26T09:19:32Z</dcterms:created>
  <dcterms:modified xsi:type="dcterms:W3CDTF">2021-01-12T10:45:43Z</dcterms:modified>
</cp:coreProperties>
</file>