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302" r:id="rId2"/>
    <p:sldId id="303" r:id="rId3"/>
    <p:sldId id="274" r:id="rId4"/>
    <p:sldId id="281" r:id="rId5"/>
    <p:sldId id="283" r:id="rId6"/>
    <p:sldId id="279" r:id="rId7"/>
    <p:sldId id="301" r:id="rId8"/>
    <p:sldId id="304" r:id="rId9"/>
    <p:sldId id="261" r:id="rId10"/>
    <p:sldId id="284" r:id="rId11"/>
    <p:sldId id="285" r:id="rId12"/>
    <p:sldId id="286" r:id="rId13"/>
    <p:sldId id="287" r:id="rId14"/>
    <p:sldId id="298" r:id="rId15"/>
    <p:sldId id="262" r:id="rId16"/>
    <p:sldId id="299" r:id="rId17"/>
    <p:sldId id="264" r:id="rId18"/>
    <p:sldId id="288" r:id="rId19"/>
    <p:sldId id="289" r:id="rId20"/>
    <p:sldId id="290" r:id="rId21"/>
    <p:sldId id="291" r:id="rId22"/>
    <p:sldId id="300" r:id="rId23"/>
    <p:sldId id="305" r:id="rId24"/>
    <p:sldId id="292" r:id="rId25"/>
    <p:sldId id="293" r:id="rId26"/>
    <p:sldId id="294" r:id="rId27"/>
    <p:sldId id="295" r:id="rId28"/>
    <p:sldId id="296" r:id="rId29"/>
    <p:sldId id="306" r:id="rId30"/>
    <p:sldId id="307" r:id="rId3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8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59 w 2123"/>
                <a:gd name="T1" fmla="*/ 706 h 1696"/>
                <a:gd name="T2" fmla="*/ 523 w 2123"/>
                <a:gd name="T3" fmla="*/ 462 h 1696"/>
                <a:gd name="T4" fmla="*/ 649 w 2123"/>
                <a:gd name="T5" fmla="*/ 269 h 1696"/>
                <a:gd name="T6" fmla="*/ 892 w 2123"/>
                <a:gd name="T7" fmla="*/ 398 h 1696"/>
                <a:gd name="T8" fmla="*/ 1172 w 2123"/>
                <a:gd name="T9" fmla="*/ 587 h 1696"/>
                <a:gd name="T10" fmla="*/ 1429 w 2123"/>
                <a:gd name="T11" fmla="*/ 750 h 1696"/>
                <a:gd name="T12" fmla="*/ 1737 w 2123"/>
                <a:gd name="T13" fmla="*/ 920 h 1696"/>
                <a:gd name="T14" fmla="*/ 1815 w 2123"/>
                <a:gd name="T15" fmla="*/ 956 h 1696"/>
                <a:gd name="T16" fmla="*/ 1772 w 2123"/>
                <a:gd name="T17" fmla="*/ 916 h 1696"/>
                <a:gd name="T18" fmla="*/ 1362 w 2123"/>
                <a:gd name="T19" fmla="*/ 678 h 1696"/>
                <a:gd name="T20" fmla="*/ 1048 w 2123"/>
                <a:gd name="T21" fmla="*/ 462 h 1696"/>
                <a:gd name="T22" fmla="*/ 695 w 2123"/>
                <a:gd name="T23" fmla="*/ 222 h 1696"/>
                <a:gd name="T24" fmla="*/ 964 w 2123"/>
                <a:gd name="T25" fmla="*/ 210 h 1696"/>
                <a:gd name="T26" fmla="*/ 1239 w 2123"/>
                <a:gd name="T27" fmla="*/ 215 h 1696"/>
                <a:gd name="T28" fmla="*/ 1558 w 2123"/>
                <a:gd name="T29" fmla="*/ 182 h 1696"/>
                <a:gd name="T30" fmla="*/ 2046 w 2123"/>
                <a:gd name="T31" fmla="*/ 132 h 1696"/>
                <a:gd name="T32" fmla="*/ 2000 w 2123"/>
                <a:gd name="T33" fmla="*/ 117 h 1696"/>
                <a:gd name="T34" fmla="*/ 1487 w 2123"/>
                <a:gd name="T35" fmla="*/ 174 h 1696"/>
                <a:gd name="T36" fmla="*/ 1166 w 2123"/>
                <a:gd name="T37" fmla="*/ 186 h 1696"/>
                <a:gd name="T38" fmla="*/ 731 w 2123"/>
                <a:gd name="T39" fmla="*/ 174 h 1696"/>
                <a:gd name="T40" fmla="*/ 791 w 2123"/>
                <a:gd name="T41" fmla="*/ 154 h 1696"/>
                <a:gd name="T42" fmla="*/ 1100 w 2123"/>
                <a:gd name="T43" fmla="*/ 0 h 1696"/>
                <a:gd name="T44" fmla="*/ 1048 w 2123"/>
                <a:gd name="T45" fmla="*/ 21 h 1696"/>
                <a:gd name="T46" fmla="*/ 975 w 2123"/>
                <a:gd name="T47" fmla="*/ 57 h 1696"/>
                <a:gd name="T48" fmla="*/ 827 w 2123"/>
                <a:gd name="T49" fmla="*/ 130 h 1696"/>
                <a:gd name="T50" fmla="*/ 649 w 2123"/>
                <a:gd name="T51" fmla="*/ 190 h 1696"/>
                <a:gd name="T52" fmla="*/ 613 w 2123"/>
                <a:gd name="T53" fmla="*/ 243 h 1696"/>
                <a:gd name="T54" fmla="*/ 291 w 2123"/>
                <a:gd name="T55" fmla="*/ 398 h 1696"/>
                <a:gd name="T56" fmla="*/ 0 w 2123"/>
                <a:gd name="T57" fmla="*/ 491 h 1696"/>
                <a:gd name="T58" fmla="*/ 0 w 2123"/>
                <a:gd name="T59" fmla="*/ 495 h 1696"/>
                <a:gd name="T60" fmla="*/ 0 w 2123"/>
                <a:gd name="T61" fmla="*/ 519 h 1696"/>
                <a:gd name="T62" fmla="*/ 287 w 2123"/>
                <a:gd name="T63" fmla="*/ 429 h 1696"/>
                <a:gd name="T64" fmla="*/ 571 w 2123"/>
                <a:gd name="T65" fmla="*/ 291 h 1696"/>
                <a:gd name="T66" fmla="*/ 487 w 2123"/>
                <a:gd name="T67" fmla="*/ 454 h 1696"/>
                <a:gd name="T68" fmla="*/ 505 w 2123"/>
                <a:gd name="T69" fmla="*/ 673 h 1696"/>
                <a:gd name="T70" fmla="*/ 446 w 2123"/>
                <a:gd name="T71" fmla="*/ 790 h 1696"/>
                <a:gd name="T72" fmla="*/ 315 w 2123"/>
                <a:gd name="T73" fmla="*/ 1002 h 1696"/>
                <a:gd name="T74" fmla="*/ 309 w 2123"/>
                <a:gd name="T75" fmla="*/ 1147 h 1696"/>
                <a:gd name="T76" fmla="*/ 315 w 2123"/>
                <a:gd name="T77" fmla="*/ 1147 h 1696"/>
                <a:gd name="T78" fmla="*/ 333 w 2123"/>
                <a:gd name="T79" fmla="*/ 1051 h 1696"/>
                <a:gd name="T80" fmla="*/ 559 w 2123"/>
                <a:gd name="T81" fmla="*/ 706 h 1696"/>
                <a:gd name="T82" fmla="*/ 559 w 2123"/>
                <a:gd name="T83" fmla="*/ 706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30 w 969"/>
                <a:gd name="T1" fmla="*/ 1207 h 1192"/>
                <a:gd name="T2" fmla="*/ 504 w 969"/>
                <a:gd name="T3" fmla="*/ 1213 h 1192"/>
                <a:gd name="T4" fmla="*/ 594 w 969"/>
                <a:gd name="T5" fmla="*/ 1171 h 1192"/>
                <a:gd name="T6" fmla="*/ 834 w 969"/>
                <a:gd name="T7" fmla="*/ 1106 h 1192"/>
                <a:gd name="T8" fmla="*/ 961 w 969"/>
                <a:gd name="T9" fmla="*/ 1076 h 1192"/>
                <a:gd name="T10" fmla="*/ 780 w 969"/>
                <a:gd name="T11" fmla="*/ 1007 h 1192"/>
                <a:gd name="T12" fmla="*/ 570 w 969"/>
                <a:gd name="T13" fmla="*/ 967 h 1192"/>
                <a:gd name="T14" fmla="*/ 204 w 969"/>
                <a:gd name="T15" fmla="*/ 985 h 1192"/>
                <a:gd name="T16" fmla="*/ 306 w 969"/>
                <a:gd name="T17" fmla="*/ 907 h 1192"/>
                <a:gd name="T18" fmla="*/ 510 w 969"/>
                <a:gd name="T19" fmla="*/ 817 h 1192"/>
                <a:gd name="T20" fmla="*/ 715 w 969"/>
                <a:gd name="T21" fmla="*/ 685 h 1192"/>
                <a:gd name="T22" fmla="*/ 721 w 969"/>
                <a:gd name="T23" fmla="*/ 685 h 1192"/>
                <a:gd name="T24" fmla="*/ 733 w 969"/>
                <a:gd name="T25" fmla="*/ 679 h 1192"/>
                <a:gd name="T26" fmla="*/ 774 w 969"/>
                <a:gd name="T27" fmla="*/ 661 h 1192"/>
                <a:gd name="T28" fmla="*/ 798 w 969"/>
                <a:gd name="T29" fmla="*/ 655 h 1192"/>
                <a:gd name="T30" fmla="*/ 810 w 969"/>
                <a:gd name="T31" fmla="*/ 643 h 1192"/>
                <a:gd name="T32" fmla="*/ 816 w 969"/>
                <a:gd name="T33" fmla="*/ 631 h 1192"/>
                <a:gd name="T34" fmla="*/ 810 w 969"/>
                <a:gd name="T35" fmla="*/ 625 h 1192"/>
                <a:gd name="T36" fmla="*/ 804 w 969"/>
                <a:gd name="T37" fmla="*/ 613 h 1192"/>
                <a:gd name="T38" fmla="*/ 804 w 969"/>
                <a:gd name="T39" fmla="*/ 582 h 1192"/>
                <a:gd name="T40" fmla="*/ 816 w 969"/>
                <a:gd name="T41" fmla="*/ 552 h 1192"/>
                <a:gd name="T42" fmla="*/ 828 w 969"/>
                <a:gd name="T43" fmla="*/ 522 h 1192"/>
                <a:gd name="T44" fmla="*/ 846 w 969"/>
                <a:gd name="T45" fmla="*/ 492 h 1192"/>
                <a:gd name="T46" fmla="*/ 861 w 969"/>
                <a:gd name="T47" fmla="*/ 462 h 1192"/>
                <a:gd name="T48" fmla="*/ 869 w 969"/>
                <a:gd name="T49" fmla="*/ 444 h 1192"/>
                <a:gd name="T50" fmla="*/ 877 w 969"/>
                <a:gd name="T51" fmla="*/ 438 h 1192"/>
                <a:gd name="T52" fmla="*/ 877 w 969"/>
                <a:gd name="T53" fmla="*/ 354 h 1192"/>
                <a:gd name="T54" fmla="*/ 877 w 969"/>
                <a:gd name="T55" fmla="*/ 348 h 1192"/>
                <a:gd name="T56" fmla="*/ 883 w 969"/>
                <a:gd name="T57" fmla="*/ 342 h 1192"/>
                <a:gd name="T58" fmla="*/ 901 w 969"/>
                <a:gd name="T59" fmla="*/ 312 h 1192"/>
                <a:gd name="T60" fmla="*/ 913 w 969"/>
                <a:gd name="T61" fmla="*/ 276 h 1192"/>
                <a:gd name="T62" fmla="*/ 925 w 969"/>
                <a:gd name="T63" fmla="*/ 246 h 1192"/>
                <a:gd name="T64" fmla="*/ 931 w 969"/>
                <a:gd name="T65" fmla="*/ 234 h 1192"/>
                <a:gd name="T66" fmla="*/ 937 w 969"/>
                <a:gd name="T67" fmla="*/ 222 h 1192"/>
                <a:gd name="T68" fmla="*/ 955 w 969"/>
                <a:gd name="T69" fmla="*/ 173 h 1192"/>
                <a:gd name="T70" fmla="*/ 973 w 969"/>
                <a:gd name="T71" fmla="*/ 137 h 1192"/>
                <a:gd name="T72" fmla="*/ 979 w 969"/>
                <a:gd name="T73" fmla="*/ 125 h 1192"/>
                <a:gd name="T74" fmla="*/ 979 w 969"/>
                <a:gd name="T75" fmla="*/ 119 h 1192"/>
                <a:gd name="T76" fmla="*/ 997 w 969"/>
                <a:gd name="T77" fmla="*/ 0 h 1192"/>
                <a:gd name="T78" fmla="*/ 973 w 969"/>
                <a:gd name="T79" fmla="*/ 47 h 1192"/>
                <a:gd name="T80" fmla="*/ 804 w 969"/>
                <a:gd name="T81" fmla="*/ 113 h 1192"/>
                <a:gd name="T82" fmla="*/ 727 w 969"/>
                <a:gd name="T83" fmla="*/ 161 h 1192"/>
                <a:gd name="T84" fmla="*/ 474 w 969"/>
                <a:gd name="T85" fmla="*/ 240 h 1192"/>
                <a:gd name="T86" fmla="*/ 288 w 969"/>
                <a:gd name="T87" fmla="*/ 294 h 1192"/>
                <a:gd name="T88" fmla="*/ 180 w 969"/>
                <a:gd name="T89" fmla="*/ 300 h 1192"/>
                <a:gd name="T90" fmla="*/ 12 w 969"/>
                <a:gd name="T91" fmla="*/ 492 h 1192"/>
                <a:gd name="T92" fmla="*/ 0 w 969"/>
                <a:gd name="T93" fmla="*/ 516 h 1192"/>
                <a:gd name="T94" fmla="*/ 0 w 969"/>
                <a:gd name="T95" fmla="*/ 1207 h 1192"/>
                <a:gd name="T96" fmla="*/ 96 w 969"/>
                <a:gd name="T97" fmla="*/ 1201 h 1192"/>
                <a:gd name="T98" fmla="*/ 330 w 969"/>
                <a:gd name="T99" fmla="*/ 1207 h 1192"/>
                <a:gd name="T100" fmla="*/ 330 w 969"/>
                <a:gd name="T101" fmla="*/ 1207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62 w 2176"/>
                <a:gd name="T1" fmla="*/ 781 h 1505"/>
                <a:gd name="T2" fmla="*/ 1225 w 2176"/>
                <a:gd name="T3" fmla="*/ 1249 h 1505"/>
                <a:gd name="T4" fmla="*/ 984 w 2176"/>
                <a:gd name="T5" fmla="*/ 1207 h 1505"/>
                <a:gd name="T6" fmla="*/ 744 w 2176"/>
                <a:gd name="T7" fmla="*/ 1141 h 1505"/>
                <a:gd name="T8" fmla="*/ 456 w 2176"/>
                <a:gd name="T9" fmla="*/ 1123 h 1505"/>
                <a:gd name="T10" fmla="*/ 0 w 2176"/>
                <a:gd name="T11" fmla="*/ 1093 h 1505"/>
                <a:gd name="T12" fmla="*/ 30 w 2176"/>
                <a:gd name="T13" fmla="*/ 1129 h 1505"/>
                <a:gd name="T14" fmla="*/ 510 w 2176"/>
                <a:gd name="T15" fmla="*/ 1147 h 1505"/>
                <a:gd name="T16" fmla="*/ 798 w 2176"/>
                <a:gd name="T17" fmla="*/ 1201 h 1505"/>
                <a:gd name="T18" fmla="*/ 1165 w 2176"/>
                <a:gd name="T19" fmla="*/ 1322 h 1505"/>
                <a:gd name="T20" fmla="*/ 1100 w 2176"/>
                <a:gd name="T21" fmla="*/ 1340 h 1505"/>
                <a:gd name="T22" fmla="*/ 732 w 2176"/>
                <a:gd name="T23" fmla="*/ 1526 h 1505"/>
                <a:gd name="T24" fmla="*/ 786 w 2176"/>
                <a:gd name="T25" fmla="*/ 1502 h 1505"/>
                <a:gd name="T26" fmla="*/ 889 w 2176"/>
                <a:gd name="T27" fmla="*/ 1460 h 1505"/>
                <a:gd name="T28" fmla="*/ 1050 w 2176"/>
                <a:gd name="T29" fmla="*/ 1376 h 1505"/>
                <a:gd name="T30" fmla="*/ 1249 w 2176"/>
                <a:gd name="T31" fmla="*/ 1316 h 1505"/>
                <a:gd name="T32" fmla="*/ 1302 w 2176"/>
                <a:gd name="T33" fmla="*/ 1237 h 1505"/>
                <a:gd name="T34" fmla="*/ 1681 w 2176"/>
                <a:gd name="T35" fmla="*/ 1057 h 1505"/>
                <a:gd name="T36" fmla="*/ 1987 w 2176"/>
                <a:gd name="T37" fmla="*/ 967 h 1505"/>
                <a:gd name="T38" fmla="*/ 2239 w 2176"/>
                <a:gd name="T39" fmla="*/ 835 h 1505"/>
                <a:gd name="T40" fmla="*/ 2017 w 2176"/>
                <a:gd name="T41" fmla="*/ 925 h 1505"/>
                <a:gd name="T42" fmla="*/ 1705 w 2176"/>
                <a:gd name="T43" fmla="*/ 1003 h 1505"/>
                <a:gd name="T44" fmla="*/ 1381 w 2176"/>
                <a:gd name="T45" fmla="*/ 1165 h 1505"/>
                <a:gd name="T46" fmla="*/ 1543 w 2176"/>
                <a:gd name="T47" fmla="*/ 919 h 1505"/>
                <a:gd name="T48" fmla="*/ 1669 w 2176"/>
                <a:gd name="T49" fmla="*/ 552 h 1505"/>
                <a:gd name="T50" fmla="*/ 1789 w 2176"/>
                <a:gd name="T51" fmla="*/ 379 h 1505"/>
                <a:gd name="T52" fmla="*/ 2035 w 2176"/>
                <a:gd name="T53" fmla="*/ 60 h 1505"/>
                <a:gd name="T54" fmla="*/ 2059 w 2176"/>
                <a:gd name="T55" fmla="*/ 0 h 1505"/>
                <a:gd name="T56" fmla="*/ 2029 w 2176"/>
                <a:gd name="T57" fmla="*/ 0 h 1505"/>
                <a:gd name="T58" fmla="*/ 1645 w 2176"/>
                <a:gd name="T59" fmla="*/ 487 h 1505"/>
                <a:gd name="T60" fmla="*/ 1519 w 2176"/>
                <a:gd name="T61" fmla="*/ 901 h 1505"/>
                <a:gd name="T62" fmla="*/ 1290 w 2176"/>
                <a:gd name="T63" fmla="*/ 1189 h 1505"/>
                <a:gd name="T64" fmla="*/ 1165 w 2176"/>
                <a:gd name="T65" fmla="*/ 919 h 1505"/>
                <a:gd name="T66" fmla="*/ 1038 w 2176"/>
                <a:gd name="T67" fmla="*/ 547 h 1505"/>
                <a:gd name="T68" fmla="*/ 913 w 2176"/>
                <a:gd name="T69" fmla="*/ 222 h 1505"/>
                <a:gd name="T70" fmla="*/ 810 w 2176"/>
                <a:gd name="T71" fmla="*/ 0 h 1505"/>
                <a:gd name="T72" fmla="*/ 774 w 2176"/>
                <a:gd name="T73" fmla="*/ 0 h 1505"/>
                <a:gd name="T74" fmla="*/ 931 w 2176"/>
                <a:gd name="T75" fmla="*/ 361 h 1505"/>
                <a:gd name="T76" fmla="*/ 1062 w 2176"/>
                <a:gd name="T77" fmla="*/ 781 h 1505"/>
                <a:gd name="T78" fmla="*/ 1062 w 2176"/>
                <a:gd name="T79" fmla="*/ 781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8 w 813"/>
                <a:gd name="T1" fmla="*/ 571 h 804"/>
                <a:gd name="T2" fmla="*/ 336 w 813"/>
                <a:gd name="T3" fmla="*/ 445 h 804"/>
                <a:gd name="T4" fmla="*/ 660 w 813"/>
                <a:gd name="T5" fmla="*/ 223 h 804"/>
                <a:gd name="T6" fmla="*/ 834 w 813"/>
                <a:gd name="T7" fmla="*/ 0 h 804"/>
                <a:gd name="T8" fmla="*/ 696 w 813"/>
                <a:gd name="T9" fmla="*/ 150 h 804"/>
                <a:gd name="T10" fmla="*/ 151 w 813"/>
                <a:gd name="T11" fmla="*/ 511 h 804"/>
                <a:gd name="T12" fmla="*/ 0 w 813"/>
                <a:gd name="T13" fmla="*/ 746 h 804"/>
                <a:gd name="T14" fmla="*/ 0 w 813"/>
                <a:gd name="T15" fmla="*/ 818 h 804"/>
                <a:gd name="T16" fmla="*/ 168 w 813"/>
                <a:gd name="T17" fmla="*/ 571 h 804"/>
                <a:gd name="T18" fmla="*/ 168 w 813"/>
                <a:gd name="T19" fmla="*/ 571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74 w 759"/>
                <a:gd name="T1" fmla="*/ 66 h 107"/>
                <a:gd name="T2" fmla="*/ 780 w 759"/>
                <a:gd name="T3" fmla="*/ 0 h 107"/>
                <a:gd name="T4" fmla="*/ 510 w 759"/>
                <a:gd name="T5" fmla="*/ 36 h 107"/>
                <a:gd name="T6" fmla="*/ 145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74 w 759"/>
                <a:gd name="T15" fmla="*/ 66 h 107"/>
                <a:gd name="T16" fmla="*/ 474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29 w 3169"/>
                <a:gd name="T1" fmla="*/ 246 h 743"/>
                <a:gd name="T2" fmla="*/ 1783 w 3169"/>
                <a:gd name="T3" fmla="*/ 240 h 743"/>
                <a:gd name="T4" fmla="*/ 2150 w 3169"/>
                <a:gd name="T5" fmla="*/ 258 h 743"/>
                <a:gd name="T6" fmla="*/ 2576 w 3169"/>
                <a:gd name="T7" fmla="*/ 240 h 743"/>
                <a:gd name="T8" fmla="*/ 3260 w 3169"/>
                <a:gd name="T9" fmla="*/ 211 h 743"/>
                <a:gd name="T10" fmla="*/ 3206 w 3169"/>
                <a:gd name="T11" fmla="*/ 193 h 743"/>
                <a:gd name="T12" fmla="*/ 2492 w 3169"/>
                <a:gd name="T13" fmla="*/ 228 h 743"/>
                <a:gd name="T14" fmla="*/ 2059 w 3169"/>
                <a:gd name="T15" fmla="*/ 228 h 743"/>
                <a:gd name="T16" fmla="*/ 1501 w 3169"/>
                <a:gd name="T17" fmla="*/ 193 h 743"/>
                <a:gd name="T18" fmla="*/ 1585 w 3169"/>
                <a:gd name="T19" fmla="*/ 168 h 743"/>
                <a:gd name="T20" fmla="*/ 2097 w 3169"/>
                <a:gd name="T21" fmla="*/ 0 h 743"/>
                <a:gd name="T22" fmla="*/ 2017 w 3169"/>
                <a:gd name="T23" fmla="*/ 24 h 743"/>
                <a:gd name="T24" fmla="*/ 1892 w 3169"/>
                <a:gd name="T25" fmla="*/ 66 h 743"/>
                <a:gd name="T26" fmla="*/ 1651 w 3169"/>
                <a:gd name="T27" fmla="*/ 138 h 743"/>
                <a:gd name="T28" fmla="*/ 1380 w 3169"/>
                <a:gd name="T29" fmla="*/ 205 h 743"/>
                <a:gd name="T30" fmla="*/ 1303 w 3169"/>
                <a:gd name="T31" fmla="*/ 258 h 743"/>
                <a:gd name="T32" fmla="*/ 786 w 3169"/>
                <a:gd name="T33" fmla="*/ 420 h 743"/>
                <a:gd name="T34" fmla="*/ 342 w 3169"/>
                <a:gd name="T35" fmla="*/ 510 h 743"/>
                <a:gd name="T36" fmla="*/ 0 w 3169"/>
                <a:gd name="T37" fmla="*/ 631 h 743"/>
                <a:gd name="T38" fmla="*/ 306 w 3169"/>
                <a:gd name="T39" fmla="*/ 546 h 743"/>
                <a:gd name="T40" fmla="*/ 756 w 3169"/>
                <a:gd name="T41" fmla="*/ 456 h 743"/>
                <a:gd name="T42" fmla="*/ 1213 w 3169"/>
                <a:gd name="T43" fmla="*/ 318 h 743"/>
                <a:gd name="T44" fmla="*/ 1009 w 3169"/>
                <a:gd name="T45" fmla="*/ 498 h 743"/>
                <a:gd name="T46" fmla="*/ 895 w 3169"/>
                <a:gd name="T47" fmla="*/ 757 h 743"/>
                <a:gd name="T48" fmla="*/ 889 w 3169"/>
                <a:gd name="T49" fmla="*/ 757 h 743"/>
                <a:gd name="T50" fmla="*/ 961 w 3169"/>
                <a:gd name="T51" fmla="*/ 757 h 743"/>
                <a:gd name="T52" fmla="*/ 1050 w 3169"/>
                <a:gd name="T53" fmla="*/ 504 h 743"/>
                <a:gd name="T54" fmla="*/ 1332 w 3169"/>
                <a:gd name="T55" fmla="*/ 288 h 743"/>
                <a:gd name="T56" fmla="*/ 1573 w 3169"/>
                <a:gd name="T57" fmla="*/ 456 h 743"/>
                <a:gd name="T58" fmla="*/ 1819 w 3169"/>
                <a:gd name="T59" fmla="*/ 691 h 743"/>
                <a:gd name="T60" fmla="*/ 1910 w 3169"/>
                <a:gd name="T61" fmla="*/ 757 h 743"/>
                <a:gd name="T62" fmla="*/ 1975 w 3169"/>
                <a:gd name="T63" fmla="*/ 757 h 743"/>
                <a:gd name="T64" fmla="*/ 1741 w 3169"/>
                <a:gd name="T65" fmla="*/ 534 h 743"/>
                <a:gd name="T66" fmla="*/ 1429 w 3169"/>
                <a:gd name="T67" fmla="*/ 246 h 743"/>
                <a:gd name="T68" fmla="*/ 1429 w 3169"/>
                <a:gd name="T69" fmla="*/ 246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98 w 2153"/>
                <a:gd name="T1" fmla="*/ 865 h 1930"/>
                <a:gd name="T2" fmla="*/ 1993 w 2153"/>
                <a:gd name="T3" fmla="*/ 1033 h 1930"/>
                <a:gd name="T4" fmla="*/ 2114 w 2153"/>
                <a:gd name="T5" fmla="*/ 1182 h 1930"/>
                <a:gd name="T6" fmla="*/ 2180 w 2153"/>
                <a:gd name="T7" fmla="*/ 1267 h 1930"/>
                <a:gd name="T8" fmla="*/ 2216 w 2153"/>
                <a:gd name="T9" fmla="*/ 1315 h 1930"/>
                <a:gd name="T10" fmla="*/ 1945 w 2153"/>
                <a:gd name="T11" fmla="*/ 991 h 1930"/>
                <a:gd name="T12" fmla="*/ 1916 w 2153"/>
                <a:gd name="T13" fmla="*/ 943 h 1930"/>
                <a:gd name="T14" fmla="*/ 1836 w 2153"/>
                <a:gd name="T15" fmla="*/ 1261 h 1930"/>
                <a:gd name="T16" fmla="*/ 1822 w 2153"/>
                <a:gd name="T17" fmla="*/ 1507 h 1930"/>
                <a:gd name="T18" fmla="*/ 1874 w 2153"/>
                <a:gd name="T19" fmla="*/ 1934 h 1930"/>
                <a:gd name="T20" fmla="*/ 1843 w 2153"/>
                <a:gd name="T21" fmla="*/ 1958 h 1930"/>
                <a:gd name="T22" fmla="*/ 1795 w 2153"/>
                <a:gd name="T23" fmla="*/ 1555 h 1930"/>
                <a:gd name="T24" fmla="*/ 1777 w 2153"/>
                <a:gd name="T25" fmla="*/ 1309 h 1930"/>
                <a:gd name="T26" fmla="*/ 1815 w 2153"/>
                <a:gd name="T27" fmla="*/ 1099 h 1930"/>
                <a:gd name="T28" fmla="*/ 1822 w 2153"/>
                <a:gd name="T29" fmla="*/ 889 h 1930"/>
                <a:gd name="T30" fmla="*/ 1303 w 2153"/>
                <a:gd name="T31" fmla="*/ 1021 h 1930"/>
                <a:gd name="T32" fmla="*/ 848 w 2153"/>
                <a:gd name="T33" fmla="*/ 1146 h 1930"/>
                <a:gd name="T34" fmla="*/ 330 w 2153"/>
                <a:gd name="T35" fmla="*/ 1333 h 1930"/>
                <a:gd name="T36" fmla="*/ 18 w 2153"/>
                <a:gd name="T37" fmla="*/ 1441 h 1930"/>
                <a:gd name="T38" fmla="*/ 318 w 2153"/>
                <a:gd name="T39" fmla="*/ 1303 h 1930"/>
                <a:gd name="T40" fmla="*/ 703 w 2153"/>
                <a:gd name="T41" fmla="*/ 1158 h 1930"/>
                <a:gd name="T42" fmla="*/ 1050 w 2153"/>
                <a:gd name="T43" fmla="*/ 1051 h 1930"/>
                <a:gd name="T44" fmla="*/ 1453 w 2153"/>
                <a:gd name="T45" fmla="*/ 943 h 1930"/>
                <a:gd name="T46" fmla="*/ 1741 w 2153"/>
                <a:gd name="T47" fmla="*/ 829 h 1930"/>
                <a:gd name="T48" fmla="*/ 1375 w 2153"/>
                <a:gd name="T49" fmla="*/ 630 h 1930"/>
                <a:gd name="T50" fmla="*/ 889 w 2153"/>
                <a:gd name="T51" fmla="*/ 522 h 1930"/>
                <a:gd name="T52" fmla="*/ 234 w 2153"/>
                <a:gd name="T53" fmla="*/ 161 h 1930"/>
                <a:gd name="T54" fmla="*/ 0 w 2153"/>
                <a:gd name="T55" fmla="*/ 83 h 1930"/>
                <a:gd name="T56" fmla="*/ 336 w 2153"/>
                <a:gd name="T57" fmla="*/ 179 h 1930"/>
                <a:gd name="T58" fmla="*/ 733 w 2153"/>
                <a:gd name="T59" fmla="*/ 390 h 1930"/>
                <a:gd name="T60" fmla="*/ 961 w 2153"/>
                <a:gd name="T61" fmla="*/ 498 h 1930"/>
                <a:gd name="T62" fmla="*/ 1393 w 2153"/>
                <a:gd name="T63" fmla="*/ 600 h 1930"/>
                <a:gd name="T64" fmla="*/ 1699 w 2153"/>
                <a:gd name="T65" fmla="*/ 757 h 1930"/>
                <a:gd name="T66" fmla="*/ 1465 w 2153"/>
                <a:gd name="T67" fmla="*/ 468 h 1930"/>
                <a:gd name="T68" fmla="*/ 1322 w 2153"/>
                <a:gd name="T69" fmla="*/ 191 h 1930"/>
                <a:gd name="T70" fmla="*/ 1189 w 2153"/>
                <a:gd name="T71" fmla="*/ 0 h 1930"/>
                <a:gd name="T72" fmla="*/ 1381 w 2153"/>
                <a:gd name="T73" fmla="*/ 215 h 1930"/>
                <a:gd name="T74" fmla="*/ 1531 w 2153"/>
                <a:gd name="T75" fmla="*/ 492 h 1930"/>
                <a:gd name="T76" fmla="*/ 1795 w 2153"/>
                <a:gd name="T77" fmla="*/ 817 h 1930"/>
                <a:gd name="T78" fmla="*/ 1898 w 2153"/>
                <a:gd name="T79" fmla="*/ 865 h 1930"/>
                <a:gd name="T80" fmla="*/ 1898 w 2153"/>
                <a:gd name="T81" fmla="*/ 865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555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65558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7B898-A7B0-48C4-ABFF-A6BEE0F5F2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3104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A65BE-1C35-4C10-BBE2-A96DCB31E4C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689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680A5-AAD2-42FE-8C44-D776CF144B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6062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EEDAF-38AE-41EE-A870-49F577A440E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4142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976E4-1292-4039-9FD1-15F160039D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5380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18651-2A93-44B3-A521-48D99A80B9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1486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F5B56-DC39-4905-868E-D0459BD203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863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2E6EC-20B2-4B92-A0D8-06976E1495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8055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99AF7-52A8-4BD0-B39A-1A442BF401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8022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28D32-ABFF-4E7E-8F03-59D7C03FAB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3349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94C69-F08D-4E5A-8D1A-37783CEE63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2108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B9214-745B-4F4D-A0AB-55D8F0040F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2831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6451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59 w 2123"/>
                <a:gd name="T1" fmla="*/ 706 h 1696"/>
                <a:gd name="T2" fmla="*/ 523 w 2123"/>
                <a:gd name="T3" fmla="*/ 462 h 1696"/>
                <a:gd name="T4" fmla="*/ 649 w 2123"/>
                <a:gd name="T5" fmla="*/ 269 h 1696"/>
                <a:gd name="T6" fmla="*/ 892 w 2123"/>
                <a:gd name="T7" fmla="*/ 398 h 1696"/>
                <a:gd name="T8" fmla="*/ 1172 w 2123"/>
                <a:gd name="T9" fmla="*/ 587 h 1696"/>
                <a:gd name="T10" fmla="*/ 1429 w 2123"/>
                <a:gd name="T11" fmla="*/ 750 h 1696"/>
                <a:gd name="T12" fmla="*/ 1737 w 2123"/>
                <a:gd name="T13" fmla="*/ 920 h 1696"/>
                <a:gd name="T14" fmla="*/ 1815 w 2123"/>
                <a:gd name="T15" fmla="*/ 956 h 1696"/>
                <a:gd name="T16" fmla="*/ 1772 w 2123"/>
                <a:gd name="T17" fmla="*/ 916 h 1696"/>
                <a:gd name="T18" fmla="*/ 1362 w 2123"/>
                <a:gd name="T19" fmla="*/ 678 h 1696"/>
                <a:gd name="T20" fmla="*/ 1048 w 2123"/>
                <a:gd name="T21" fmla="*/ 462 h 1696"/>
                <a:gd name="T22" fmla="*/ 695 w 2123"/>
                <a:gd name="T23" fmla="*/ 222 h 1696"/>
                <a:gd name="T24" fmla="*/ 964 w 2123"/>
                <a:gd name="T25" fmla="*/ 210 h 1696"/>
                <a:gd name="T26" fmla="*/ 1239 w 2123"/>
                <a:gd name="T27" fmla="*/ 215 h 1696"/>
                <a:gd name="T28" fmla="*/ 1558 w 2123"/>
                <a:gd name="T29" fmla="*/ 182 h 1696"/>
                <a:gd name="T30" fmla="*/ 2046 w 2123"/>
                <a:gd name="T31" fmla="*/ 132 h 1696"/>
                <a:gd name="T32" fmla="*/ 2000 w 2123"/>
                <a:gd name="T33" fmla="*/ 117 h 1696"/>
                <a:gd name="T34" fmla="*/ 1487 w 2123"/>
                <a:gd name="T35" fmla="*/ 174 h 1696"/>
                <a:gd name="T36" fmla="*/ 1166 w 2123"/>
                <a:gd name="T37" fmla="*/ 186 h 1696"/>
                <a:gd name="T38" fmla="*/ 731 w 2123"/>
                <a:gd name="T39" fmla="*/ 174 h 1696"/>
                <a:gd name="T40" fmla="*/ 791 w 2123"/>
                <a:gd name="T41" fmla="*/ 154 h 1696"/>
                <a:gd name="T42" fmla="*/ 1100 w 2123"/>
                <a:gd name="T43" fmla="*/ 0 h 1696"/>
                <a:gd name="T44" fmla="*/ 1048 w 2123"/>
                <a:gd name="T45" fmla="*/ 21 h 1696"/>
                <a:gd name="T46" fmla="*/ 975 w 2123"/>
                <a:gd name="T47" fmla="*/ 57 h 1696"/>
                <a:gd name="T48" fmla="*/ 827 w 2123"/>
                <a:gd name="T49" fmla="*/ 130 h 1696"/>
                <a:gd name="T50" fmla="*/ 649 w 2123"/>
                <a:gd name="T51" fmla="*/ 190 h 1696"/>
                <a:gd name="T52" fmla="*/ 613 w 2123"/>
                <a:gd name="T53" fmla="*/ 243 h 1696"/>
                <a:gd name="T54" fmla="*/ 291 w 2123"/>
                <a:gd name="T55" fmla="*/ 398 h 1696"/>
                <a:gd name="T56" fmla="*/ 0 w 2123"/>
                <a:gd name="T57" fmla="*/ 491 h 1696"/>
                <a:gd name="T58" fmla="*/ 0 w 2123"/>
                <a:gd name="T59" fmla="*/ 495 h 1696"/>
                <a:gd name="T60" fmla="*/ 0 w 2123"/>
                <a:gd name="T61" fmla="*/ 519 h 1696"/>
                <a:gd name="T62" fmla="*/ 287 w 2123"/>
                <a:gd name="T63" fmla="*/ 429 h 1696"/>
                <a:gd name="T64" fmla="*/ 571 w 2123"/>
                <a:gd name="T65" fmla="*/ 291 h 1696"/>
                <a:gd name="T66" fmla="*/ 487 w 2123"/>
                <a:gd name="T67" fmla="*/ 454 h 1696"/>
                <a:gd name="T68" fmla="*/ 505 w 2123"/>
                <a:gd name="T69" fmla="*/ 673 h 1696"/>
                <a:gd name="T70" fmla="*/ 446 w 2123"/>
                <a:gd name="T71" fmla="*/ 790 h 1696"/>
                <a:gd name="T72" fmla="*/ 315 w 2123"/>
                <a:gd name="T73" fmla="*/ 1002 h 1696"/>
                <a:gd name="T74" fmla="*/ 309 w 2123"/>
                <a:gd name="T75" fmla="*/ 1147 h 1696"/>
                <a:gd name="T76" fmla="*/ 315 w 2123"/>
                <a:gd name="T77" fmla="*/ 1147 h 1696"/>
                <a:gd name="T78" fmla="*/ 333 w 2123"/>
                <a:gd name="T79" fmla="*/ 1051 h 1696"/>
                <a:gd name="T80" fmla="*/ 559 w 2123"/>
                <a:gd name="T81" fmla="*/ 706 h 1696"/>
                <a:gd name="T82" fmla="*/ 559 w 2123"/>
                <a:gd name="T83" fmla="*/ 706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30 w 969"/>
                <a:gd name="T1" fmla="*/ 1207 h 1192"/>
                <a:gd name="T2" fmla="*/ 504 w 969"/>
                <a:gd name="T3" fmla="*/ 1213 h 1192"/>
                <a:gd name="T4" fmla="*/ 594 w 969"/>
                <a:gd name="T5" fmla="*/ 1171 h 1192"/>
                <a:gd name="T6" fmla="*/ 834 w 969"/>
                <a:gd name="T7" fmla="*/ 1106 h 1192"/>
                <a:gd name="T8" fmla="*/ 961 w 969"/>
                <a:gd name="T9" fmla="*/ 1076 h 1192"/>
                <a:gd name="T10" fmla="*/ 780 w 969"/>
                <a:gd name="T11" fmla="*/ 1007 h 1192"/>
                <a:gd name="T12" fmla="*/ 570 w 969"/>
                <a:gd name="T13" fmla="*/ 967 h 1192"/>
                <a:gd name="T14" fmla="*/ 204 w 969"/>
                <a:gd name="T15" fmla="*/ 985 h 1192"/>
                <a:gd name="T16" fmla="*/ 306 w 969"/>
                <a:gd name="T17" fmla="*/ 907 h 1192"/>
                <a:gd name="T18" fmla="*/ 510 w 969"/>
                <a:gd name="T19" fmla="*/ 817 h 1192"/>
                <a:gd name="T20" fmla="*/ 715 w 969"/>
                <a:gd name="T21" fmla="*/ 685 h 1192"/>
                <a:gd name="T22" fmla="*/ 721 w 969"/>
                <a:gd name="T23" fmla="*/ 685 h 1192"/>
                <a:gd name="T24" fmla="*/ 733 w 969"/>
                <a:gd name="T25" fmla="*/ 679 h 1192"/>
                <a:gd name="T26" fmla="*/ 774 w 969"/>
                <a:gd name="T27" fmla="*/ 661 h 1192"/>
                <a:gd name="T28" fmla="*/ 798 w 969"/>
                <a:gd name="T29" fmla="*/ 655 h 1192"/>
                <a:gd name="T30" fmla="*/ 810 w 969"/>
                <a:gd name="T31" fmla="*/ 643 h 1192"/>
                <a:gd name="T32" fmla="*/ 816 w 969"/>
                <a:gd name="T33" fmla="*/ 631 h 1192"/>
                <a:gd name="T34" fmla="*/ 810 w 969"/>
                <a:gd name="T35" fmla="*/ 625 h 1192"/>
                <a:gd name="T36" fmla="*/ 804 w 969"/>
                <a:gd name="T37" fmla="*/ 613 h 1192"/>
                <a:gd name="T38" fmla="*/ 804 w 969"/>
                <a:gd name="T39" fmla="*/ 582 h 1192"/>
                <a:gd name="T40" fmla="*/ 816 w 969"/>
                <a:gd name="T41" fmla="*/ 552 h 1192"/>
                <a:gd name="T42" fmla="*/ 828 w 969"/>
                <a:gd name="T43" fmla="*/ 522 h 1192"/>
                <a:gd name="T44" fmla="*/ 846 w 969"/>
                <a:gd name="T45" fmla="*/ 492 h 1192"/>
                <a:gd name="T46" fmla="*/ 861 w 969"/>
                <a:gd name="T47" fmla="*/ 462 h 1192"/>
                <a:gd name="T48" fmla="*/ 869 w 969"/>
                <a:gd name="T49" fmla="*/ 444 h 1192"/>
                <a:gd name="T50" fmla="*/ 877 w 969"/>
                <a:gd name="T51" fmla="*/ 438 h 1192"/>
                <a:gd name="T52" fmla="*/ 877 w 969"/>
                <a:gd name="T53" fmla="*/ 354 h 1192"/>
                <a:gd name="T54" fmla="*/ 877 w 969"/>
                <a:gd name="T55" fmla="*/ 348 h 1192"/>
                <a:gd name="T56" fmla="*/ 883 w 969"/>
                <a:gd name="T57" fmla="*/ 342 h 1192"/>
                <a:gd name="T58" fmla="*/ 901 w 969"/>
                <a:gd name="T59" fmla="*/ 312 h 1192"/>
                <a:gd name="T60" fmla="*/ 913 w 969"/>
                <a:gd name="T61" fmla="*/ 276 h 1192"/>
                <a:gd name="T62" fmla="*/ 925 w 969"/>
                <a:gd name="T63" fmla="*/ 246 h 1192"/>
                <a:gd name="T64" fmla="*/ 931 w 969"/>
                <a:gd name="T65" fmla="*/ 234 h 1192"/>
                <a:gd name="T66" fmla="*/ 937 w 969"/>
                <a:gd name="T67" fmla="*/ 222 h 1192"/>
                <a:gd name="T68" fmla="*/ 955 w 969"/>
                <a:gd name="T69" fmla="*/ 173 h 1192"/>
                <a:gd name="T70" fmla="*/ 973 w 969"/>
                <a:gd name="T71" fmla="*/ 137 h 1192"/>
                <a:gd name="T72" fmla="*/ 979 w 969"/>
                <a:gd name="T73" fmla="*/ 125 h 1192"/>
                <a:gd name="T74" fmla="*/ 979 w 969"/>
                <a:gd name="T75" fmla="*/ 119 h 1192"/>
                <a:gd name="T76" fmla="*/ 997 w 969"/>
                <a:gd name="T77" fmla="*/ 0 h 1192"/>
                <a:gd name="T78" fmla="*/ 973 w 969"/>
                <a:gd name="T79" fmla="*/ 47 h 1192"/>
                <a:gd name="T80" fmla="*/ 804 w 969"/>
                <a:gd name="T81" fmla="*/ 113 h 1192"/>
                <a:gd name="T82" fmla="*/ 727 w 969"/>
                <a:gd name="T83" fmla="*/ 161 h 1192"/>
                <a:gd name="T84" fmla="*/ 474 w 969"/>
                <a:gd name="T85" fmla="*/ 240 h 1192"/>
                <a:gd name="T86" fmla="*/ 288 w 969"/>
                <a:gd name="T87" fmla="*/ 294 h 1192"/>
                <a:gd name="T88" fmla="*/ 180 w 969"/>
                <a:gd name="T89" fmla="*/ 300 h 1192"/>
                <a:gd name="T90" fmla="*/ 12 w 969"/>
                <a:gd name="T91" fmla="*/ 492 h 1192"/>
                <a:gd name="T92" fmla="*/ 0 w 969"/>
                <a:gd name="T93" fmla="*/ 516 h 1192"/>
                <a:gd name="T94" fmla="*/ 0 w 969"/>
                <a:gd name="T95" fmla="*/ 1207 h 1192"/>
                <a:gd name="T96" fmla="*/ 96 w 969"/>
                <a:gd name="T97" fmla="*/ 1201 h 1192"/>
                <a:gd name="T98" fmla="*/ 330 w 969"/>
                <a:gd name="T99" fmla="*/ 1207 h 1192"/>
                <a:gd name="T100" fmla="*/ 330 w 969"/>
                <a:gd name="T101" fmla="*/ 1207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6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62 w 2176"/>
                <a:gd name="T1" fmla="*/ 781 h 1505"/>
                <a:gd name="T2" fmla="*/ 1225 w 2176"/>
                <a:gd name="T3" fmla="*/ 1249 h 1505"/>
                <a:gd name="T4" fmla="*/ 984 w 2176"/>
                <a:gd name="T5" fmla="*/ 1207 h 1505"/>
                <a:gd name="T6" fmla="*/ 744 w 2176"/>
                <a:gd name="T7" fmla="*/ 1141 h 1505"/>
                <a:gd name="T8" fmla="*/ 456 w 2176"/>
                <a:gd name="T9" fmla="*/ 1123 h 1505"/>
                <a:gd name="T10" fmla="*/ 0 w 2176"/>
                <a:gd name="T11" fmla="*/ 1093 h 1505"/>
                <a:gd name="T12" fmla="*/ 30 w 2176"/>
                <a:gd name="T13" fmla="*/ 1129 h 1505"/>
                <a:gd name="T14" fmla="*/ 510 w 2176"/>
                <a:gd name="T15" fmla="*/ 1147 h 1505"/>
                <a:gd name="T16" fmla="*/ 798 w 2176"/>
                <a:gd name="T17" fmla="*/ 1201 h 1505"/>
                <a:gd name="T18" fmla="*/ 1165 w 2176"/>
                <a:gd name="T19" fmla="*/ 1322 h 1505"/>
                <a:gd name="T20" fmla="*/ 1100 w 2176"/>
                <a:gd name="T21" fmla="*/ 1340 h 1505"/>
                <a:gd name="T22" fmla="*/ 732 w 2176"/>
                <a:gd name="T23" fmla="*/ 1526 h 1505"/>
                <a:gd name="T24" fmla="*/ 786 w 2176"/>
                <a:gd name="T25" fmla="*/ 1502 h 1505"/>
                <a:gd name="T26" fmla="*/ 889 w 2176"/>
                <a:gd name="T27" fmla="*/ 1460 h 1505"/>
                <a:gd name="T28" fmla="*/ 1050 w 2176"/>
                <a:gd name="T29" fmla="*/ 1376 h 1505"/>
                <a:gd name="T30" fmla="*/ 1249 w 2176"/>
                <a:gd name="T31" fmla="*/ 1316 h 1505"/>
                <a:gd name="T32" fmla="*/ 1302 w 2176"/>
                <a:gd name="T33" fmla="*/ 1237 h 1505"/>
                <a:gd name="T34" fmla="*/ 1681 w 2176"/>
                <a:gd name="T35" fmla="*/ 1057 h 1505"/>
                <a:gd name="T36" fmla="*/ 1987 w 2176"/>
                <a:gd name="T37" fmla="*/ 967 h 1505"/>
                <a:gd name="T38" fmla="*/ 2239 w 2176"/>
                <a:gd name="T39" fmla="*/ 835 h 1505"/>
                <a:gd name="T40" fmla="*/ 2017 w 2176"/>
                <a:gd name="T41" fmla="*/ 925 h 1505"/>
                <a:gd name="T42" fmla="*/ 1705 w 2176"/>
                <a:gd name="T43" fmla="*/ 1003 h 1505"/>
                <a:gd name="T44" fmla="*/ 1381 w 2176"/>
                <a:gd name="T45" fmla="*/ 1165 h 1505"/>
                <a:gd name="T46" fmla="*/ 1543 w 2176"/>
                <a:gd name="T47" fmla="*/ 919 h 1505"/>
                <a:gd name="T48" fmla="*/ 1669 w 2176"/>
                <a:gd name="T49" fmla="*/ 552 h 1505"/>
                <a:gd name="T50" fmla="*/ 1789 w 2176"/>
                <a:gd name="T51" fmla="*/ 379 h 1505"/>
                <a:gd name="T52" fmla="*/ 2035 w 2176"/>
                <a:gd name="T53" fmla="*/ 60 h 1505"/>
                <a:gd name="T54" fmla="*/ 2059 w 2176"/>
                <a:gd name="T55" fmla="*/ 0 h 1505"/>
                <a:gd name="T56" fmla="*/ 2029 w 2176"/>
                <a:gd name="T57" fmla="*/ 0 h 1505"/>
                <a:gd name="T58" fmla="*/ 1645 w 2176"/>
                <a:gd name="T59" fmla="*/ 487 h 1505"/>
                <a:gd name="T60" fmla="*/ 1519 w 2176"/>
                <a:gd name="T61" fmla="*/ 901 h 1505"/>
                <a:gd name="T62" fmla="*/ 1290 w 2176"/>
                <a:gd name="T63" fmla="*/ 1189 h 1505"/>
                <a:gd name="T64" fmla="*/ 1165 w 2176"/>
                <a:gd name="T65" fmla="*/ 919 h 1505"/>
                <a:gd name="T66" fmla="*/ 1038 w 2176"/>
                <a:gd name="T67" fmla="*/ 547 h 1505"/>
                <a:gd name="T68" fmla="*/ 913 w 2176"/>
                <a:gd name="T69" fmla="*/ 222 h 1505"/>
                <a:gd name="T70" fmla="*/ 810 w 2176"/>
                <a:gd name="T71" fmla="*/ 0 h 1505"/>
                <a:gd name="T72" fmla="*/ 774 w 2176"/>
                <a:gd name="T73" fmla="*/ 0 h 1505"/>
                <a:gd name="T74" fmla="*/ 931 w 2176"/>
                <a:gd name="T75" fmla="*/ 361 h 1505"/>
                <a:gd name="T76" fmla="*/ 1062 w 2176"/>
                <a:gd name="T77" fmla="*/ 781 h 1505"/>
                <a:gd name="T78" fmla="*/ 1062 w 2176"/>
                <a:gd name="T79" fmla="*/ 781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8 w 813"/>
                <a:gd name="T1" fmla="*/ 571 h 804"/>
                <a:gd name="T2" fmla="*/ 336 w 813"/>
                <a:gd name="T3" fmla="*/ 445 h 804"/>
                <a:gd name="T4" fmla="*/ 660 w 813"/>
                <a:gd name="T5" fmla="*/ 223 h 804"/>
                <a:gd name="T6" fmla="*/ 834 w 813"/>
                <a:gd name="T7" fmla="*/ 0 h 804"/>
                <a:gd name="T8" fmla="*/ 696 w 813"/>
                <a:gd name="T9" fmla="*/ 150 h 804"/>
                <a:gd name="T10" fmla="*/ 151 w 813"/>
                <a:gd name="T11" fmla="*/ 511 h 804"/>
                <a:gd name="T12" fmla="*/ 0 w 813"/>
                <a:gd name="T13" fmla="*/ 746 h 804"/>
                <a:gd name="T14" fmla="*/ 0 w 813"/>
                <a:gd name="T15" fmla="*/ 818 h 804"/>
                <a:gd name="T16" fmla="*/ 168 w 813"/>
                <a:gd name="T17" fmla="*/ 571 h 804"/>
                <a:gd name="T18" fmla="*/ 168 w 813"/>
                <a:gd name="T19" fmla="*/ 571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9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74 w 759"/>
                <a:gd name="T1" fmla="*/ 66 h 107"/>
                <a:gd name="T2" fmla="*/ 780 w 759"/>
                <a:gd name="T3" fmla="*/ 0 h 107"/>
                <a:gd name="T4" fmla="*/ 510 w 759"/>
                <a:gd name="T5" fmla="*/ 36 h 107"/>
                <a:gd name="T6" fmla="*/ 145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74 w 759"/>
                <a:gd name="T15" fmla="*/ 66 h 107"/>
                <a:gd name="T16" fmla="*/ 474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29 w 3169"/>
                <a:gd name="T1" fmla="*/ 246 h 743"/>
                <a:gd name="T2" fmla="*/ 1783 w 3169"/>
                <a:gd name="T3" fmla="*/ 240 h 743"/>
                <a:gd name="T4" fmla="*/ 2150 w 3169"/>
                <a:gd name="T5" fmla="*/ 258 h 743"/>
                <a:gd name="T6" fmla="*/ 2576 w 3169"/>
                <a:gd name="T7" fmla="*/ 240 h 743"/>
                <a:gd name="T8" fmla="*/ 3260 w 3169"/>
                <a:gd name="T9" fmla="*/ 211 h 743"/>
                <a:gd name="T10" fmla="*/ 3206 w 3169"/>
                <a:gd name="T11" fmla="*/ 193 h 743"/>
                <a:gd name="T12" fmla="*/ 2492 w 3169"/>
                <a:gd name="T13" fmla="*/ 228 h 743"/>
                <a:gd name="T14" fmla="*/ 2059 w 3169"/>
                <a:gd name="T15" fmla="*/ 228 h 743"/>
                <a:gd name="T16" fmla="*/ 1501 w 3169"/>
                <a:gd name="T17" fmla="*/ 193 h 743"/>
                <a:gd name="T18" fmla="*/ 1585 w 3169"/>
                <a:gd name="T19" fmla="*/ 168 h 743"/>
                <a:gd name="T20" fmla="*/ 2097 w 3169"/>
                <a:gd name="T21" fmla="*/ 0 h 743"/>
                <a:gd name="T22" fmla="*/ 2017 w 3169"/>
                <a:gd name="T23" fmla="*/ 24 h 743"/>
                <a:gd name="T24" fmla="*/ 1892 w 3169"/>
                <a:gd name="T25" fmla="*/ 66 h 743"/>
                <a:gd name="T26" fmla="*/ 1651 w 3169"/>
                <a:gd name="T27" fmla="*/ 138 h 743"/>
                <a:gd name="T28" fmla="*/ 1380 w 3169"/>
                <a:gd name="T29" fmla="*/ 205 h 743"/>
                <a:gd name="T30" fmla="*/ 1303 w 3169"/>
                <a:gd name="T31" fmla="*/ 258 h 743"/>
                <a:gd name="T32" fmla="*/ 786 w 3169"/>
                <a:gd name="T33" fmla="*/ 420 h 743"/>
                <a:gd name="T34" fmla="*/ 342 w 3169"/>
                <a:gd name="T35" fmla="*/ 510 h 743"/>
                <a:gd name="T36" fmla="*/ 0 w 3169"/>
                <a:gd name="T37" fmla="*/ 631 h 743"/>
                <a:gd name="T38" fmla="*/ 306 w 3169"/>
                <a:gd name="T39" fmla="*/ 546 h 743"/>
                <a:gd name="T40" fmla="*/ 756 w 3169"/>
                <a:gd name="T41" fmla="*/ 456 h 743"/>
                <a:gd name="T42" fmla="*/ 1213 w 3169"/>
                <a:gd name="T43" fmla="*/ 318 h 743"/>
                <a:gd name="T44" fmla="*/ 1009 w 3169"/>
                <a:gd name="T45" fmla="*/ 498 h 743"/>
                <a:gd name="T46" fmla="*/ 895 w 3169"/>
                <a:gd name="T47" fmla="*/ 757 h 743"/>
                <a:gd name="T48" fmla="*/ 889 w 3169"/>
                <a:gd name="T49" fmla="*/ 757 h 743"/>
                <a:gd name="T50" fmla="*/ 961 w 3169"/>
                <a:gd name="T51" fmla="*/ 757 h 743"/>
                <a:gd name="T52" fmla="*/ 1050 w 3169"/>
                <a:gd name="T53" fmla="*/ 504 h 743"/>
                <a:gd name="T54" fmla="*/ 1332 w 3169"/>
                <a:gd name="T55" fmla="*/ 288 h 743"/>
                <a:gd name="T56" fmla="*/ 1573 w 3169"/>
                <a:gd name="T57" fmla="*/ 456 h 743"/>
                <a:gd name="T58" fmla="*/ 1819 w 3169"/>
                <a:gd name="T59" fmla="*/ 691 h 743"/>
                <a:gd name="T60" fmla="*/ 1910 w 3169"/>
                <a:gd name="T61" fmla="*/ 757 h 743"/>
                <a:gd name="T62" fmla="*/ 1975 w 3169"/>
                <a:gd name="T63" fmla="*/ 757 h 743"/>
                <a:gd name="T64" fmla="*/ 1741 w 3169"/>
                <a:gd name="T65" fmla="*/ 534 h 743"/>
                <a:gd name="T66" fmla="*/ 1429 w 3169"/>
                <a:gd name="T67" fmla="*/ 246 h 743"/>
                <a:gd name="T68" fmla="*/ 1429 w 3169"/>
                <a:gd name="T69" fmla="*/ 246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1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/>
            </a:p>
          </p:txBody>
        </p:sp>
        <p:sp>
          <p:nvSpPr>
            <p:cNvPr id="1042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/>
            </a:p>
          </p:txBody>
        </p:sp>
        <p:sp>
          <p:nvSpPr>
            <p:cNvPr id="6452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6452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6452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453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049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98 w 2153"/>
                <a:gd name="T1" fmla="*/ 865 h 1930"/>
                <a:gd name="T2" fmla="*/ 1993 w 2153"/>
                <a:gd name="T3" fmla="*/ 1033 h 1930"/>
                <a:gd name="T4" fmla="*/ 2114 w 2153"/>
                <a:gd name="T5" fmla="*/ 1182 h 1930"/>
                <a:gd name="T6" fmla="*/ 2180 w 2153"/>
                <a:gd name="T7" fmla="*/ 1267 h 1930"/>
                <a:gd name="T8" fmla="*/ 2216 w 2153"/>
                <a:gd name="T9" fmla="*/ 1315 h 1930"/>
                <a:gd name="T10" fmla="*/ 1945 w 2153"/>
                <a:gd name="T11" fmla="*/ 991 h 1930"/>
                <a:gd name="T12" fmla="*/ 1916 w 2153"/>
                <a:gd name="T13" fmla="*/ 943 h 1930"/>
                <a:gd name="T14" fmla="*/ 1836 w 2153"/>
                <a:gd name="T15" fmla="*/ 1261 h 1930"/>
                <a:gd name="T16" fmla="*/ 1822 w 2153"/>
                <a:gd name="T17" fmla="*/ 1507 h 1930"/>
                <a:gd name="T18" fmla="*/ 1874 w 2153"/>
                <a:gd name="T19" fmla="*/ 1934 h 1930"/>
                <a:gd name="T20" fmla="*/ 1843 w 2153"/>
                <a:gd name="T21" fmla="*/ 1958 h 1930"/>
                <a:gd name="T22" fmla="*/ 1795 w 2153"/>
                <a:gd name="T23" fmla="*/ 1555 h 1930"/>
                <a:gd name="T24" fmla="*/ 1777 w 2153"/>
                <a:gd name="T25" fmla="*/ 1309 h 1930"/>
                <a:gd name="T26" fmla="*/ 1815 w 2153"/>
                <a:gd name="T27" fmla="*/ 1099 h 1930"/>
                <a:gd name="T28" fmla="*/ 1822 w 2153"/>
                <a:gd name="T29" fmla="*/ 889 h 1930"/>
                <a:gd name="T30" fmla="*/ 1303 w 2153"/>
                <a:gd name="T31" fmla="*/ 1021 h 1930"/>
                <a:gd name="T32" fmla="*/ 848 w 2153"/>
                <a:gd name="T33" fmla="*/ 1146 h 1930"/>
                <a:gd name="T34" fmla="*/ 330 w 2153"/>
                <a:gd name="T35" fmla="*/ 1333 h 1930"/>
                <a:gd name="T36" fmla="*/ 18 w 2153"/>
                <a:gd name="T37" fmla="*/ 1441 h 1930"/>
                <a:gd name="T38" fmla="*/ 318 w 2153"/>
                <a:gd name="T39" fmla="*/ 1303 h 1930"/>
                <a:gd name="T40" fmla="*/ 703 w 2153"/>
                <a:gd name="T41" fmla="*/ 1158 h 1930"/>
                <a:gd name="T42" fmla="*/ 1050 w 2153"/>
                <a:gd name="T43" fmla="*/ 1051 h 1930"/>
                <a:gd name="T44" fmla="*/ 1453 w 2153"/>
                <a:gd name="T45" fmla="*/ 943 h 1930"/>
                <a:gd name="T46" fmla="*/ 1741 w 2153"/>
                <a:gd name="T47" fmla="*/ 829 h 1930"/>
                <a:gd name="T48" fmla="*/ 1375 w 2153"/>
                <a:gd name="T49" fmla="*/ 630 h 1930"/>
                <a:gd name="T50" fmla="*/ 889 w 2153"/>
                <a:gd name="T51" fmla="*/ 522 h 1930"/>
                <a:gd name="T52" fmla="*/ 234 w 2153"/>
                <a:gd name="T53" fmla="*/ 161 h 1930"/>
                <a:gd name="T54" fmla="*/ 0 w 2153"/>
                <a:gd name="T55" fmla="*/ 83 h 1930"/>
                <a:gd name="T56" fmla="*/ 336 w 2153"/>
                <a:gd name="T57" fmla="*/ 179 h 1930"/>
                <a:gd name="T58" fmla="*/ 733 w 2153"/>
                <a:gd name="T59" fmla="*/ 390 h 1930"/>
                <a:gd name="T60" fmla="*/ 961 w 2153"/>
                <a:gd name="T61" fmla="*/ 498 h 1930"/>
                <a:gd name="T62" fmla="*/ 1393 w 2153"/>
                <a:gd name="T63" fmla="*/ 600 h 1930"/>
                <a:gd name="T64" fmla="*/ 1699 w 2153"/>
                <a:gd name="T65" fmla="*/ 757 h 1930"/>
                <a:gd name="T66" fmla="*/ 1465 w 2153"/>
                <a:gd name="T67" fmla="*/ 468 h 1930"/>
                <a:gd name="T68" fmla="*/ 1322 w 2153"/>
                <a:gd name="T69" fmla="*/ 191 h 1930"/>
                <a:gd name="T70" fmla="*/ 1189 w 2153"/>
                <a:gd name="T71" fmla="*/ 0 h 1930"/>
                <a:gd name="T72" fmla="*/ 1381 w 2153"/>
                <a:gd name="T73" fmla="*/ 215 h 1930"/>
                <a:gd name="T74" fmla="*/ 1531 w 2153"/>
                <a:gd name="T75" fmla="*/ 492 h 1930"/>
                <a:gd name="T76" fmla="*/ 1795 w 2153"/>
                <a:gd name="T77" fmla="*/ 817 h 1930"/>
                <a:gd name="T78" fmla="*/ 1898 w 2153"/>
                <a:gd name="T79" fmla="*/ 865 h 1930"/>
                <a:gd name="T80" fmla="*/ 1898 w 2153"/>
                <a:gd name="T81" fmla="*/ 865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4533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4534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64535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4536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4537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0B0AD6C0-400F-47BC-848B-269071D54A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2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hyperlink" Target="http://iralebedeva.ru/images/afonin_1b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Посмотрите предложенные фрагменты и ответьте на вопросы: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4000" smtClean="0"/>
              <a:t> </a:t>
            </a:r>
            <a:r>
              <a:rPr lang="ru-RU" altLang="ru-RU" sz="1800" smtClean="0"/>
              <a:t>А теперь попробуйте объяснить явление  из произведения К.Г.Паустовского: </a:t>
            </a:r>
            <a:br>
              <a:rPr lang="ru-RU" altLang="ru-RU" sz="1800" smtClean="0"/>
            </a:br>
            <a:r>
              <a:rPr lang="ru-RU" altLang="ru-RU" sz="1600" smtClean="0"/>
              <a:t/>
            </a:r>
            <a:br>
              <a:rPr lang="ru-RU" altLang="ru-RU" sz="1600" smtClean="0"/>
            </a:br>
            <a:r>
              <a:rPr lang="ru-RU" altLang="ru-RU" sz="1600" smtClean="0"/>
              <a:t>«Есть очень насыщенные минеральные источники. Стоит положить в такой источник ветку или гвоздь, что угодно, как через короткое время они обрастут множеством белых кристаллов и превратятся в подлинное произведение искусства».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32038"/>
            <a:ext cx="8229600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dirty="0" smtClean="0"/>
              <a:t> </a:t>
            </a:r>
            <a:r>
              <a:rPr lang="ru-RU" altLang="ru-RU" sz="2400" b="0" dirty="0" smtClean="0"/>
              <a:t>2.Куда девается снег, выпадающий на горах выше снеговой линии?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>
            <p:ph type="body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2057400"/>
            <a:ext cx="5334000" cy="42513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altLang="ru-RU" sz="2000" smtClean="0"/>
              <a:t> </a:t>
            </a:r>
            <a:r>
              <a:rPr lang="ru-RU" altLang="ru-RU" sz="2000" smtClean="0">
                <a:solidFill>
                  <a:schemeClr val="tx2"/>
                </a:solidFill>
              </a:rPr>
              <a:t>Снег превращается в фирн, а затем в лёд, в результате чего образуются ледники (происходит уплотнение снежного покрова, верхний слой на солнце подтаивает). Под собственной тяжестью ледники «сползают» со склонов вниз, пересекают снеговую линию, тают и дают начало горным рекам.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RU" sz="2000" smtClean="0">
                <a:solidFill>
                  <a:schemeClr val="tx2"/>
                </a:solidFill>
              </a:rPr>
              <a:t>        Снеговая линия – уровень земной поверхности, выше которого накопление твёрдых атмосферных осадков преобладает над их таянием и испарением. Михаил Васильевич Ломоносов называл её линией вечной зимы. Чем дальше от экватора, тем ниже эта линия.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RU" sz="2000" smtClean="0">
                <a:solidFill>
                  <a:schemeClr val="tx2"/>
                </a:solidFill>
              </a:rPr>
              <a:t>        Фирн (немецкий язык firn – прошлогодний, старый), крупнозернистый уплотнённый снег, состоящий из связанных между собой ледяных зёрен. Фирн является переходной стадией между снегом и льдом.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4000" smtClean="0"/>
              <a:t> </a:t>
            </a:r>
            <a:r>
              <a:rPr lang="ru-RU" altLang="ru-RU" sz="2400" smtClean="0"/>
              <a:t>3.Пресная вода замерзает при 0°C. А знаете ли вы, что в Казахстане есть озеро, одна часть которого замерзает только при сильных морозах, в то время как другая – при 0°C. Что это за озеро и чем это объяснить?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133600"/>
            <a:ext cx="8229600" cy="4530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"/>
            <a:ext cx="8229600" cy="23622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mtClean="0"/>
              <a:t> </a:t>
            </a:r>
            <a:r>
              <a:rPr lang="ru-RU" altLang="ru-RU" sz="1800" smtClean="0">
                <a:solidFill>
                  <a:schemeClr val="tx2"/>
                </a:solidFill>
              </a:rPr>
              <a:t>Это озеро Балхаш. Его западная более пресная часть, замерзает при 0°C, а восточная, более солёная замерзает при более низких температурах. Различие в солёности его западной и восточной частей происходит из-за того, что далеко вдающиеся в озеро полуострова чуть ли не полностью перегораживают его в средней части и препятствуют смешиванию вод. А потому западная часть озера, куда впадает река Или, более пресная, чем восточная.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52800"/>
            <a:ext cx="35052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00400"/>
            <a:ext cx="5105400" cy="308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88988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altLang="ru-RU" sz="2000" smtClean="0"/>
              <a:t>4.Всегда ли туман одинаковый?</a:t>
            </a:r>
          </a:p>
        </p:txBody>
      </p:sp>
      <p:pic>
        <p:nvPicPr>
          <p:cNvPr id="17411" name="Picture 6" descr="Утро Серафимо-Дивеевской Лавры :: Афонин Александр Павлович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33337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914400"/>
            <a:ext cx="392430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10"/>
          <p:cNvPicPr>
            <a:picLocks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733800"/>
            <a:ext cx="3703638" cy="2773363"/>
          </a:xfrm>
          <a:noFill/>
        </p:spPr>
      </p:pic>
      <p:pic>
        <p:nvPicPr>
          <p:cNvPr id="17414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14800"/>
            <a:ext cx="4495800" cy="261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336800"/>
            <a:ext cx="358140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 flipH="1">
            <a:off x="1828800" y="1588"/>
            <a:ext cx="4267200" cy="381000"/>
          </a:xfrm>
        </p:spPr>
        <p:txBody>
          <a:bodyPr/>
          <a:lstStyle/>
          <a:p>
            <a:pPr eaLnBrk="1" hangingPunct="1">
              <a:defRPr/>
            </a:pPr>
            <a:endParaRPr lang="ru-RU" altLang="ru-RU" dirty="0" smtClean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8382000" cy="6553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altLang="ru-RU" sz="1000" dirty="0" smtClean="0"/>
              <a:t> </a:t>
            </a:r>
            <a:r>
              <a:rPr lang="ru-RU" altLang="ru-RU" sz="1600" dirty="0" smtClean="0">
                <a:solidFill>
                  <a:schemeClr val="tx2"/>
                </a:solidFill>
              </a:rPr>
              <a:t>Туман – скопление мелких водяных капель или ледяных кристаллов, или тех и других в приземном слое атмосферы (иногда до высоты в несколько сотен метров), понижающее горизонтальную видимость до 1 км и менее.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RU" sz="1600" dirty="0" smtClean="0">
                <a:solidFill>
                  <a:schemeClr val="tx2"/>
                </a:solidFill>
              </a:rPr>
              <a:t>      Туман образуется в результате конденсации или сублимации водяного пара на аэрозольных (жидких или твёрдых) частицах, содержащихся в воздухе (так называемых ядрах конденсации). Туман из водяных капель наблюдается главным образом при температурах воздуха выше –20°C, но может встречаться даже и при температурах ниже –40°C. При температуре ниже –20°C преобладают ледяные туманы. Они состоят из мельчайших ледяных кристалликов, имеющих форму столбиков. Число кристаллов в кубическом сантиметре ледяного тумана обычно меньше 100. Поэтому ледяные туманы, как правило, не бывают очень густыми.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RU" sz="1600" dirty="0" smtClean="0">
                <a:solidFill>
                  <a:schemeClr val="tx2"/>
                </a:solidFill>
              </a:rPr>
              <a:t>       Фридрих </a:t>
            </a:r>
            <a:r>
              <a:rPr lang="ru-RU" altLang="ru-RU" sz="1600" dirty="0" err="1" smtClean="0">
                <a:solidFill>
                  <a:schemeClr val="tx2"/>
                </a:solidFill>
              </a:rPr>
              <a:t>Каспар</a:t>
            </a:r>
            <a:r>
              <a:rPr lang="ru-RU" altLang="ru-RU" sz="1600" dirty="0" smtClean="0">
                <a:solidFill>
                  <a:schemeClr val="tx2"/>
                </a:solidFill>
              </a:rPr>
              <a:t> писал: «Местность, окутанная туманом, кажется шире, </a:t>
            </a:r>
            <a:r>
              <a:rPr lang="ru-RU" altLang="ru-RU" sz="1600" dirty="0" err="1" smtClean="0">
                <a:solidFill>
                  <a:schemeClr val="tx2"/>
                </a:solidFill>
              </a:rPr>
              <a:t>возвышеннее</a:t>
            </a:r>
            <a:r>
              <a:rPr lang="ru-RU" altLang="ru-RU" sz="1600" dirty="0" smtClean="0">
                <a:solidFill>
                  <a:schemeClr val="tx2"/>
                </a:solidFill>
              </a:rPr>
              <a:t>, она обостряет фантазию, мы с нетерпением чего-то ждём — словно видим перед собою девушку, которая с ног до головы укутана в шубы». В «Зимнем пейзаже с церковью» три башни готического храма, как будто повисшие в синеватой мгле тумана, кажутся воздушным замком или призрачными тенями трёх елей, растущих на переднем плане. Величие Средневековья уходит в небытие, как бы говорил художник, чудеса остались только в мире природы. Ели тоже подобие храма: в их хвое спрятано распятие, перед которым горячо молится калека, отбросивший костыли.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RU" sz="1600" dirty="0" smtClean="0">
                <a:solidFill>
                  <a:schemeClr val="tx2"/>
                </a:solidFill>
              </a:rPr>
              <a:t>         Видимость в тумане зависит от размеров частиц, образующих туман, и от его водности (количества сконденсированной воды в единице объёма). Радиус капель тумана колеблется от 1 до 60 мкм. Большинство капель имеет радиус 5–15 мкм при положительной температуре воздуха и 2–5 мкм при отрицательной температуре. Тёплый туман состоит из более «толстых» капелек, холодный – из «худосочных» :-) Не только размеры капель определяют водность туманов, но и то, ка плотно они «упакованы». Водность тумана обычно не превышает 0,05–0,1 г/м3, но в отдельных плотных туманах может достигать 1–1,5 г/м3. Количество капель в 1 см3 колеблется от 50–100 в слабых туманах и до 500–600 в плотных. В очень плотных туманах видимость может понижаться до нескольких метров.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RU" sz="1600" dirty="0" smtClean="0">
                <a:solidFill>
                  <a:schemeClr val="tx2"/>
                </a:solidFill>
              </a:rPr>
              <a:t>           Если в тумане преобладают капли-карлики (радиусом менее 1 мкм), то говорят, что это не туман, а дымка. Если же они так велики, что видны невооружённым глазом, то это морось.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2400" smtClean="0"/>
              <a:t>5.Происходят ли изменения агрегатных состояний вещества в живой природе?</a:t>
            </a:r>
            <a:r>
              <a:rPr lang="ru-RU" altLang="ru-RU" smtClean="0"/>
              <a:t> </a:t>
            </a:r>
          </a:p>
        </p:txBody>
      </p:sp>
      <p:pic>
        <p:nvPicPr>
          <p:cNvPr id="19459" name="Рисунок 0" descr="Устьиц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4343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486400" y="1714500"/>
            <a:ext cx="3429000" cy="4191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altLang="ru-RU" sz="1600" dirty="0" smtClean="0"/>
              <a:t>        </a:t>
            </a:r>
            <a:r>
              <a:rPr lang="ru-RU" altLang="ru-RU" sz="1600" dirty="0" smtClean="0">
                <a:solidFill>
                  <a:schemeClr val="tx2"/>
                </a:solidFill>
              </a:rPr>
              <a:t>Живые организмы  примерно до 80% состоят из воды. Главная  масса воды в растениях   испаряется в воздух листьями.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RU" sz="1600" dirty="0" smtClean="0">
                <a:solidFill>
                  <a:schemeClr val="tx2"/>
                </a:solidFill>
              </a:rPr>
              <a:t>               На нижней стороне листа расположены особые клетки – устьица. Внутри листа вода по межклетникам проходит к устьицам и испаряется через них.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RU" sz="1600" dirty="0" smtClean="0">
                <a:solidFill>
                  <a:schemeClr val="tx2"/>
                </a:solidFill>
              </a:rPr>
              <a:t>               Испарение зависит от условий окружающей среды и состояния устьиц. У некоторых растений устьица открыты только днём, а на ночь закрываются. При недостатке воды устьица таких растений закрываются даже днём и выделение водяного пара из листьев в воздух прекращается. В благоприятных условиях устьица открываются снова.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3" descr="Береза.jpg"/>
          <p:cNvPicPr>
            <a:picLocks noChangeAspect="1" noChangeArrowheads="1"/>
          </p:cNvPicPr>
          <p:nvPr>
            <p:ph type="body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24000"/>
            <a:ext cx="2057400" cy="4567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3" name="Рисунок 2" descr="кукуру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48000"/>
            <a:ext cx="178752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11"/>
          <p:cNvSpPr>
            <a:spLocks noChangeArrowheads="1"/>
          </p:cNvSpPr>
          <p:nvPr/>
        </p:nvSpPr>
        <p:spPr bwMode="auto">
          <a:xfrm>
            <a:off x="10439400" y="3452813"/>
            <a:ext cx="3292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            </a:t>
            </a:r>
            <a:endParaRPr lang="ru-RU" altLang="ru-RU" sz="1400"/>
          </a:p>
        </p:txBody>
      </p:sp>
      <p:sp>
        <p:nvSpPr>
          <p:cNvPr id="20485" name="Rectangle 12"/>
          <p:cNvSpPr>
            <a:spLocks noChangeArrowheads="1"/>
          </p:cNvSpPr>
          <p:nvPr/>
        </p:nvSpPr>
        <p:spPr bwMode="auto">
          <a:xfrm>
            <a:off x="4876800" y="609600"/>
            <a:ext cx="396240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>
                <a:solidFill>
                  <a:schemeClr val="tx2"/>
                </a:solidFill>
              </a:rPr>
              <a:t>        Разные растения испаряют разное количество воды. Так кукуруза за сутки испаряет 0,8л воды, капуста – 1 л, а берёза – больше 60 л воды. При разных условиях одно и то же растение испаряет разное количество воды. Например, в пасмурную погоду воды испаряется меньше, чем в солнечный день. При сильном сухом ветре испарение идёт сильнее, чем в тихую погоду.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>
                <a:solidFill>
                  <a:schemeClr val="tx2"/>
                </a:solidFill>
              </a:rPr>
              <a:t>             Испарение способствует передвижению воды в растении. Благодаря испарению вода поступает через корни по стеблю в листья. В жаркие дни растениям грозит опасность перегрева от солнечных лучей. При испарении же листья охлаждаются, и растение не перегревается.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4" descr="соба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43434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5181600" y="685800"/>
            <a:ext cx="3505200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/>
              <a:t>            </a:t>
            </a:r>
            <a:r>
              <a:rPr lang="ru-RU" altLang="ru-RU" sz="1600">
                <a:solidFill>
                  <a:schemeClr val="tx2"/>
                </a:solidFill>
              </a:rPr>
              <a:t>Опасность перегрева в жаркие дни грозит не только растениям, но и животным. Поэтому, защищаясь от перегрева, и животные, и человек потеют, то есть тоже испаряют воду. В нашей коже есть потовые железы, через кожные поры этих желёз происходит выделение воды, которая испаряясь, охлаждает наш организм, не давая ему перегреваться даже в самую большую жару.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>
                <a:solidFill>
                  <a:schemeClr val="tx2"/>
                </a:solidFill>
              </a:rPr>
              <a:t>             Наверное, вы все видели собак с открытой пастью и сильно высунутым языком. Так собаки защищаются от перегрева. Ведь у них нет потовых желёз в коже, поэтому обильно выделяющаяся слюна, испаряясь с языка, охлаждает организм собаки.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ru-RU" altLang="ru-RU" sz="2400" dirty="0" smtClean="0"/>
              <a:t>1.  В каких агрегатных состояниях может находиться вещество?</a:t>
            </a:r>
          </a:p>
        </p:txBody>
      </p:sp>
      <p:pic>
        <p:nvPicPr>
          <p:cNvPr id="4099" name="Picture 5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4000" smtClean="0"/>
              <a:t> </a:t>
            </a:r>
            <a:r>
              <a:rPr lang="ru-RU" altLang="ru-RU" sz="2400" b="0" smtClean="0"/>
              <a:t>Как вы думаете, зачем слону нужны такие большие уши?</a:t>
            </a:r>
            <a:r>
              <a:rPr lang="ru-RU" altLang="ru-RU" sz="4000" smtClean="0"/>
              <a:t> 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58925"/>
            <a:ext cx="8305800" cy="45672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533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400" smtClean="0"/>
              <a:t>6. </a:t>
            </a:r>
            <a:r>
              <a:rPr lang="ru-RU" altLang="ru-RU" sz="2400" b="0" smtClean="0"/>
              <a:t>Откуда у кометы хвост?</a:t>
            </a:r>
          </a:p>
        </p:txBody>
      </p:sp>
      <p:pic>
        <p:nvPicPr>
          <p:cNvPr id="23555" name="Рисунок 9" descr="Комета.jpg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219200"/>
            <a:ext cx="5181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5410200" y="838200"/>
            <a:ext cx="37338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            </a:t>
            </a:r>
            <a:r>
              <a:rPr lang="ru-RU" altLang="ru-RU" sz="1600">
                <a:solidFill>
                  <a:schemeClr val="tx2"/>
                </a:solidFill>
                <a:latin typeface="Arial" panose="020B0604020202020204" pitchFamily="34" charset="0"/>
              </a:rPr>
              <a:t>Кометы – это небесные тела, движущиеся вокруг Солнца по очень вытянутым орбитам. С приближением к Солнцу у них образуется огромный газовый хвост. Хвост возникает за счет того, что ядро кометы под действием солнечных лучей  начинает интенсивно испаряться, поскольку состоит из водяного пара с примесью пыли. Идет процесс сублимации (переход вещества из твёрдого состояния в газообразное без пребывания в жидком состоянии) ледяного ядра кометы. Выкипающее вещество сдувается с ядра солнечным ветром, поэтому хвост направлен от Солнца, а не вдоль траектории кометы, так что хвост иногда движется даже перед кометой.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560387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400" dirty="0" smtClean="0"/>
              <a:t> </a:t>
            </a:r>
            <a:r>
              <a:rPr lang="ru-RU" alt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Гонка за лидером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14400"/>
            <a:ext cx="8229600" cy="47593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chemeClr val="tx2"/>
                </a:solidFill>
              </a:rPr>
              <a:t>1.Если мокрой рукой взяться на сильном морозе за массивный металлический предмет,    то рука примерзает к металлу так сильно, что можно повредить кожу, отрывая её. Объясните явление. Почему мокрая рука не примерзает на морозе к деревянным предметам?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chemeClr val="tx2"/>
                </a:solidFill>
              </a:rPr>
              <a:t>2.Почему в не отапливаемых овощехранилищах в целях предохранения овощей от            замерзания устанавливают большие кадки с водой?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chemeClr val="tx2"/>
                </a:solidFill>
              </a:rPr>
              <a:t>3.Что днём растёт в длину, а вечером в толщину?  Как образуются сосульки?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chemeClr val="tx2"/>
                </a:solidFill>
              </a:rPr>
              <a:t>4.Разъясните народную примету: </a:t>
            </a:r>
            <a:r>
              <a:rPr lang="ru-RU" altLang="ru-RU" sz="1800" i="1" dirty="0" smtClean="0">
                <a:solidFill>
                  <a:schemeClr val="tx2"/>
                </a:solidFill>
              </a:rPr>
              <a:t>«Если Луна ясная – жди мороза»</a:t>
            </a:r>
            <a:r>
              <a:rPr lang="ru-RU" altLang="ru-RU" sz="1800" dirty="0" smtClean="0">
                <a:solidFill>
                  <a:schemeClr val="tx2"/>
                </a:solidFill>
              </a:rPr>
              <a:t>.</a:t>
            </a:r>
            <a:endParaRPr lang="ru-RU" altLang="ru-RU" sz="1800" i="1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chemeClr val="tx2"/>
                </a:solidFill>
              </a:rPr>
              <a:t>5.У растений населяющих пустыню листья зачастую недоразвиты, они представляют собой крохотные чешуйки или превращены в колючку (кактусы). Процесс фотосинтеза осуществляется в зелёных – массивных стеблях растений. Поясните меры «предпринятые» растениями для минимальной потери влаги.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chemeClr val="tx2"/>
                </a:solidFill>
              </a:rPr>
              <a:t>6.Объясните, почему при образовании тумана ощущается увеличение температуры воздуха?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chemeClr val="tx2"/>
                </a:solidFill>
              </a:rPr>
              <a:t>7.Как будите готовить хрустящий картофель, – накрывая сковородку крышкой или нет? Почему?                                                                                                                                     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chemeClr val="tx2"/>
                </a:solidFill>
              </a:rPr>
              <a:t>8.Зачем пчелы в сухие и жаркие дни развешивают капельки воды на верхних стенках улья?                                                                                              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chemeClr val="tx2"/>
                </a:solidFill>
              </a:rPr>
              <a:t>9.Почему огурец всегда на 1-2С холоднее окружающей среды?                                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chemeClr val="tx2"/>
                </a:solidFill>
              </a:rPr>
              <a:t>10.Почему листья пустынных растений покрыты как пухом густыми серебристыми волосками?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chemeClr val="tx2"/>
                </a:solidFill>
              </a:rPr>
              <a:t>11.О каком природном явлении говорится в загадке: «Мостится мосток без топора, без клина, без досок»?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Физика в поэзии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152400"/>
            <a:ext cx="4114800" cy="762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dirty="0" smtClean="0"/>
              <a:t> </a:t>
            </a:r>
            <a:endParaRPr lang="ru-RU" alt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614363"/>
            <a:ext cx="4495800" cy="2725737"/>
          </a:xfrm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29050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4843463" y="1106488"/>
            <a:ext cx="4011612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  <a:latin typeface="Arial" panose="020B0604020202020204" pitchFamily="34" charset="0"/>
              </a:rPr>
              <a:t>    Опрятней модного паркета</a:t>
            </a:r>
            <a:br>
              <a:rPr lang="ru-RU" altLang="ru-RU" sz="180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ru-RU" altLang="ru-RU" sz="1800">
                <a:solidFill>
                  <a:schemeClr val="tx2"/>
                </a:solidFill>
                <a:latin typeface="Arial" panose="020B0604020202020204" pitchFamily="34" charset="0"/>
              </a:rPr>
              <a:t>    Блистает речка, льдом одета.</a:t>
            </a:r>
            <a:br>
              <a:rPr lang="ru-RU" altLang="ru-RU" sz="180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ru-RU" altLang="ru-RU" sz="1800">
                <a:solidFill>
                  <a:schemeClr val="tx2"/>
                </a:solidFill>
                <a:latin typeface="Arial" panose="020B0604020202020204" pitchFamily="34" charset="0"/>
              </a:rPr>
              <a:t>    Мальчишек радостный народ</a:t>
            </a:r>
            <a:br>
              <a:rPr lang="ru-RU" altLang="ru-RU" sz="180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ru-RU" altLang="ru-RU" sz="1800">
                <a:solidFill>
                  <a:schemeClr val="tx2"/>
                </a:solidFill>
                <a:latin typeface="Arial" panose="020B0604020202020204" pitchFamily="34" charset="0"/>
              </a:rPr>
              <a:t>    Коньками звучно режет лёд.</a:t>
            </a:r>
            <a:br>
              <a:rPr lang="ru-RU" altLang="ru-RU" sz="180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ru-RU" altLang="ru-RU" sz="1800">
                <a:solidFill>
                  <a:schemeClr val="tx2"/>
                </a:solidFill>
                <a:latin typeface="Arial" panose="020B0604020202020204" pitchFamily="34" charset="0"/>
              </a:rPr>
              <a:t>                                      (А.С.Пушкин)</a:t>
            </a:r>
            <a:br>
              <a:rPr lang="ru-RU" altLang="ru-RU" sz="1800">
                <a:solidFill>
                  <a:schemeClr val="tx2"/>
                </a:solidFill>
                <a:latin typeface="Arial" panose="020B0604020202020204" pitchFamily="34" charset="0"/>
              </a:rPr>
            </a:br>
            <a:endParaRPr lang="ru-RU" altLang="ru-RU" sz="18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4875213" y="4056063"/>
            <a:ext cx="3657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    </a:t>
            </a:r>
            <a:r>
              <a:rPr lang="ru-RU" altLang="ru-RU" sz="180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800" b="1" u="sng">
                <a:solidFill>
                  <a:schemeClr val="tx2"/>
                </a:solidFill>
                <a:latin typeface="Arial" panose="020B0604020202020204" pitchFamily="34" charset="0"/>
              </a:rPr>
              <a:t>Вопрос.   </a:t>
            </a:r>
            <a:r>
              <a:rPr lang="ru-RU" altLang="ru-RU" sz="1800" b="1" u="sng">
                <a:latin typeface="Arial" panose="020B0604020202020204" pitchFamily="34" charset="0"/>
              </a:rPr>
              <a:t>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tx2"/>
                </a:solidFill>
                <a:latin typeface="Arial" panose="020B0604020202020204" pitchFamily="34" charset="0"/>
              </a:rPr>
              <a:t>Почему коньки легко скользят по льду, а по стеклу, поверхность которого более гладкая, на коньках кататься невозможно? Почему коньки скользят по льду тем хуже, чем сильнее мороз?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dirty="0" smtClean="0"/>
          </a:p>
        </p:txBody>
      </p:sp>
      <p:pic>
        <p:nvPicPr>
          <p:cNvPr id="27651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0" y="228600"/>
            <a:ext cx="5257800" cy="2890838"/>
          </a:xfrm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-63500" y="288925"/>
            <a:ext cx="40386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/>
              <a:t>    </a:t>
            </a:r>
            <a:r>
              <a:rPr lang="ru-RU" altLang="ru-RU" sz="1800">
                <a:solidFill>
                  <a:schemeClr val="tx2"/>
                </a:solidFill>
              </a:rPr>
              <a:t>У ног его дымились тучи,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    В степи взвивался прах летучий;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    Уже приюта между скал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    Елень испуганный искал;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    Орлы с утёсов подымались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    И в небесах перекликались;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    Шум табунов, мычанье стад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    Уж гласом бури заглушались...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    И вдруг на долы дождь и град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    Из туч сквозь молний извергались;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                                 (А.С.Пушкин) </a:t>
            </a: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381000" y="4154488"/>
            <a:ext cx="3594100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u="sng">
                <a:solidFill>
                  <a:schemeClr val="tx2"/>
                </a:solidFill>
              </a:rPr>
              <a:t>Вопрос.</a:t>
            </a:r>
            <a:r>
              <a:rPr lang="ru-RU" altLang="ru-RU" sz="1800" b="1"/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tx2"/>
                </a:solidFill>
              </a:rPr>
              <a:t>Объясните образование града. В какое время года и в каких широтах наиболее вероятно выпадение осадков в виде града?</a:t>
            </a:r>
          </a:p>
        </p:txBody>
      </p: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429000"/>
            <a:ext cx="43434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dirty="0" smtClean="0"/>
          </a:p>
        </p:txBody>
      </p:sp>
      <p:pic>
        <p:nvPicPr>
          <p:cNvPr id="28675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3962400"/>
            <a:ext cx="4114800" cy="2263775"/>
          </a:xfrm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4114800" cy="274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457200" y="617538"/>
            <a:ext cx="4243388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Кавказ подо мною. Один в вышине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Стою над снегами у краястремнины;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Орёл, с отдалённой поднявшись вершины,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Парит неподвижно со мной наравне.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                                 (А.С.Пушкин)</a:t>
            </a: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609600" y="3848100"/>
            <a:ext cx="403860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u="sng">
                <a:solidFill>
                  <a:schemeClr val="tx2"/>
                </a:solidFill>
              </a:rPr>
              <a:t>Вопрос.</a:t>
            </a:r>
            <a:r>
              <a:rPr lang="ru-RU" altLang="ru-RU" sz="1800"/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tx2"/>
                </a:solidFill>
                <a:latin typeface="Arial" panose="020B0604020202020204" pitchFamily="34" charset="0"/>
              </a:rPr>
              <a:t>Объясните, почему орлы, ястребы, коршуны и другие крупные птицы, парящие высоко в небе, могут долго держаться на одной высоте, хотя и не машут при этом</a:t>
            </a:r>
            <a:r>
              <a:rPr lang="ru-RU" altLang="ru-RU" sz="180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800" b="1">
                <a:solidFill>
                  <a:schemeClr val="tx2"/>
                </a:solidFill>
              </a:rPr>
              <a:t>крыльями.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smtClean="0"/>
          </a:p>
        </p:txBody>
      </p:sp>
      <p:pic>
        <p:nvPicPr>
          <p:cNvPr id="29699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228600"/>
            <a:ext cx="4191000" cy="2306638"/>
          </a:xfrm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22700"/>
            <a:ext cx="423862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304800" y="228600"/>
            <a:ext cx="36639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Вся в инее шапка большая,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Усы, борода в серебре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Недвижно стоит, размышляя,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Старик на высоком бугре.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                                 (Н.А.Некрасов)</a:t>
            </a: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152400" y="1662113"/>
            <a:ext cx="457200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u="sng">
                <a:solidFill>
                  <a:schemeClr val="tx2"/>
                </a:solidFill>
              </a:rPr>
              <a:t>Вопрос.</a:t>
            </a:r>
            <a:r>
              <a:rPr lang="ru-RU" altLang="ru-RU" sz="1800"/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tx2"/>
                </a:solidFill>
              </a:rPr>
              <a:t>Что за «серебро» на усах и бороде старика? И каковы причины его образования?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1">
              <a:solidFill>
                <a:schemeClr val="tx2"/>
              </a:solidFill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381000" y="3657600"/>
            <a:ext cx="34925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Все молчит, - лучина с треском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Лишь горит багровым блеском,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Да по кровли ветр шумит.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                                       (А.А.Фет)</a:t>
            </a: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228600" y="5045075"/>
            <a:ext cx="3886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u="sng">
                <a:solidFill>
                  <a:schemeClr val="tx2"/>
                </a:solidFill>
              </a:rPr>
              <a:t>Вопрос.</a:t>
            </a:r>
            <a:r>
              <a:rPr lang="ru-RU" altLang="ru-RU" sz="1800"/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tx2"/>
                </a:solidFill>
              </a:rPr>
              <a:t>Почему лучина горит с треском?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smtClean="0"/>
          </a:p>
        </p:txBody>
      </p:sp>
      <p:pic>
        <p:nvPicPr>
          <p:cNvPr id="30723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0" y="152400"/>
            <a:ext cx="4876800" cy="2682875"/>
          </a:xfrm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667000"/>
            <a:ext cx="23622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267200"/>
            <a:ext cx="3581400" cy="240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152400" y="450850"/>
            <a:ext cx="3854450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Бледнеет ночь… Туманов пелена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В лощинах и лугах становится белее,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Звучнее лес, безжизненней луна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И серебро росы на стеклах холоднее.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                                      (И.А.Бунин)</a:t>
            </a:r>
          </a:p>
        </p:txBody>
      </p:sp>
      <p:sp>
        <p:nvSpPr>
          <p:cNvPr id="30727" name="Rectangle 8"/>
          <p:cNvSpPr>
            <a:spLocks noChangeArrowheads="1"/>
          </p:cNvSpPr>
          <p:nvPr/>
        </p:nvSpPr>
        <p:spPr bwMode="auto">
          <a:xfrm>
            <a:off x="152400" y="2241550"/>
            <a:ext cx="46101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/>
              <a:t> </a:t>
            </a:r>
            <a:r>
              <a:rPr lang="ru-RU" altLang="ru-RU" sz="1800" b="1" u="sng">
                <a:solidFill>
                  <a:schemeClr val="tx2"/>
                </a:solidFill>
              </a:rPr>
              <a:t>Вопрос.</a:t>
            </a:r>
            <a:r>
              <a:rPr lang="ru-RU" altLang="ru-RU" sz="1800"/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tx2"/>
                </a:solidFill>
              </a:rPr>
              <a:t>Что такое туман? Как образуется роса?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1">
              <a:solidFill>
                <a:schemeClr val="tx2"/>
              </a:solidFill>
            </a:endParaRPr>
          </a:p>
        </p:txBody>
      </p:sp>
      <p:sp>
        <p:nvSpPr>
          <p:cNvPr id="30728" name="Rectangle 10"/>
          <p:cNvSpPr>
            <a:spLocks noChangeArrowheads="1"/>
          </p:cNvSpPr>
          <p:nvPr/>
        </p:nvSpPr>
        <p:spPr bwMode="auto">
          <a:xfrm>
            <a:off x="304800" y="4370388"/>
            <a:ext cx="3694113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Глянем поглубже в расселины скал: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Тихо в кристаллах растет минерал.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                                     (И.В.Гете)</a:t>
            </a:r>
          </a:p>
        </p:txBody>
      </p:sp>
      <p:sp>
        <p:nvSpPr>
          <p:cNvPr id="30729" name="Rectangle 12"/>
          <p:cNvSpPr>
            <a:spLocks noChangeArrowheads="1"/>
          </p:cNvSpPr>
          <p:nvPr/>
        </p:nvSpPr>
        <p:spPr bwMode="auto">
          <a:xfrm>
            <a:off x="228600" y="5486400"/>
            <a:ext cx="48895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u="sng">
                <a:solidFill>
                  <a:schemeClr val="tx2"/>
                </a:solidFill>
              </a:rPr>
              <a:t>Вопрос.</a:t>
            </a:r>
            <a:r>
              <a:rPr lang="ru-RU" altLang="ru-RU" sz="1800"/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tx2"/>
                </a:solidFill>
              </a:rPr>
              <a:t>О каком природном явлении здесь говорится?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Рефлексия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1600200"/>
            <a:ext cx="8229600" cy="4530725"/>
          </a:xfrm>
        </p:spPr>
        <p:txBody>
          <a:bodyPr/>
          <a:lstStyle/>
          <a:p>
            <a:pPr lvl="1">
              <a:defRPr/>
            </a:pPr>
            <a:r>
              <a:rPr lang="ru-RU" b="1" dirty="0" smtClean="0">
                <a:solidFill>
                  <a:schemeClr val="tx2"/>
                </a:solidFill>
              </a:rPr>
              <a:t>Продолжите фразы: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31748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2971800"/>
            <a:ext cx="7980363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2400" smtClean="0"/>
              <a:t>2. Переход вещества из твердого состояния в жидкое называется…?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277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>
              <a:effectLst/>
            </a:endParaRPr>
          </a:p>
          <a:p>
            <a:endParaRPr lang="ru-RU" altLang="ru-RU" smtClean="0">
              <a:effectLst/>
            </a:endParaRPr>
          </a:p>
          <a:p>
            <a:r>
              <a:rPr lang="ru-RU" altLang="ru-RU" smtClean="0">
                <a:solidFill>
                  <a:schemeClr val="tx2"/>
                </a:solidFill>
                <a:effectLst/>
              </a:rPr>
              <a:t>Составить задачи на основе литературных произведений.</a:t>
            </a:r>
          </a:p>
          <a:p>
            <a:endParaRPr lang="ru-RU" altLang="ru-RU" smtClean="0">
              <a:effectLst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2400" smtClean="0"/>
              <a:t>3. Переход вещества из жидкого состояния в газообразное называется…?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2400" smtClean="0"/>
              <a:t>4. Переход вещества из газообразного состояния в жидкое называется…?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2400" smtClean="0"/>
              <a:t>5. Переход вещества из жидкого состояния в твердое называется…?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Используя ответы, сформулируйте  тему занятия.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Физика в природе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ru-RU" altLang="ru-RU" sz="1800" smtClean="0"/>
              <a:t> </a:t>
            </a:r>
            <a:endParaRPr lang="ru-RU" altLang="ru-RU" sz="2000" smtClean="0"/>
          </a:p>
        </p:txBody>
      </p:sp>
      <p:pic>
        <p:nvPicPr>
          <p:cNvPr id="11267" name="Picture 4"/>
          <p:cNvPicPr>
            <a:picLocks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447800"/>
            <a:ext cx="4267200" cy="2405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4" name="Rectangle 10"/>
          <p:cNvSpPr>
            <a:spLocks noGrp="1" noChangeArrowheads="1"/>
          </p:cNvSpPr>
          <p:nvPr>
            <p:ph sz="half" idx="2"/>
          </p:nvPr>
        </p:nvSpPr>
        <p:spPr>
          <a:xfrm>
            <a:off x="4648200" y="1295400"/>
            <a:ext cx="4038600" cy="2514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altLang="ru-RU" sz="2800" smtClean="0"/>
              <a:t>         </a:t>
            </a:r>
            <a:r>
              <a:rPr lang="ru-RU" altLang="ru-RU" sz="1600" smtClean="0">
                <a:solidFill>
                  <a:schemeClr val="tx2"/>
                </a:solidFill>
              </a:rPr>
              <a:t>Оказывается, очень часто самые первые кристаллы льда появляются на оконных стёклах не произвольно, не где попало, а вдоль царапин, микротрещин и других дефектов, которые всегда есть на стёклах. Такие ледяные кристаллы как бы визуализируют эти невидимые или почти невидимые дефекты.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671513" y="228600"/>
            <a:ext cx="7346950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>
                <a:solidFill>
                  <a:schemeClr val="tx2"/>
                </a:solidFill>
              </a:rPr>
              <a:t>1. Доводилось ли вам наблюдать, как зарождаются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>
                <a:solidFill>
                  <a:schemeClr val="tx2"/>
                </a:solidFill>
              </a:rPr>
              <a:t>ледяные рисунки на оконных стеклах?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 b="1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62400"/>
            <a:ext cx="1752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962400"/>
            <a:ext cx="17716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Rectangle 13"/>
          <p:cNvSpPr>
            <a:spLocks noChangeArrowheads="1"/>
          </p:cNvSpPr>
          <p:nvPr/>
        </p:nvSpPr>
        <p:spPr bwMode="auto">
          <a:xfrm>
            <a:off x="4953000" y="3886200"/>
            <a:ext cx="4191000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/>
              <a:t>       </a:t>
            </a:r>
            <a:r>
              <a:rPr lang="ru-RU" altLang="ru-RU" sz="1600">
                <a:solidFill>
                  <a:schemeClr val="tx2"/>
                </a:solidFill>
              </a:rPr>
              <a:t>Явление, о котором идёт речь, наблюдается не только зимой при замерзании оконных стёкол, но и во многих случаях при конденсации паров или при осаждении какого-либо вещества на поверхности аморфного или кристаллического твёрдого тела с нарушенной структурой поверхности. Это явление называется декорированием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лен">
  <a:themeElements>
    <a:clrScheme name="Клен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Клен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698</TotalTime>
  <Words>1744</Words>
  <Application>Microsoft Office PowerPoint</Application>
  <PresentationFormat>Экран (4:3)</PresentationFormat>
  <Paragraphs>107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Times New Roman</vt:lpstr>
      <vt:lpstr>Arial</vt:lpstr>
      <vt:lpstr>Wingdings</vt:lpstr>
      <vt:lpstr>Calibri</vt:lpstr>
      <vt:lpstr>Клен</vt:lpstr>
      <vt:lpstr>Посмотрите предложенные фрагменты и ответьте на вопросы:</vt:lpstr>
      <vt:lpstr>1.  В каких агрегатных состояниях может находиться вещество?</vt:lpstr>
      <vt:lpstr>2. Переход вещества из твердого состояния в жидкое называется…?</vt:lpstr>
      <vt:lpstr>3. Переход вещества из жидкого состояния в газообразное называется…?</vt:lpstr>
      <vt:lpstr>4. Переход вещества из газообразного состояния в жидкое называется…?</vt:lpstr>
      <vt:lpstr>5. Переход вещества из жидкого состояния в твердое называется…?</vt:lpstr>
      <vt:lpstr>Используя ответы, сформулируйте  тему занятия.</vt:lpstr>
      <vt:lpstr>Физика в природе</vt:lpstr>
      <vt:lpstr> </vt:lpstr>
      <vt:lpstr> А теперь попробуйте объяснить явление  из произведения К.Г.Паустовского:   «Есть очень насыщенные минеральные источники. Стоит положить в такой источник ветку или гвоздь, что угодно, как через короткое время они обрастут множеством белых кристаллов и превратятся в подлинное произведение искусства».</vt:lpstr>
      <vt:lpstr> 2.Куда девается снег, выпадающий на горах выше снеговой линии?</vt:lpstr>
      <vt:lpstr>Презентация PowerPoint</vt:lpstr>
      <vt:lpstr> 3.Пресная вода замерзает при 0°C. А знаете ли вы, что в Казахстане есть озеро, одна часть которого замерзает только при сильных морозах, в то время как другая – при 0°C. Что это за озеро и чем это объяснить?</vt:lpstr>
      <vt:lpstr>Презентация PowerPoint</vt:lpstr>
      <vt:lpstr>4.Всегда ли туман одинаковый?</vt:lpstr>
      <vt:lpstr>Презентация PowerPoint</vt:lpstr>
      <vt:lpstr>5.Происходят ли изменения агрегатных состояний вещества в живой природе? </vt:lpstr>
      <vt:lpstr>Презентация PowerPoint</vt:lpstr>
      <vt:lpstr>Презентация PowerPoint</vt:lpstr>
      <vt:lpstr> Как вы думаете, зачем слону нужны такие большие уши? </vt:lpstr>
      <vt:lpstr>6. Откуда у кометы хвост?</vt:lpstr>
      <vt:lpstr> Гонка за лидером</vt:lpstr>
      <vt:lpstr>Физика в поэзии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Рефлексия</vt:lpstr>
      <vt:lpstr>Домашнее задание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111</dc:creator>
  <cp:lastModifiedBy>Физика</cp:lastModifiedBy>
  <cp:revision>20</cp:revision>
  <cp:lastPrinted>1601-01-01T00:00:00Z</cp:lastPrinted>
  <dcterms:created xsi:type="dcterms:W3CDTF">2017-01-04T12:59:14Z</dcterms:created>
  <dcterms:modified xsi:type="dcterms:W3CDTF">2021-01-04T17:46:29Z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