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4"/>
  </p:notesMasterIdLst>
  <p:sldIdLst>
    <p:sldId id="556" r:id="rId2"/>
    <p:sldId id="409" r:id="rId3"/>
    <p:sldId id="532" r:id="rId4"/>
    <p:sldId id="533" r:id="rId5"/>
    <p:sldId id="534" r:id="rId6"/>
    <p:sldId id="535" r:id="rId7"/>
    <p:sldId id="536" r:id="rId8"/>
    <p:sldId id="537" r:id="rId9"/>
    <p:sldId id="538" r:id="rId10"/>
    <p:sldId id="539" r:id="rId11"/>
    <p:sldId id="540" r:id="rId12"/>
    <p:sldId id="541" r:id="rId13"/>
    <p:sldId id="542" r:id="rId14"/>
    <p:sldId id="543" r:id="rId15"/>
    <p:sldId id="544" r:id="rId16"/>
    <p:sldId id="545" r:id="rId17"/>
    <p:sldId id="546" r:id="rId18"/>
    <p:sldId id="547" r:id="rId19"/>
    <p:sldId id="550" r:id="rId20"/>
    <p:sldId id="549" r:id="rId21"/>
    <p:sldId id="485" r:id="rId22"/>
    <p:sldId id="521" r:id="rId23"/>
    <p:sldId id="551" r:id="rId24"/>
    <p:sldId id="522" r:id="rId25"/>
    <p:sldId id="552" r:id="rId26"/>
    <p:sldId id="529" r:id="rId27"/>
    <p:sldId id="548" r:id="rId28"/>
    <p:sldId id="493" r:id="rId29"/>
    <p:sldId id="497" r:id="rId30"/>
    <p:sldId id="553" r:id="rId31"/>
    <p:sldId id="500" r:id="rId32"/>
    <p:sldId id="499" r:id="rId33"/>
    <p:sldId id="501" r:id="rId34"/>
    <p:sldId id="502" r:id="rId35"/>
    <p:sldId id="503" r:id="rId36"/>
    <p:sldId id="525" r:id="rId37"/>
    <p:sldId id="495" r:id="rId38"/>
    <p:sldId id="526" r:id="rId39"/>
    <p:sldId id="504" r:id="rId40"/>
    <p:sldId id="555" r:id="rId41"/>
    <p:sldId id="554" r:id="rId42"/>
    <p:sldId id="40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1CB0FE-9D2A-4AEA-9647-5394DE2C9599}" v="265" dt="2020-12-03T14:03:23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-H-A-2010" userId="w0qkGMTPApzQ79k78dd79Bvpw7bCJydrTq8hgrSB7zM=" providerId="None" clId="Web-{FA1CB0FE-9D2A-4AEA-9647-5394DE2C9599}"/>
    <pc:docChg chg="modSld">
      <pc:chgData name="A-H-A-2010" userId="w0qkGMTPApzQ79k78dd79Bvpw7bCJydrTq8hgrSB7zM=" providerId="None" clId="Web-{FA1CB0FE-9D2A-4AEA-9647-5394DE2C9599}" dt="2020-12-03T14:03:23.233" v="262" actId="1076"/>
      <pc:docMkLst>
        <pc:docMk/>
      </pc:docMkLst>
      <pc:sldChg chg="modSp">
        <pc:chgData name="A-H-A-2010" userId="w0qkGMTPApzQ79k78dd79Bvpw7bCJydrTq8hgrSB7zM=" providerId="None" clId="Web-{FA1CB0FE-9D2A-4AEA-9647-5394DE2C9599}" dt="2020-12-03T14:03:23.233" v="262" actId="1076"/>
        <pc:sldMkLst>
          <pc:docMk/>
          <pc:sldMk cId="0" sldId="504"/>
        </pc:sldMkLst>
        <pc:spChg chg="mod">
          <ac:chgData name="A-H-A-2010" userId="w0qkGMTPApzQ79k78dd79Bvpw7bCJydrTq8hgrSB7zM=" providerId="None" clId="Web-{FA1CB0FE-9D2A-4AEA-9647-5394DE2C9599}" dt="2020-12-03T14:03:23.233" v="262" actId="1076"/>
          <ac:spMkLst>
            <pc:docMk/>
            <pc:sldMk cId="0" sldId="504"/>
            <ac:spMk id="5" creationId="{61E68121-8825-44E9-AF95-8E6101BFC830}"/>
          </ac:spMkLst>
        </pc:spChg>
      </pc:sldChg>
      <pc:sldChg chg="addSp delSp modSp">
        <pc:chgData name="A-H-A-2010" userId="w0qkGMTPApzQ79k78dd79Bvpw7bCJydrTq8hgrSB7zM=" providerId="None" clId="Web-{FA1CB0FE-9D2A-4AEA-9647-5394DE2C9599}" dt="2020-12-03T12:58:32.251" v="149" actId="20577"/>
        <pc:sldMkLst>
          <pc:docMk/>
          <pc:sldMk cId="441027038" sldId="548"/>
        </pc:sldMkLst>
        <pc:spChg chg="mod">
          <ac:chgData name="A-H-A-2010" userId="w0qkGMTPApzQ79k78dd79Bvpw7bCJydrTq8hgrSB7zM=" providerId="None" clId="Web-{FA1CB0FE-9D2A-4AEA-9647-5394DE2C9599}" dt="2020-12-03T12:57:05.376" v="134" actId="1076"/>
          <ac:spMkLst>
            <pc:docMk/>
            <pc:sldMk cId="441027038" sldId="548"/>
            <ac:spMk id="2" creationId="{F529729B-B709-4935-A2CF-D4261F698864}"/>
          </ac:spMkLst>
        </pc:spChg>
        <pc:spChg chg="add del">
          <ac:chgData name="A-H-A-2010" userId="w0qkGMTPApzQ79k78dd79Bvpw7bCJydrTq8hgrSB7zM=" providerId="None" clId="Web-{FA1CB0FE-9D2A-4AEA-9647-5394DE2C9599}" dt="2020-12-03T12:57:11.188" v="135"/>
          <ac:spMkLst>
            <pc:docMk/>
            <pc:sldMk cId="441027038" sldId="548"/>
            <ac:spMk id="3" creationId="{C496878A-B145-462D-8169-CD78940BCF4A}"/>
          </ac:spMkLst>
        </pc:spChg>
        <pc:spChg chg="add mod">
          <ac:chgData name="A-H-A-2010" userId="w0qkGMTPApzQ79k78dd79Bvpw7bCJydrTq8hgrSB7zM=" providerId="None" clId="Web-{FA1CB0FE-9D2A-4AEA-9647-5394DE2C9599}" dt="2020-12-03T12:58:32.251" v="149" actId="20577"/>
          <ac:spMkLst>
            <pc:docMk/>
            <pc:sldMk cId="441027038" sldId="548"/>
            <ac:spMk id="4" creationId="{D6FF8B87-B9EA-40F3-B015-56E721C714B1}"/>
          </ac:spMkLst>
        </pc:spChg>
        <pc:picChg chg="mod">
          <ac:chgData name="A-H-A-2010" userId="w0qkGMTPApzQ79k78dd79Bvpw7bCJydrTq8hgrSB7zM=" providerId="None" clId="Web-{FA1CB0FE-9D2A-4AEA-9647-5394DE2C9599}" dt="2020-12-03T12:57:18.173" v="136" actId="1076"/>
          <ac:picMkLst>
            <pc:docMk/>
            <pc:sldMk cId="441027038" sldId="548"/>
            <ac:picMk id="10" creationId="{31EFC878-99B6-4426-A13B-3F24802A8A3B}"/>
          </ac:picMkLst>
        </pc:picChg>
        <pc:picChg chg="mod">
          <ac:chgData name="A-H-A-2010" userId="w0qkGMTPApzQ79k78dd79Bvpw7bCJydrTq8hgrSB7zM=" providerId="None" clId="Web-{FA1CB0FE-9D2A-4AEA-9647-5394DE2C9599}" dt="2020-12-03T12:57:31.157" v="140" actId="1076"/>
          <ac:picMkLst>
            <pc:docMk/>
            <pc:sldMk cId="441027038" sldId="548"/>
            <ac:picMk id="13" creationId="{B6B50295-FA23-4A9C-9899-3D16895004A5}"/>
          </ac:picMkLst>
        </pc:picChg>
        <pc:picChg chg="mod">
          <ac:chgData name="A-H-A-2010" userId="w0qkGMTPApzQ79k78dd79Bvpw7bCJydrTq8hgrSB7zM=" providerId="None" clId="Web-{FA1CB0FE-9D2A-4AEA-9647-5394DE2C9599}" dt="2020-12-03T12:57:23.813" v="138" actId="1076"/>
          <ac:picMkLst>
            <pc:docMk/>
            <pc:sldMk cId="441027038" sldId="548"/>
            <ac:picMk id="16" creationId="{B6063CDC-AACC-400D-B626-700702EC2A3A}"/>
          </ac:picMkLst>
        </pc:picChg>
        <pc:picChg chg="mod">
          <ac:chgData name="A-H-A-2010" userId="w0qkGMTPApzQ79k78dd79Bvpw7bCJydrTq8hgrSB7zM=" providerId="None" clId="Web-{FA1CB0FE-9D2A-4AEA-9647-5394DE2C9599}" dt="2020-12-03T12:57:20.876" v="137" actId="1076"/>
          <ac:picMkLst>
            <pc:docMk/>
            <pc:sldMk cId="441027038" sldId="548"/>
            <ac:picMk id="20" creationId="{750CE830-9009-4257-BE40-038D6E3F1AA3}"/>
          </ac:picMkLst>
        </pc:picChg>
        <pc:picChg chg="mod">
          <ac:chgData name="A-H-A-2010" userId="w0qkGMTPApzQ79k78dd79Bvpw7bCJydrTq8hgrSB7zM=" providerId="None" clId="Web-{FA1CB0FE-9D2A-4AEA-9647-5394DE2C9599}" dt="2020-12-03T12:57:27.360" v="139" actId="1076"/>
          <ac:picMkLst>
            <pc:docMk/>
            <pc:sldMk cId="441027038" sldId="548"/>
            <ac:picMk id="24" creationId="{8CE6D649-4632-409A-B969-BBFA4A6874F2}"/>
          </ac:picMkLst>
        </pc:picChg>
      </pc:sldChg>
      <pc:sldChg chg="addSp modSp">
        <pc:chgData name="A-H-A-2010" userId="w0qkGMTPApzQ79k78dd79Bvpw7bCJydrTq8hgrSB7zM=" providerId="None" clId="Web-{FA1CB0FE-9D2A-4AEA-9647-5394DE2C9599}" dt="2020-12-03T14:02:35.963" v="260"/>
        <pc:sldMkLst>
          <pc:docMk/>
          <pc:sldMk cId="918926832" sldId="553"/>
        </pc:sldMkLst>
        <pc:spChg chg="add mod">
          <ac:chgData name="A-H-A-2010" userId="w0qkGMTPApzQ79k78dd79Bvpw7bCJydrTq8hgrSB7zM=" providerId="None" clId="Web-{FA1CB0FE-9D2A-4AEA-9647-5394DE2C9599}" dt="2020-12-03T14:02:35.963" v="260"/>
          <ac:spMkLst>
            <pc:docMk/>
            <pc:sldMk cId="918926832" sldId="553"/>
            <ac:spMk id="3" creationId="{93654441-B627-405F-8C09-22A152600D6D}"/>
          </ac:spMkLst>
        </pc:spChg>
        <pc:spChg chg="mod">
          <ac:chgData name="A-H-A-2010" userId="w0qkGMTPApzQ79k78dd79Bvpw7bCJydrTq8hgrSB7zM=" providerId="None" clId="Web-{FA1CB0FE-9D2A-4AEA-9647-5394DE2C9599}" dt="2020-12-03T13:02:04.314" v="178" actId="1076"/>
          <ac:spMkLst>
            <pc:docMk/>
            <pc:sldMk cId="918926832" sldId="553"/>
            <ac:spMk id="11" creationId="{2C03A966-CB10-431E-A0AB-7C474712AE60}"/>
          </ac:spMkLst>
        </pc:spChg>
        <pc:spChg chg="mod">
          <ac:chgData name="A-H-A-2010" userId="w0qkGMTPApzQ79k78dd79Bvpw7bCJydrTq8hgrSB7zM=" providerId="None" clId="Web-{FA1CB0FE-9D2A-4AEA-9647-5394DE2C9599}" dt="2020-12-03T13:02:56.048" v="191" actId="20577"/>
          <ac:spMkLst>
            <pc:docMk/>
            <pc:sldMk cId="918926832" sldId="553"/>
            <ac:spMk id="22" creationId="{57631AFC-1014-411D-B796-10057C9952D8}"/>
          </ac:spMkLst>
        </pc:spChg>
        <pc:spChg chg="mod">
          <ac:chgData name="A-H-A-2010" userId="w0qkGMTPApzQ79k78dd79Bvpw7bCJydrTq8hgrSB7zM=" providerId="None" clId="Web-{FA1CB0FE-9D2A-4AEA-9647-5394DE2C9599}" dt="2020-12-03T13:03:01.142" v="193" actId="1076"/>
          <ac:spMkLst>
            <pc:docMk/>
            <pc:sldMk cId="918926832" sldId="553"/>
            <ac:spMk id="23" creationId="{8F523FBA-A996-4EC9-A6D1-F8CB92186078}"/>
          </ac:spMkLst>
        </pc:spChg>
        <pc:spChg chg="mod">
          <ac:chgData name="A-H-A-2010" userId="w0qkGMTPApzQ79k78dd79Bvpw7bCJydrTq8hgrSB7zM=" providerId="None" clId="Web-{FA1CB0FE-9D2A-4AEA-9647-5394DE2C9599}" dt="2020-12-03T13:03:06.095" v="194" actId="1076"/>
          <ac:spMkLst>
            <pc:docMk/>
            <pc:sldMk cId="918926832" sldId="553"/>
            <ac:spMk id="24" creationId="{ACF37192-4A1F-41F2-8E26-84823EF24B52}"/>
          </ac:spMkLst>
        </pc:spChg>
        <pc:spChg chg="mod">
          <ac:chgData name="A-H-A-2010" userId="w0qkGMTPApzQ79k78dd79Bvpw7bCJydrTq8hgrSB7zM=" providerId="None" clId="Web-{FA1CB0FE-9D2A-4AEA-9647-5394DE2C9599}" dt="2020-12-03T13:01:56.736" v="177" actId="1076"/>
          <ac:spMkLst>
            <pc:docMk/>
            <pc:sldMk cId="918926832" sldId="553"/>
            <ac:spMk id="37" creationId="{155D5CCA-E2B3-4D28-AB82-B3E5FE7BA350}"/>
          </ac:spMkLst>
        </pc:spChg>
        <pc:spChg chg="mod">
          <ac:chgData name="A-H-A-2010" userId="w0qkGMTPApzQ79k78dd79Bvpw7bCJydrTq8hgrSB7zM=" providerId="None" clId="Web-{FA1CB0FE-9D2A-4AEA-9647-5394DE2C9599}" dt="2020-12-03T13:02:27.720" v="181" actId="1076"/>
          <ac:spMkLst>
            <pc:docMk/>
            <pc:sldMk cId="918926832" sldId="553"/>
            <ac:spMk id="38" creationId="{E2AC03F8-2D89-404C-93E6-ACBC69700F73}"/>
          </ac:spMkLst>
        </pc:spChg>
        <pc:spChg chg="mod">
          <ac:chgData name="A-H-A-2010" userId="w0qkGMTPApzQ79k78dd79Bvpw7bCJydrTq8hgrSB7zM=" providerId="None" clId="Web-{FA1CB0FE-9D2A-4AEA-9647-5394DE2C9599}" dt="2020-12-03T14:02:00.975" v="242" actId="20577"/>
          <ac:spMkLst>
            <pc:docMk/>
            <pc:sldMk cId="918926832" sldId="553"/>
            <ac:spMk id="33794" creationId="{82C342BB-5ABF-47D1-8C1C-F96DF6C20C20}"/>
          </ac:spMkLst>
        </pc:spChg>
        <pc:grpChg chg="mod">
          <ac:chgData name="A-H-A-2010" userId="w0qkGMTPApzQ79k78dd79Bvpw7bCJydrTq8hgrSB7zM=" providerId="None" clId="Web-{FA1CB0FE-9D2A-4AEA-9647-5394DE2C9599}" dt="2020-12-03T13:01:56.689" v="175" actId="1076"/>
          <ac:grpSpMkLst>
            <pc:docMk/>
            <pc:sldMk cId="918926832" sldId="553"/>
            <ac:grpSpMk id="2" creationId="{144896CF-ADC7-4D16-B7EF-C18E1934A46B}"/>
          </ac:grpSpMkLst>
        </pc:grpChg>
        <pc:grpChg chg="mod">
          <ac:chgData name="A-H-A-2010" userId="w0qkGMTPApzQ79k78dd79Bvpw7bCJydrTq8hgrSB7zM=" providerId="None" clId="Web-{FA1CB0FE-9D2A-4AEA-9647-5394DE2C9599}" dt="2020-12-03T13:01:56.720" v="176" actId="1076"/>
          <ac:grpSpMkLst>
            <pc:docMk/>
            <pc:sldMk cId="918926832" sldId="553"/>
            <ac:grpSpMk id="4" creationId="{CA653A39-7E47-47FB-8CE8-253ED81CB504}"/>
          </ac:grpSpMkLst>
        </pc:grpChg>
        <pc:picChg chg="mod">
          <ac:chgData name="A-H-A-2010" userId="w0qkGMTPApzQ79k78dd79Bvpw7bCJydrTq8hgrSB7zM=" providerId="None" clId="Web-{FA1CB0FE-9D2A-4AEA-9647-5394DE2C9599}" dt="2020-12-03T13:02:27.736" v="182" actId="1076"/>
          <ac:picMkLst>
            <pc:docMk/>
            <pc:sldMk cId="918926832" sldId="553"/>
            <ac:picMk id="13" creationId="{2FA001A9-0882-4976-AA2E-C995084C8B1B}"/>
          </ac:picMkLst>
        </pc:picChg>
        <pc:picChg chg="mod">
          <ac:chgData name="A-H-A-2010" userId="w0qkGMTPApzQ79k78dd79Bvpw7bCJydrTq8hgrSB7zM=" providerId="None" clId="Web-{FA1CB0FE-9D2A-4AEA-9647-5394DE2C9599}" dt="2020-12-03T13:01:56.658" v="174" actId="1076"/>
          <ac:picMkLst>
            <pc:docMk/>
            <pc:sldMk cId="918926832" sldId="553"/>
            <ac:picMk id="108546" creationId="{88D7A43F-D905-404A-B913-47EDC9B89AF7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E8FCD-D0CA-4AF8-AC61-0243A72CF8F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17085-7D38-453B-B1AA-F1FBD621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7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>
            <a:extLst>
              <a:ext uri="{FF2B5EF4-FFF2-40B4-BE49-F238E27FC236}">
                <a16:creationId xmlns:a16="http://schemas.microsoft.com/office/drawing/2014/main" id="{EF5E99A0-EAD7-44F3-901D-DF2ACD066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>
            <a:extLst>
              <a:ext uri="{FF2B5EF4-FFF2-40B4-BE49-F238E27FC236}">
                <a16:creationId xmlns:a16="http://schemas.microsoft.com/office/drawing/2014/main" id="{CD84D957-9DB4-4F38-B06E-3A81802F9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7108" name="Номер слайда 3">
            <a:extLst>
              <a:ext uri="{FF2B5EF4-FFF2-40B4-BE49-F238E27FC236}">
                <a16:creationId xmlns:a16="http://schemas.microsoft.com/office/drawing/2014/main" id="{135CD967-4FB7-4AFF-BA2B-9FDF5BB30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CA05A97-82AB-402A-AA63-5FC352FABC1C}" type="slidenum">
              <a:rPr lang="ru-RU" altLang="ru-RU"/>
              <a:pPr eaLnBrk="1" hangingPunct="1"/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31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34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8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E12B48-3820-456D-AA8C-0354AE525CDC}"/>
              </a:ext>
            </a:extLst>
          </p:cNvPr>
          <p:cNvSpPr/>
          <p:nvPr userDrawn="1"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i="1" dirty="0">
                <a:solidFill>
                  <a:srgbClr val="7F7F7F"/>
                </a:solidFill>
                <a:cs typeface="Arial" charset="0"/>
                <a:sym typeface="Symbol" pitchFamily="18" charset="2"/>
              </a:rPr>
              <a:t>Устройство компьютера</a:t>
            </a:r>
            <a:r>
              <a:rPr lang="en-US" sz="1400" i="1" dirty="0">
                <a:solidFill>
                  <a:srgbClr val="7F7F7F"/>
                </a:solidFill>
                <a:cs typeface="Arial" charset="0"/>
                <a:sym typeface="Symbol" pitchFamily="18" charset="2"/>
              </a:rPr>
              <a:t>, </a:t>
            </a:r>
            <a:r>
              <a:rPr lang="ru-RU" sz="1400" i="1" dirty="0">
                <a:solidFill>
                  <a:srgbClr val="7F7F7F"/>
                </a:solidFill>
                <a:cs typeface="Arial" charset="0"/>
                <a:sym typeface="Symbol" pitchFamily="18" charset="2"/>
              </a:rPr>
              <a:t>7 класс</a:t>
            </a:r>
            <a:endParaRPr lang="ru-RU" sz="1400" i="1" dirty="0">
              <a:solidFill>
                <a:srgbClr val="7F7F7F"/>
              </a:solidFill>
              <a:cs typeface="Arial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900E13-1390-48BD-A67A-2D599D3F763E}"/>
              </a:ext>
            </a:extLst>
          </p:cNvPr>
          <p:cNvSpPr/>
          <p:nvPr userDrawn="1"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8791200" algn="r"/>
              </a:tabLst>
              <a:defRPr/>
            </a:pPr>
            <a:r>
              <a:rPr lang="ru-RU" sz="1400" i="1" dirty="0">
                <a:solidFill>
                  <a:srgbClr val="7F7F7F"/>
                </a:solidFill>
                <a:cs typeface="Arial" charset="0"/>
                <a:sym typeface="Symbol" pitchFamily="18" charset="2"/>
              </a:rPr>
              <a:t></a:t>
            </a:r>
            <a:r>
              <a:rPr lang="en-US" sz="1400" i="1" dirty="0">
                <a:solidFill>
                  <a:srgbClr val="7F7F7F"/>
                </a:solidFill>
                <a:cs typeface="Arial" charset="0"/>
                <a:sym typeface="Symbol" pitchFamily="18" charset="2"/>
              </a:rPr>
              <a:t> </a:t>
            </a:r>
            <a:r>
              <a:rPr lang="ru-RU" sz="1400" i="1" dirty="0">
                <a:solidFill>
                  <a:srgbClr val="7F7F7F"/>
                </a:solidFill>
                <a:cs typeface="Arial" charset="0"/>
                <a:sym typeface="Symbol" pitchFamily="18" charset="2"/>
              </a:rPr>
              <a:t>К.Ю. Поляков, Е.А. Ерёмин, 2017 	</a:t>
            </a:r>
            <a:r>
              <a:rPr lang="en-US" sz="1400" i="1" dirty="0">
                <a:solidFill>
                  <a:srgbClr val="7F7F7F"/>
                </a:solidFill>
                <a:cs typeface="Arial" charset="0"/>
                <a:sym typeface="Symbol" pitchFamily="18" charset="2"/>
              </a:rPr>
              <a:t>http://kpolyakov.spb.ru</a:t>
            </a:r>
            <a:endParaRPr lang="ru-RU" sz="1400" i="1" dirty="0">
              <a:solidFill>
                <a:srgbClr val="7F7F7F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E5986D80-A061-4CAC-A739-6EB076C82F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76238" y="795338"/>
            <a:ext cx="84645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10718" y="301272"/>
            <a:ext cx="8376082" cy="471086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ABD2334-6DD8-47DB-A99D-E687102D3B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D38F40-DFFB-4D23-9D94-82733F2504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A2780E1-76E8-417D-81E9-7AC15972E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04050" y="-20638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7BD52298-B1C6-4DE0-A3C6-8A364D24C3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341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4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7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5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8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2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76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29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9BF77-F223-4C83-A312-B12705790E93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F6E6F-DA0C-410C-A390-9D4150857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40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7.png"/><Relationship Id="rId1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5" Type="http://schemas.openxmlformats.org/officeDocument/2006/relationships/image" Target="../media/image21.jpe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9.jpe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5" Type="http://schemas.openxmlformats.org/officeDocument/2006/relationships/image" Target="../media/image24.jpe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7.png"/><Relationship Id="rId1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9.jpe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7.png"/><Relationship Id="rId1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2.png"/><Relationship Id="rId1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9.jpeg"/><Relationship Id="rId17" Type="http://schemas.openxmlformats.org/officeDocument/2006/relationships/image" Target="../media/image27.jpeg"/><Relationship Id="rId2" Type="http://schemas.openxmlformats.org/officeDocument/2006/relationships/image" Target="../media/image6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21.jpeg"/><Relationship Id="rId4" Type="http://schemas.openxmlformats.org/officeDocument/2006/relationships/image" Target="../media/image8.jpeg"/><Relationship Id="rId9" Type="http://schemas.openxmlformats.org/officeDocument/2006/relationships/image" Target="../media/image17.png"/><Relationship Id="rId1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2.png"/><Relationship Id="rId18" Type="http://schemas.openxmlformats.org/officeDocument/2006/relationships/image" Target="../media/image21.jpe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9.jpe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image" Target="../media/image8.jpeg"/><Relationship Id="rId9" Type="http://schemas.openxmlformats.org/officeDocument/2006/relationships/image" Target="../media/image17.png"/><Relationship Id="rId1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2.png"/><Relationship Id="rId18" Type="http://schemas.openxmlformats.org/officeDocument/2006/relationships/image" Target="../media/image21.jpe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12" Type="http://schemas.openxmlformats.org/officeDocument/2006/relationships/image" Target="../media/image19.jpeg"/><Relationship Id="rId17" Type="http://schemas.openxmlformats.org/officeDocument/2006/relationships/image" Target="../media/image29.jpeg"/><Relationship Id="rId2" Type="http://schemas.openxmlformats.org/officeDocument/2006/relationships/image" Target="../media/image6.png"/><Relationship Id="rId16" Type="http://schemas.openxmlformats.org/officeDocument/2006/relationships/image" Target="../media/image28.jpe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e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image" Target="../media/image8.jpeg"/><Relationship Id="rId9" Type="http://schemas.openxmlformats.org/officeDocument/2006/relationships/image" Target="../media/image17.png"/><Relationship Id="rId1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32.jpe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30.jpeg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6.wdp"/><Relationship Id="rId7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microsoft.com/office/2007/relationships/hdphoto" Target="../media/hdphoto14.wdp"/><Relationship Id="rId5" Type="http://schemas.openxmlformats.org/officeDocument/2006/relationships/image" Target="../media/image16.png"/><Relationship Id="rId10" Type="http://schemas.openxmlformats.org/officeDocument/2006/relationships/image" Target="../media/image53.png"/><Relationship Id="rId4" Type="http://schemas.openxmlformats.org/officeDocument/2006/relationships/image" Target="../media/image12.jpeg"/><Relationship Id="rId9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61.png"/><Relationship Id="rId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microsoft.com/office/2007/relationships/hdphoto" Target="../media/hdphoto19.wdp"/><Relationship Id="rId4" Type="http://schemas.openxmlformats.org/officeDocument/2006/relationships/image" Target="../media/image68.png"/><Relationship Id="rId9" Type="http://schemas.microsoft.com/office/2007/relationships/hdphoto" Target="../media/hdphoto2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microsoft.com/office/2007/relationships/hdphoto" Target="../media/hdphoto22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microsoft.com/office/2007/relationships/hdphoto" Target="../media/hdphoto29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rectindustry.com/" TargetMode="External"/><Relationship Id="rId13" Type="http://schemas.openxmlformats.org/officeDocument/2006/relationships/hyperlink" Target="http://vindavoz.ru/" TargetMode="External"/><Relationship Id="rId18" Type="http://schemas.openxmlformats.org/officeDocument/2006/relationships/hyperlink" Target="http://npkrapid.ru/" TargetMode="External"/><Relationship Id="rId3" Type="http://schemas.openxmlformats.org/officeDocument/2006/relationships/hyperlink" Target="http://apple.com/" TargetMode="External"/><Relationship Id="rId21" Type="http://schemas.openxmlformats.org/officeDocument/2006/relationships/hyperlink" Target="http://tavco.net/" TargetMode="External"/><Relationship Id="rId7" Type="http://schemas.openxmlformats.org/officeDocument/2006/relationships/hyperlink" Target="http://www.techspot.com/" TargetMode="External"/><Relationship Id="rId12" Type="http://schemas.openxmlformats.org/officeDocument/2006/relationships/hyperlink" Target="http://www.designboom.com/" TargetMode="External"/><Relationship Id="rId17" Type="http://schemas.openxmlformats.org/officeDocument/2006/relationships/hyperlink" Target="http://mnc.ru/" TargetMode="External"/><Relationship Id="rId2" Type="http://schemas.openxmlformats.org/officeDocument/2006/relationships/hyperlink" Target="http://lenovo.ru/" TargetMode="External"/><Relationship Id="rId16" Type="http://schemas.openxmlformats.org/officeDocument/2006/relationships/hyperlink" Target="http://vernier.com/" TargetMode="External"/><Relationship Id="rId20" Type="http://schemas.openxmlformats.org/officeDocument/2006/relationships/hyperlink" Target="http://abs3d.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hardforum.com/" TargetMode="External"/><Relationship Id="rId11" Type="http://schemas.openxmlformats.org/officeDocument/2006/relationships/hyperlink" Target="http://qtwy.net/" TargetMode="External"/><Relationship Id="rId5" Type="http://schemas.openxmlformats.org/officeDocument/2006/relationships/hyperlink" Target="http://www.pcguide.com/" TargetMode="External"/><Relationship Id="rId15" Type="http://schemas.openxmlformats.org/officeDocument/2006/relationships/hyperlink" Target="http://www.globalnerdy.com/" TargetMode="External"/><Relationship Id="rId23" Type="http://schemas.openxmlformats.org/officeDocument/2006/relationships/hyperlink" Target="http://www.teamliquid.net/forum/tech-support/333648-an-overview-of-mouse-technology" TargetMode="External"/><Relationship Id="rId10" Type="http://schemas.openxmlformats.org/officeDocument/2006/relationships/hyperlink" Target="http://www.flashdrive-repair.com/" TargetMode="External"/><Relationship Id="rId19" Type="http://schemas.openxmlformats.org/officeDocument/2006/relationships/hyperlink" Target="http://avgold.ru/" TargetMode="External"/><Relationship Id="rId4" Type="http://schemas.openxmlformats.org/officeDocument/2006/relationships/hyperlink" Target="http://samsung.com/" TargetMode="External"/><Relationship Id="rId9" Type="http://schemas.openxmlformats.org/officeDocument/2006/relationships/hyperlink" Target="http://www.photo-dictionary.com/" TargetMode="External"/><Relationship Id="rId14" Type="http://schemas.openxmlformats.org/officeDocument/2006/relationships/hyperlink" Target="http://www.mousearena.com/" TargetMode="External"/><Relationship Id="rId22" Type="http://schemas.openxmlformats.org/officeDocument/2006/relationships/hyperlink" Target="http://ru.wikipedia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5.wdp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945AB-165B-4E25-BF64-6769197E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92" y="208372"/>
            <a:ext cx="7886700" cy="949868"/>
          </a:xfrm>
        </p:spPr>
        <p:txBody>
          <a:bodyPr>
            <a:noAutofit/>
          </a:bodyPr>
          <a:lstStyle/>
          <a:p>
            <a:r>
              <a:rPr lang="ru-RU" sz="3200" dirty="0"/>
              <a:t>О каких устройствах компьютера мы поговорили?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E0EC8E-B31C-4433-B1CD-E8097DEFA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83" y="1809832"/>
            <a:ext cx="1952726" cy="153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95FBAE5-6DF4-43FB-83CE-F82E99EB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8" b="95848" l="2700" r="97900">
                        <a14:foregroundMark x1="16400" y1="10208" x2="3500" y2="3633"/>
                        <a14:foregroundMark x1="89400" y1="42561" x2="95200" y2="45675"/>
                        <a14:foregroundMark x1="30500" y1="38062" x2="52800" y2="49654"/>
                        <a14:foregroundMark x1="42500" y1="41696" x2="57900" y2="52768"/>
                        <a14:foregroundMark x1="57900" y1="52768" x2="58000" y2="57785"/>
                        <a14:foregroundMark x1="46300" y1="71453" x2="54200" y2="74567"/>
                        <a14:foregroundMark x1="92600" y1="58304" x2="91700" y2="83218"/>
                        <a14:foregroundMark x1="2900" y1="22837" x2="4400" y2="35986"/>
                        <a14:foregroundMark x1="15300" y1="10727" x2="9400" y2="7093"/>
                        <a14:foregroundMark x1="8500" y1="5536" x2="15500" y2="11765"/>
                        <a14:foregroundMark x1="4400" y1="7612" x2="4700" y2="12284"/>
                        <a14:foregroundMark x1="5300" y1="9170" x2="5000" y2="3633"/>
                        <a14:foregroundMark x1="7000" y1="51211" x2="12300" y2="53806"/>
                        <a14:foregroundMark x1="51300" y1="45156" x2="54800" y2="47751"/>
                        <a14:foregroundMark x1="97300" y1="45675" x2="97000" y2="58824"/>
                        <a14:foregroundMark x1="85900" y1="91869" x2="94400" y2="95848"/>
                        <a14:foregroundMark x1="48100" y1="51730" x2="59500" y2="62457"/>
                        <a14:foregroundMark x1="97900" y1="61938" x2="97900" y2="74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03" y="1720419"/>
            <a:ext cx="2649963" cy="153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1143488-1B22-499C-801B-90262919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3" b="91026" l="4274" r="96154">
                        <a14:foregroundMark x1="49573" y1="7123" x2="54701" y2="9829"/>
                        <a14:foregroundMark x1="86040" y1="22222" x2="96296" y2="26781"/>
                        <a14:foregroundMark x1="55128" y1="91168" x2="51140" y2="91168"/>
                        <a14:foregroundMark x1="52279" y1="84188" x2="53419" y2="82336"/>
                        <a14:foregroundMark x1="8832" y1="53419" x2="4274" y2="66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4089488"/>
            <a:ext cx="1733006" cy="173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1C717875-709F-42FC-B912-5CB9D26B6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00" y1="52700" x2="296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86" y="4089488"/>
            <a:ext cx="1396228" cy="139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CDA3CC5B-C321-4E51-A6F6-7C4982DE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75" b="92677" l="1460" r="97602">
                        <a14:foregroundMark x1="8342" y1="38673" x2="4380" y2="49199"/>
                        <a14:foregroundMark x1="1564" y1="49886" x2="1564" y2="53776"/>
                        <a14:foregroundMark x1="30031" y1="2975" x2="34098" y2="5492"/>
                        <a14:foregroundMark x1="62565" y1="87414" x2="71116" y2="92906"/>
                        <a14:foregroundMark x1="94369" y1="34554" x2="97602" y2="38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63" y="4219939"/>
            <a:ext cx="2733468" cy="124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FE29BD-7CA5-4CB1-A70F-FBD46DDEEA40}"/>
              </a:ext>
            </a:extLst>
          </p:cNvPr>
          <p:cNvSpPr txBox="1"/>
          <p:nvPr/>
        </p:nvSpPr>
        <p:spPr>
          <a:xfrm>
            <a:off x="896983" y="1419497"/>
            <a:ext cx="188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процессор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6AA96-8219-424A-B568-7911483AB8FD}"/>
              </a:ext>
            </a:extLst>
          </p:cNvPr>
          <p:cNvSpPr txBox="1"/>
          <p:nvPr/>
        </p:nvSpPr>
        <p:spPr>
          <a:xfrm>
            <a:off x="6271194" y="1327767"/>
            <a:ext cx="258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внутренняя память</a:t>
            </a:r>
          </a:p>
          <a:p>
            <a:pPr algn="ctr"/>
            <a:r>
              <a:rPr lang="ru-RU" dirty="0"/>
              <a:t>(оперативная)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E0B1A-BC8B-49D8-B638-D25E6B6B7955}"/>
              </a:ext>
            </a:extLst>
          </p:cNvPr>
          <p:cNvSpPr txBox="1"/>
          <p:nvPr/>
        </p:nvSpPr>
        <p:spPr>
          <a:xfrm>
            <a:off x="3432200" y="3723728"/>
            <a:ext cx="28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внешняя память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6DD544A-F188-4D89-8638-58F86BFD6E4B}"/>
              </a:ext>
            </a:extLst>
          </p:cNvPr>
          <p:cNvSpPr txBox="1">
            <a:spLocks/>
          </p:cNvSpPr>
          <p:nvPr/>
        </p:nvSpPr>
        <p:spPr>
          <a:xfrm>
            <a:off x="367392" y="5808601"/>
            <a:ext cx="7886700" cy="949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Какие устройства ещё необходимы для работы за компьютером?</a:t>
            </a:r>
          </a:p>
        </p:txBody>
      </p:sp>
    </p:spTree>
    <p:extLst>
      <p:ext uri="{BB962C8B-B14F-4D97-AF65-F5344CB8AC3E}">
        <p14:creationId xmlns:p14="http://schemas.microsoft.com/office/powerpoint/2010/main" val="171670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94D431E8-67C6-43C1-9E0C-F9A41AD1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3" y="5060779"/>
            <a:ext cx="1219200" cy="14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4" name="Picture 36">
            <a:extLst>
              <a:ext uri="{FF2B5EF4-FFF2-40B4-BE49-F238E27FC236}">
                <a16:creationId xmlns:a16="http://schemas.microsoft.com/office/drawing/2014/main" id="{E1F524D8-E06B-4629-99CB-8DCB705FD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37 L 0.43125 -0.334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452B48A-86C5-4012-9B36-51D964472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86" y="5338363"/>
            <a:ext cx="1905198" cy="13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6" y="3371104"/>
            <a:ext cx="10287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6">
            <a:extLst>
              <a:ext uri="{FF2B5EF4-FFF2-40B4-BE49-F238E27FC236}">
                <a16:creationId xmlns:a16="http://schemas.microsoft.com/office/drawing/2014/main" id="{580ADB2C-BA32-482D-80B3-AACEB7AE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4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0.40833 -0.318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3371103"/>
            <a:ext cx="1172007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DF81EF3A-3ABC-4822-9182-26A7E9C87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15" y="5142803"/>
            <a:ext cx="1854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3576439"/>
            <a:ext cx="948050" cy="7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F3AAD914-9D21-4423-A06C-DF3B7CCA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05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26597 -0.2905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3371103"/>
            <a:ext cx="1172007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3576439"/>
            <a:ext cx="948050" cy="7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29C57AF-7D73-486E-847D-3394C488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13" y="4488801"/>
            <a:ext cx="2316150" cy="23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50CE830-9009-4257-BE40-038D6E3F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34" y="3410331"/>
            <a:ext cx="1200111" cy="1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6">
            <a:extLst>
              <a:ext uri="{FF2B5EF4-FFF2-40B4-BE49-F238E27FC236}">
                <a16:creationId xmlns:a16="http://schemas.microsoft.com/office/drawing/2014/main" id="{172CAB1D-B016-485A-A349-FC7D45D6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4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30452 -0.2354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3371103"/>
            <a:ext cx="1172007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3576439"/>
            <a:ext cx="948050" cy="7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51E1075D-85ED-49C5-A712-EBBF784A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5" y="4594271"/>
            <a:ext cx="22256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E2E1482-A545-4D49-8E0E-EAFE2378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2" y="4370831"/>
            <a:ext cx="1112617" cy="10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7F9E4745-5F80-4D03-9C3D-1EB2812AD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497A723-E307-4DC3-AC11-905EAAC9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34" y="3410331"/>
            <a:ext cx="1200111" cy="1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9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1226 L -0.39705 -0.107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9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3371103"/>
            <a:ext cx="1172007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3576439"/>
            <a:ext cx="948050" cy="7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E2E1482-A545-4D49-8E0E-EAFE2378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2" y="4370831"/>
            <a:ext cx="1112617" cy="10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C1B060D-93D9-427F-876F-FE934D4C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12" y="5398096"/>
            <a:ext cx="1389349" cy="12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B90732-4DD8-4C42-B9F3-C4CF7F56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4463868"/>
            <a:ext cx="734473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6">
            <a:extLst>
              <a:ext uri="{FF2B5EF4-FFF2-40B4-BE49-F238E27FC236}">
                <a16:creationId xmlns:a16="http://schemas.microsoft.com/office/drawing/2014/main" id="{7712F876-9F4D-4325-ADB9-8D2E2F146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FC7A816-3229-41F9-BD5F-24362C490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34" y="3410331"/>
            <a:ext cx="1200111" cy="1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26389 -0.187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4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3371103"/>
            <a:ext cx="1172007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3576439"/>
            <a:ext cx="948050" cy="7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E2E1482-A545-4D49-8E0E-EAFE2378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2" y="4370831"/>
            <a:ext cx="1112617" cy="10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B90732-4DD8-4C42-B9F3-C4CF7F56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4463868"/>
            <a:ext cx="734473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5B55770-E3AB-451E-A396-87B306D7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78" y="5248140"/>
            <a:ext cx="2519051" cy="14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134DF39-02F2-4D15-AFC0-055CEA72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1" y="5773225"/>
            <a:ext cx="1274826" cy="7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>
            <a:extLst>
              <a:ext uri="{FF2B5EF4-FFF2-40B4-BE49-F238E27FC236}">
                <a16:creationId xmlns:a16="http://schemas.microsoft.com/office/drawing/2014/main" id="{837E42EF-2A90-4B03-94DB-CC73F6DB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F3497051-43FF-4392-B569-C0763A8B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34" y="3410331"/>
            <a:ext cx="1200111" cy="1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0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35174 0.0335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3371103"/>
            <a:ext cx="1172007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3576439"/>
            <a:ext cx="948050" cy="7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E2E1482-A545-4D49-8E0E-EAFE2378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2" y="4370831"/>
            <a:ext cx="1112617" cy="10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B90732-4DD8-4C42-B9F3-C4CF7F56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4463868"/>
            <a:ext cx="734473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134DF39-02F2-4D15-AFC0-055CEA72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1" y="5773225"/>
            <a:ext cx="1274826" cy="7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89F3571-82DB-4B37-94E9-D2D2ED9A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58" y="4049015"/>
            <a:ext cx="2048578" cy="27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CE6D649-4632-409A-B969-BBFA4A68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613" y="4673564"/>
            <a:ext cx="1071563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>
            <a:extLst>
              <a:ext uri="{FF2B5EF4-FFF2-40B4-BE49-F238E27FC236}">
                <a16:creationId xmlns:a16="http://schemas.microsoft.com/office/drawing/2014/main" id="{59455EE0-1B07-444A-B765-4B1D86D67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A867976-A4A3-4203-994D-08DB9B278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34" y="3410331"/>
            <a:ext cx="1200111" cy="1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9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39982 0.0134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3371103"/>
            <a:ext cx="1172007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3576439"/>
            <a:ext cx="948050" cy="7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E2E1482-A545-4D49-8E0E-EAFE2378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2" y="4370831"/>
            <a:ext cx="1112617" cy="10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B90732-4DD8-4C42-B9F3-C4CF7F56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4463868"/>
            <a:ext cx="734473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134DF39-02F2-4D15-AFC0-055CEA72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1" y="5773225"/>
            <a:ext cx="1274826" cy="7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7528E80-F18C-42AA-B4F6-9488235D0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92" y="4799770"/>
            <a:ext cx="2538413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7E64308-3D39-4924-AC59-B9451AB7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59" y="2764675"/>
            <a:ext cx="1269206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>
            <a:extLst>
              <a:ext uri="{FF2B5EF4-FFF2-40B4-BE49-F238E27FC236}">
                <a16:creationId xmlns:a16="http://schemas.microsoft.com/office/drawing/2014/main" id="{F1A289A4-D005-4C7A-9E83-0F626E0D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D3A5F8BC-AA64-47C9-8268-48982F6A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34" y="3410331"/>
            <a:ext cx="1200111" cy="1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2B9F3A0D-34C3-47E4-9463-6F4FCC72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613" y="4673564"/>
            <a:ext cx="1071563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4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00052 -0.359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7" y="3138259"/>
            <a:ext cx="640169" cy="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3371103"/>
            <a:ext cx="1172007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3576439"/>
            <a:ext cx="948050" cy="7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E2E1482-A545-4D49-8E0E-EAFE2378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2" y="4370831"/>
            <a:ext cx="1112617" cy="10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B90732-4DD8-4C42-B9F3-C4CF7F56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91" y="4463868"/>
            <a:ext cx="734473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134DF39-02F2-4D15-AFC0-055CEA72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1" y="5773225"/>
            <a:ext cx="1274826" cy="7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7E64308-3D39-4924-AC59-B9451AB7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59" y="2764675"/>
            <a:ext cx="1269206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AC9A307-FBD5-4EA9-A3FF-39926869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74" y="3933487"/>
            <a:ext cx="950976" cy="9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573B7F9-194F-4C10-883A-B932DFB0D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86" y="4884463"/>
            <a:ext cx="1901952" cy="19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16A3EA88-0DDF-4B8D-B3AA-46613ED1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34" y="3410331"/>
            <a:ext cx="1200111" cy="1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F9F3CF3-C2AC-4DAA-BCC7-8DEA7904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613" y="4673564"/>
            <a:ext cx="1071563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6">
            <a:extLst>
              <a:ext uri="{FF2B5EF4-FFF2-40B4-BE49-F238E27FC236}">
                <a16:creationId xmlns:a16="http://schemas.microsoft.com/office/drawing/2014/main" id="{57ABDAFA-3134-4FD3-ACB0-DA14F7D3E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24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0033 -0.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291" name="Rectangle 7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BDA1E63C-5361-42FC-9F3C-469811BF4E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ru-RU" sz="6300"/>
              <a:t>Компьютер</a:t>
            </a:r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B7D50286-A6D3-4942-BF20-1178CCDDA85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5514052"/>
            <a:ext cx="6858000" cy="651910"/>
          </a:xfrm>
        </p:spPr>
        <p:txBody>
          <a:bodyPr anchor="ctr">
            <a:normAutofit/>
          </a:bodyPr>
          <a:lstStyle/>
          <a:p>
            <a:pPr marL="1257300" indent="-1257300" eaLnBrk="1" hangingPunct="1">
              <a:defRPr/>
            </a:pPr>
            <a:r>
              <a:rPr lang="ru-RU" sz="3200" dirty="0"/>
              <a:t>Устройства ввода и вывода</a:t>
            </a:r>
          </a:p>
        </p:txBody>
      </p:sp>
      <p:cxnSp>
        <p:nvCxnSpPr>
          <p:cNvPr id="54292" name="Straight Connector 78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94" y="1091809"/>
            <a:ext cx="1553167" cy="11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314" y="2889787"/>
            <a:ext cx="653470" cy="65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" y="5554558"/>
            <a:ext cx="948050" cy="10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5" y="4380215"/>
            <a:ext cx="1002670" cy="75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E8BF06F-39DA-439E-86F4-60165644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3" b="94688" l="10000" r="90000">
                        <a14:foregroundMark x1="30222" y1="6250" x2="30222" y2="6250"/>
                        <a14:foregroundMark x1="31444" y1="1563" x2="64667" y2="8750"/>
                        <a14:foregroundMark x1="57667" y1="89375" x2="32556" y2="88594"/>
                        <a14:foregroundMark x1="32556" y1="88594" x2="31444" y2="88125"/>
                        <a14:foregroundMark x1="54111" y1="94688" x2="51556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98" y="5554557"/>
            <a:ext cx="1501652" cy="10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icalculators.com/images/vernier/lightsensor.jpg">
            <a:extLst>
              <a:ext uri="{FF2B5EF4-FFF2-40B4-BE49-F238E27FC236}">
                <a16:creationId xmlns:a16="http://schemas.microsoft.com/office/drawing/2014/main" id="{67C6D646-3A22-4832-B7B4-B0C1F69C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7" y="5657444"/>
            <a:ext cx="1173912" cy="93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E2E1482-A545-4D49-8E0E-EAFE2378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84" y="1091809"/>
            <a:ext cx="1526000" cy="140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B90732-4DD8-4C42-B9F3-C4CF7F56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66" y="2500745"/>
            <a:ext cx="1055222" cy="9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134DF39-02F2-4D15-AFC0-055CEA72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0" y="4035636"/>
            <a:ext cx="1984548" cy="113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756D67-BBC6-4740-A754-1844F821478C}"/>
              </a:ext>
            </a:extLst>
          </p:cNvPr>
          <p:cNvSpPr txBox="1"/>
          <p:nvPr/>
        </p:nvSpPr>
        <p:spPr>
          <a:xfrm>
            <a:off x="4183387" y="1181627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/>
              <a:t>Устройством ввода называется устройство, которое:</a:t>
            </a:r>
            <a:r>
              <a:rPr lang="ru-RU" sz="2400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91D93E-6435-4111-9A14-DA5702D24491}"/>
              </a:ext>
            </a:extLst>
          </p:cNvPr>
          <p:cNvSpPr txBox="1"/>
          <p:nvPr/>
        </p:nvSpPr>
        <p:spPr>
          <a:xfrm>
            <a:off x="4183387" y="2889787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>
              <a:buFont typeface="Arial" pitchFamily="34" charset="0"/>
              <a:buChar char="•"/>
              <a:defRPr/>
            </a:pPr>
            <a:r>
              <a:rPr lang="ru-RU" sz="2400" dirty="0"/>
              <a:t>выполняет первичное преобразование данных в форму, пригодную для хранения и обработки в компьютере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F0B7A6-52D0-4D98-A599-249CB1A1CB16}"/>
              </a:ext>
            </a:extLst>
          </p:cNvPr>
          <p:cNvSpPr txBox="1"/>
          <p:nvPr/>
        </p:nvSpPr>
        <p:spPr>
          <a:xfrm>
            <a:off x="4183387" y="201262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>
              <a:buFont typeface="Arial" pitchFamily="34" charset="0"/>
              <a:buChar char="•"/>
              <a:defRPr/>
            </a:pPr>
            <a:r>
              <a:rPr lang="ru-RU" sz="2400" dirty="0"/>
              <a:t>позволяет человеку отдавать компьютеру команды </a:t>
            </a:r>
          </a:p>
        </p:txBody>
      </p:sp>
    </p:spTree>
    <p:extLst>
      <p:ext uri="{BB962C8B-B14F-4D97-AF65-F5344CB8AC3E}">
        <p14:creationId xmlns:p14="http://schemas.microsoft.com/office/powerpoint/2010/main" val="71238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EC2A1895-E39C-48B2-B1AE-0F37ABD4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Устройства ввода</a:t>
            </a:r>
          </a:p>
        </p:txBody>
      </p:sp>
      <p:grpSp>
        <p:nvGrpSpPr>
          <p:cNvPr id="2" name="Группа 16">
            <a:extLst>
              <a:ext uri="{FF2B5EF4-FFF2-40B4-BE49-F238E27FC236}">
                <a16:creationId xmlns:a16="http://schemas.microsoft.com/office/drawing/2014/main" id="{FA16F07F-D16D-4F8F-A9A2-0329C3542F48}"/>
              </a:ext>
            </a:extLst>
          </p:cNvPr>
          <p:cNvGrpSpPr>
            <a:grpSpLocks/>
          </p:cNvGrpSpPr>
          <p:nvPr/>
        </p:nvGrpSpPr>
        <p:grpSpPr bwMode="auto">
          <a:xfrm>
            <a:off x="2374900" y="1406333"/>
            <a:ext cx="1062915" cy="915307"/>
            <a:chOff x="491976" y="4499426"/>
            <a:chExt cx="1299936" cy="1087663"/>
          </a:xfrm>
        </p:grpSpPr>
        <p:pic>
          <p:nvPicPr>
            <p:cNvPr id="24598" name="Picture 2">
              <a:extLst>
                <a:ext uri="{FF2B5EF4-FFF2-40B4-BE49-F238E27FC236}">
                  <a16:creationId xmlns:a16="http://schemas.microsoft.com/office/drawing/2014/main" id="{F6C2F1DD-3862-4D54-A034-5D741C6A9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76" y="4499426"/>
              <a:ext cx="1000160" cy="799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24599" name="Picture 3">
              <a:extLst>
                <a:ext uri="{FF2B5EF4-FFF2-40B4-BE49-F238E27FC236}">
                  <a16:creationId xmlns:a16="http://schemas.microsoft.com/office/drawing/2014/main" id="{15FE6800-E9AC-4CE4-A1CD-11B870A7A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012" y="5218789"/>
              <a:ext cx="7239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34" name="Полилиния 33">
            <a:extLst>
              <a:ext uri="{FF2B5EF4-FFF2-40B4-BE49-F238E27FC236}">
                <a16:creationId xmlns:a16="http://schemas.microsoft.com/office/drawing/2014/main" id="{11CC0EBF-B4B5-4E27-B9C1-2953CF60A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193" y="2193688"/>
            <a:ext cx="2141810" cy="49967"/>
          </a:xfrm>
          <a:custGeom>
            <a:avLst/>
            <a:gdLst>
              <a:gd name="T0" fmla="*/ 0 w 573931"/>
              <a:gd name="T1" fmla="*/ 0 h 69998"/>
              <a:gd name="T2" fmla="*/ 382738900 w 573931"/>
              <a:gd name="T3" fmla="*/ 0 h 69998"/>
              <a:gd name="T4" fmla="*/ 0 60000 65536"/>
              <a:gd name="T5" fmla="*/ 0 60000 65536"/>
              <a:gd name="T6" fmla="*/ 0 w 573931"/>
              <a:gd name="T7" fmla="*/ 0 h 69998"/>
              <a:gd name="T8" fmla="*/ 573931 w 573931"/>
              <a:gd name="T9" fmla="*/ 0 h 699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3931" h="69998">
                <a:moveTo>
                  <a:pt x="0" y="0"/>
                </a:moveTo>
                <a:lnTo>
                  <a:pt x="573931" y="0"/>
                </a:lnTo>
              </a:path>
            </a:pathLst>
          </a:custGeom>
          <a:noFill/>
          <a:ln w="28575" algn="ctr">
            <a:solidFill>
              <a:srgbClr val="333399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0D1944B-8C15-4E61-9242-F72DCA62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602" y="1534704"/>
            <a:ext cx="2705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000000"/>
                </a:solidFill>
              </a:rPr>
              <a:t>нажата клавиша с кодом 33</a:t>
            </a:r>
            <a:endParaRPr lang="ru-RU" altLang="ru-RU" sz="2000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52CB1FF-CB19-4D3B-A716-35529DA36277}"/>
              </a:ext>
            </a:extLst>
          </p:cNvPr>
          <p:cNvSpPr/>
          <p:nvPr/>
        </p:nvSpPr>
        <p:spPr>
          <a:xfrm>
            <a:off x="5669642" y="1807037"/>
            <a:ext cx="1603375" cy="711200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000" dirty="0">
                <a:solidFill>
                  <a:srgbClr val="000000"/>
                </a:solidFill>
              </a:rPr>
              <a:t>программа обработки</a:t>
            </a:r>
            <a:endParaRPr lang="ru-RU" sz="1600" dirty="0"/>
          </a:p>
        </p:txBody>
      </p:sp>
      <p:sp>
        <p:nvSpPr>
          <p:cNvPr id="38" name="Полилиния 37">
            <a:extLst>
              <a:ext uri="{FF2B5EF4-FFF2-40B4-BE49-F238E27FC236}">
                <a16:creationId xmlns:a16="http://schemas.microsoft.com/office/drawing/2014/main" id="{46978278-4249-4734-9BA8-DE3D2BC4B15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282656" y="2151192"/>
            <a:ext cx="1008062" cy="46037"/>
          </a:xfrm>
          <a:custGeom>
            <a:avLst/>
            <a:gdLst>
              <a:gd name="T0" fmla="*/ 0 w 573931"/>
              <a:gd name="T1" fmla="*/ 0 h 45719"/>
              <a:gd name="T2" fmla="*/ 5511656 w 573931"/>
              <a:gd name="T3" fmla="*/ 0 h 45719"/>
              <a:gd name="T4" fmla="*/ 0 60000 65536"/>
              <a:gd name="T5" fmla="*/ 0 60000 65536"/>
              <a:gd name="T6" fmla="*/ 0 w 573931"/>
              <a:gd name="T7" fmla="*/ 0 h 45719"/>
              <a:gd name="T8" fmla="*/ 573931 w 573931"/>
              <a:gd name="T9" fmla="*/ 0 h 457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3931" h="45719">
                <a:moveTo>
                  <a:pt x="0" y="0"/>
                </a:moveTo>
                <a:lnTo>
                  <a:pt x="573931" y="0"/>
                </a:lnTo>
              </a:path>
            </a:pathLst>
          </a:custGeom>
          <a:noFill/>
          <a:ln w="28575" algn="ctr">
            <a:solidFill>
              <a:srgbClr val="333399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E2259BC-F0A4-4FAB-AE41-EEBE69052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4" y="1809879"/>
            <a:ext cx="619125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 dirty="0">
                <a:solidFill>
                  <a:srgbClr val="000000"/>
                </a:solidFill>
              </a:rPr>
              <a:t>Ж</a:t>
            </a:r>
            <a:endParaRPr lang="ru-RU" altLang="ru-RU" dirty="0"/>
          </a:p>
        </p:txBody>
      </p:sp>
      <p:sp>
        <p:nvSpPr>
          <p:cNvPr id="24586" name="Прямоугольник 40">
            <a:extLst>
              <a:ext uri="{FF2B5EF4-FFF2-40B4-BE49-F238E27FC236}">
                <a16:creationId xmlns:a16="http://schemas.microsoft.com/office/drawing/2014/main" id="{E2D20C41-518D-4EA3-84CA-F526BCD77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4" y="787400"/>
            <a:ext cx="7105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2060"/>
                </a:solidFill>
              </a:rPr>
              <a:t>Клавиатура</a:t>
            </a:r>
            <a:r>
              <a:rPr lang="ru-RU" altLang="ru-RU" sz="2400" b="1" dirty="0">
                <a:solidFill>
                  <a:srgbClr val="333399"/>
                </a:solidFill>
              </a:rPr>
              <a:t> –</a:t>
            </a:r>
            <a:r>
              <a:rPr lang="ru-RU" altLang="ru-RU" sz="2400" dirty="0"/>
              <a:t> устройство для ввода текста</a:t>
            </a:r>
            <a:endParaRPr lang="ru-RU" altLang="ru-RU" b="1" dirty="0">
              <a:solidFill>
                <a:srgbClr val="333399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18F4140-DFAA-4D48-8222-24845CBD2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4" y="2584016"/>
            <a:ext cx="8315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2060"/>
                </a:solidFill>
              </a:rPr>
              <a:t>Манипуляторы</a:t>
            </a:r>
            <a:r>
              <a:rPr lang="ru-RU" altLang="ru-RU" sz="2400" dirty="0"/>
              <a:t> – устройства, которые позволяют управлять компьютером </a:t>
            </a:r>
            <a:endParaRPr lang="ru-RU" altLang="ru-RU" b="1" dirty="0">
              <a:solidFill>
                <a:srgbClr val="333399"/>
              </a:solidFill>
            </a:endParaRP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23AD6FDF-CD18-4870-8E3A-43B4C78A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275" y="3245265"/>
            <a:ext cx="1505473" cy="13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50" name="AutoShape 14">
            <a:extLst>
              <a:ext uri="{FF2B5EF4-FFF2-40B4-BE49-F238E27FC236}">
                <a16:creationId xmlns:a16="http://schemas.microsoft.com/office/drawing/2014/main" id="{3B95F40C-FC17-44CF-913E-8FE380CF4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835" y="3682055"/>
            <a:ext cx="1275359" cy="461962"/>
          </a:xfrm>
          <a:prstGeom prst="wedgeRoundRectCallout">
            <a:avLst>
              <a:gd name="adj1" fmla="val 76240"/>
              <a:gd name="adj2" fmla="val -88356"/>
              <a:gd name="adj3" fmla="val 16667"/>
            </a:avLst>
          </a:prstGeom>
          <a:solidFill>
            <a:srgbClr val="FFFF99"/>
          </a:solidFill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000" dirty="0">
                <a:latin typeface="Arial" charset="0"/>
              </a:rPr>
              <a:t>адаптер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2ECBA06B-59C6-4D92-A397-A32FD6026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299" y="4338638"/>
            <a:ext cx="1096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0000"/>
                </a:solidFill>
              </a:rPr>
              <a:t> мышь</a:t>
            </a:r>
            <a:endParaRPr lang="ru-RU" altLang="ru-RU" sz="2000" dirty="0"/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FE26541A-2CD8-4742-8976-784EAF5C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45" y="3234750"/>
            <a:ext cx="1505473" cy="143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0979ACFD-5366-4C47-8C51-8502F9CB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922838"/>
            <a:ext cx="1695450" cy="150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174CEC1-3EA6-4C98-BF34-CB96BBA1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4" y="4338638"/>
            <a:ext cx="16049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err="1">
                <a:solidFill>
                  <a:srgbClr val="000000"/>
                </a:solidFill>
              </a:rPr>
              <a:t>трэкбол</a:t>
            </a:r>
            <a:endParaRPr lang="ru-RU" altLang="ru-RU" sz="2000" dirty="0"/>
          </a:p>
        </p:txBody>
      </p:sp>
      <p:pic>
        <p:nvPicPr>
          <p:cNvPr id="55" name="Picture 3">
            <a:extLst>
              <a:ext uri="{FF2B5EF4-FFF2-40B4-BE49-F238E27FC236}">
                <a16:creationId xmlns:a16="http://schemas.microsoft.com/office/drawing/2014/main" id="{C91CFB3C-46A4-4747-AFA8-89857E6B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4946650"/>
            <a:ext cx="1746250" cy="130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6EA80EE0-295B-43B7-9B7B-3D39B6E49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30" y="4929187"/>
            <a:ext cx="133985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57" name="Picture 9">
            <a:extLst>
              <a:ext uri="{FF2B5EF4-FFF2-40B4-BE49-F238E27FC236}">
                <a16:creationId xmlns:a16="http://schemas.microsoft.com/office/drawing/2014/main" id="{C0FB9EFB-43A7-40F6-8A4C-69714DD1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66" y="4948238"/>
            <a:ext cx="14859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D8CABC8-E108-48EC-8F3E-EA58DF28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3" y="1341473"/>
            <a:ext cx="1569018" cy="11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9" grpId="0"/>
      <p:bldP spid="42" grpId="0"/>
      <p:bldP spid="50" grpId="0" animBg="1" autoUpdateAnimBg="0"/>
      <p:bldP spid="51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58F9B22C-1D31-42BD-9825-61EAA230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Устройства ввода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FA29EC0-B7C0-49EE-88B4-3442A14E5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83978"/>
            <a:ext cx="2274888" cy="150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8A3133BD-6CB8-4567-A36F-4A58A7F07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300" y="1376363"/>
            <a:ext cx="19764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/>
              <a:t>барабанные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E31EA9A0-F0A9-4865-93EA-9E7FA95A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525" y="1488032"/>
            <a:ext cx="19415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dirty="0"/>
              <a:t>планшетные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08FB8944-8F79-4C2A-9D2F-66479D398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1510485"/>
            <a:ext cx="12350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dirty="0"/>
              <a:t>ручные</a:t>
            </a:r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BF44026E-1BC8-4643-B26E-1FC7DCFC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0608" l="6763" r="98551">
                        <a14:foregroundMark x1="89372" y1="17680" x2="89855" y2="30387"/>
                        <a14:foregroundMark x1="94203" y1="28177" x2="94203" y2="23204"/>
                        <a14:foregroundMark x1="7729" y1="73481" x2="8213" y2="71271"/>
                        <a14:foregroundMark x1="36232" y1="90608" x2="39614" y2="91160"/>
                        <a14:foregroundMark x1="91304" y1="14365" x2="98551" y2="9945"/>
                        <a14:foregroundMark x1="78261" y1="12707" x2="87923" y2="1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213791"/>
            <a:ext cx="1424988" cy="124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21055A-E49D-4759-89D3-1C2A5E6673B4}"/>
              </a:ext>
            </a:extLst>
          </p:cNvPr>
          <p:cNvSpPr/>
          <p:nvPr/>
        </p:nvSpPr>
        <p:spPr>
          <a:xfrm>
            <a:off x="376238" y="865188"/>
            <a:ext cx="8542337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361950" indent="-361950">
              <a:defRPr/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Сканер</a:t>
            </a:r>
            <a:r>
              <a:rPr lang="ru-RU" sz="24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— это устройство для ввода изображений</a:t>
            </a:r>
            <a:endParaRPr lang="ru-RU" sz="2000" dirty="0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2A8B4B55-DEE1-451E-9522-0E700A971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4093487"/>
            <a:ext cx="13260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dirty="0"/>
              <a:t>книжные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F45078F8-E18C-411D-92BA-2D312B5C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553" y="4308931"/>
            <a:ext cx="16945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200" dirty="0"/>
              <a:t>3D</a:t>
            </a:r>
            <a:r>
              <a:rPr lang="ru-RU" altLang="ru-RU" sz="2200" dirty="0"/>
              <a:t> - сканер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9534B8-2C7B-4A15-AAAA-08AC7016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771" l="4167" r="95625">
                        <a14:foregroundMark x1="31563" y1="73021" x2="53542" y2="53854"/>
                        <a14:foregroundMark x1="20729" y1="69063" x2="37188" y2="58958"/>
                        <a14:foregroundMark x1="35729" y1="76979" x2="56354" y2="60625"/>
                        <a14:foregroundMark x1="34063" y1="91771" x2="39479" y2="91458"/>
                        <a14:foregroundMark x1="10208" y1="73229" x2="9271" y2="65521"/>
                        <a14:foregroundMark x1="4167" y1="69479" x2="5833" y2="70417"/>
                        <a14:foregroundMark x1="26875" y1="41667" x2="47188" y2="44688"/>
                        <a14:foregroundMark x1="48854" y1="44479" x2="64479" y2="56146"/>
                        <a14:foregroundMark x1="54688" y1="21042" x2="68542" y2="32813"/>
                        <a14:foregroundMark x1="74375" y1="20104" x2="77813" y2="40208"/>
                        <a14:foregroundMark x1="80938" y1="38333" x2="74792" y2="48229"/>
                        <a14:foregroundMark x1="57292" y1="43021" x2="70625" y2="49375"/>
                        <a14:foregroundMark x1="81146" y1="44896" x2="89271" y2="41667"/>
                        <a14:foregroundMark x1="79479" y1="36979" x2="86250" y2="39583"/>
                        <a14:foregroundMark x1="93333" y1="41667" x2="95625" y2="43021"/>
                        <a14:foregroundMark x1="38125" y1="60833" x2="47396" y2="54063"/>
                        <a14:foregroundMark x1="66667" y1="23854" x2="71771" y2="23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498974"/>
            <a:ext cx="2220773" cy="222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6F0D131-70F2-4354-A49E-6DDC05038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87" b="93832" l="6341" r="95773">
                        <a14:foregroundMark x1="75826" y1="7743" x2="39762" y2="11417"/>
                        <a14:foregroundMark x1="78468" y1="5512" x2="69749" y2="4987"/>
                        <a14:foregroundMark x1="91281" y1="82415" x2="55350" y2="91076"/>
                        <a14:foregroundMark x1="67239" y1="93570" x2="49009" y2="94094"/>
                        <a14:foregroundMark x1="95773" y1="81102" x2="94452" y2="75984"/>
                        <a14:foregroundMark x1="8587" y1="53412" x2="6341" y2="72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1801" y="2083978"/>
            <a:ext cx="1852407" cy="186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FEBEE-856E-4F86-B361-21713B8E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72" b="99083" l="3766" r="98326">
                        <a14:foregroundMark x1="60251" y1="26422" x2="53033" y2="64587"/>
                        <a14:foregroundMark x1="53452" y1="43303" x2="52406" y2="67339"/>
                        <a14:foregroundMark x1="34623" y1="79633" x2="48117" y2="69541"/>
                        <a14:foregroundMark x1="47908" y1="70275" x2="75000" y2="99083"/>
                        <a14:foregroundMark x1="38285" y1="59450" x2="12762" y2="59450"/>
                        <a14:foregroundMark x1="11715" y1="59817" x2="8054" y2="42936"/>
                        <a14:foregroundMark x1="3766" y1="49174" x2="9623" y2="61284"/>
                        <a14:foregroundMark x1="17050" y1="6422" x2="36925" y2="6055"/>
                        <a14:foregroundMark x1="36925" y1="6055" x2="37134" y2="6055"/>
                        <a14:foregroundMark x1="41841" y1="7523" x2="60879" y2="9908"/>
                        <a14:foregroundMark x1="58996" y1="55596" x2="56485" y2="66055"/>
                        <a14:foregroundMark x1="95607" y1="24771" x2="91946" y2="65688"/>
                        <a14:foregroundMark x1="96025" y1="66972" x2="96444" y2="72477"/>
                        <a14:foregroundMark x1="98326" y1="26422" x2="96025" y2="46239"/>
                        <a14:foregroundMark x1="96234" y1="59450" x2="94770" y2="7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33" y="5105767"/>
            <a:ext cx="2429048" cy="138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58F9B22C-1D31-42BD-9825-61EAA230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Устройства ввода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42B004-4401-4C55-B6B9-09D609B56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887" y="1009810"/>
            <a:ext cx="2297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b="1" dirty="0">
                <a:solidFill>
                  <a:srgbClr val="333399"/>
                </a:solidFill>
              </a:rPr>
              <a:t>Дискретизация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7A88B7-324C-47CC-BB8E-55B92FDAF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18741" r="21040" b="17683"/>
          <a:stretch/>
        </p:blipFill>
        <p:spPr bwMode="auto">
          <a:xfrm>
            <a:off x="330155" y="2300945"/>
            <a:ext cx="2699657" cy="22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CBAFC7B-7844-4117-846C-7FD823A92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638417"/>
              </p:ext>
            </p:extLst>
          </p:nvPr>
        </p:nvGraphicFramePr>
        <p:xfrm>
          <a:off x="4764190" y="1009810"/>
          <a:ext cx="2700000" cy="225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" name="Image" r:id="rId4" imgW="3606120" imgH="3009240" progId="Photoshop.Image.21">
                  <p:embed/>
                </p:oleObj>
              </mc:Choice>
              <mc:Fallback>
                <p:oleObj name="Image" r:id="rId4" imgW="3606120" imgH="3009240" progId="Photoshop.Image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4190" y="1009810"/>
                        <a:ext cx="2700000" cy="225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595F1B76-53BC-4912-8E16-0326367F59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469589"/>
              </p:ext>
            </p:extLst>
          </p:nvPr>
        </p:nvGraphicFramePr>
        <p:xfrm>
          <a:off x="4764190" y="4126011"/>
          <a:ext cx="2700000" cy="225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" name="Image" r:id="rId6" imgW="3606120" imgH="3009240" progId="Photoshop.Image.21">
                  <p:embed/>
                </p:oleObj>
              </mc:Choice>
              <mc:Fallback>
                <p:oleObj name="Image" r:id="rId6" imgW="3606120" imgH="3009240" progId="Photoshop.Image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64190" y="4126011"/>
                        <a:ext cx="2700000" cy="225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5701190A-DEDA-4CFA-8F53-F432112BE057}"/>
              </a:ext>
            </a:extLst>
          </p:cNvPr>
          <p:cNvSpPr/>
          <p:nvPr/>
        </p:nvSpPr>
        <p:spPr>
          <a:xfrm rot="2192018">
            <a:off x="3043171" y="3746569"/>
            <a:ext cx="1001486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1F269EF5-1CFD-49EF-9BC7-12AFB5F64404}"/>
              </a:ext>
            </a:extLst>
          </p:cNvPr>
          <p:cNvSpPr/>
          <p:nvPr/>
        </p:nvSpPr>
        <p:spPr>
          <a:xfrm rot="19626245">
            <a:off x="3038523" y="2331828"/>
            <a:ext cx="1001486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1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B332C777-EF09-4D73-8511-09F0C22A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Сканер</a:t>
            </a:r>
          </a:p>
        </p:txBody>
      </p:sp>
      <p:sp>
        <p:nvSpPr>
          <p:cNvPr id="26627" name="Номер слайда 2">
            <a:extLst>
              <a:ext uri="{FF2B5EF4-FFF2-40B4-BE49-F238E27FC236}">
                <a16:creationId xmlns:a16="http://schemas.microsoft.com/office/drawing/2014/main" id="{305DB455-6687-4650-BFAB-42661C91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0AA229-4EFC-45F1-87B1-1DC27462C25D}" type="slidenum">
              <a:rPr lang="ru-RU" altLang="ru-RU"/>
              <a:pPr eaLnBrk="1" hangingPunct="1"/>
              <a:t>24</a:t>
            </a:fld>
            <a:endParaRPr lang="ru-RU" altLang="ru-RU"/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5A023214-E7E8-482E-A60C-66E70F989FAA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35513" y="-1427162"/>
            <a:ext cx="179387" cy="5735637"/>
          </a:xfrm>
          <a:prstGeom prst="rightBrace">
            <a:avLst>
              <a:gd name="adj1" fmla="val 62763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CD1F89A-7538-4729-8A16-41ADED354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4037013"/>
            <a:ext cx="8413750" cy="249299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marL="358775" indent="-358775">
              <a:defRPr/>
            </a:pPr>
            <a:r>
              <a:rPr lang="en-US" sz="2600" b="1" dirty="0" err="1"/>
              <a:t>ppi</a:t>
            </a:r>
            <a:r>
              <a:rPr lang="en-US" sz="2600" dirty="0"/>
              <a:t> = </a:t>
            </a:r>
            <a:r>
              <a:rPr lang="en-US" sz="2600" i="1" dirty="0"/>
              <a:t>pixels per inch</a:t>
            </a:r>
            <a:r>
              <a:rPr lang="en-US" sz="2600" dirty="0"/>
              <a:t>, </a:t>
            </a:r>
            <a:r>
              <a:rPr lang="ru-RU" sz="2600" dirty="0"/>
              <a:t>пиксели на дюйм</a:t>
            </a:r>
          </a:p>
          <a:p>
            <a:pPr>
              <a:defRPr/>
            </a:pPr>
            <a:r>
              <a:rPr lang="en-US" sz="2400" dirty="0"/>
              <a:t>150-300 </a:t>
            </a:r>
            <a:r>
              <a:rPr lang="en-US" sz="2400" dirty="0" err="1"/>
              <a:t>ppi</a:t>
            </a:r>
            <a:r>
              <a:rPr lang="ru-RU" sz="2400" dirty="0"/>
              <a:t> – низкое разрешение</a:t>
            </a:r>
          </a:p>
          <a:p>
            <a:pPr>
              <a:defRPr/>
            </a:pPr>
            <a:r>
              <a:rPr lang="ru-RU" sz="2400" b="1" dirty="0">
                <a:solidFill>
                  <a:srgbClr val="000099"/>
                </a:solidFill>
              </a:rPr>
              <a:t>30</a:t>
            </a:r>
            <a:r>
              <a:rPr lang="en-US" sz="2400" b="1" dirty="0">
                <a:solidFill>
                  <a:srgbClr val="000099"/>
                </a:solidFill>
              </a:rPr>
              <a:t>0</a:t>
            </a:r>
            <a:r>
              <a:rPr lang="ru-RU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ppi</a:t>
            </a:r>
            <a:r>
              <a:rPr lang="ru-RU" sz="2400" dirty="0"/>
              <a:t> – сканирование любительских фото</a:t>
            </a:r>
            <a:br>
              <a:rPr lang="ru-RU" sz="2400" dirty="0"/>
            </a:br>
            <a:r>
              <a:rPr lang="ru-RU" sz="2400" dirty="0"/>
              <a:t>до 5400 </a:t>
            </a:r>
            <a:r>
              <a:rPr lang="en-US" sz="2400" dirty="0" err="1"/>
              <a:t>ppi</a:t>
            </a:r>
            <a:r>
              <a:rPr lang="en-US" sz="2400" dirty="0"/>
              <a:t> – </a:t>
            </a:r>
            <a:r>
              <a:rPr lang="ru-RU" sz="2400" dirty="0"/>
              <a:t>сканирование фотопленки</a:t>
            </a:r>
          </a:p>
          <a:p>
            <a:pPr>
              <a:spcBef>
                <a:spcPts val="600"/>
              </a:spcBef>
              <a:defRPr/>
            </a:pPr>
            <a:r>
              <a:rPr lang="en-US" sz="2400" dirty="0"/>
              <a:t> </a:t>
            </a:r>
            <a:r>
              <a:rPr lang="ru-RU" sz="2400" i="1" dirty="0"/>
              <a:t>планшетные</a:t>
            </a:r>
            <a:r>
              <a:rPr lang="ru-RU" sz="2400" dirty="0"/>
              <a:t> – до 5400 </a:t>
            </a:r>
            <a:r>
              <a:rPr lang="en-US" sz="2400" dirty="0" err="1"/>
              <a:t>ppi</a:t>
            </a:r>
            <a:r>
              <a:rPr lang="en-US" sz="2400" dirty="0"/>
              <a:t>	</a:t>
            </a:r>
            <a:endParaRPr lang="ru-RU" sz="2400" dirty="0"/>
          </a:p>
          <a:p>
            <a:pPr>
              <a:spcBef>
                <a:spcPts val="600"/>
              </a:spcBef>
              <a:defRPr/>
            </a:pPr>
            <a:r>
              <a:rPr lang="ru-RU" sz="2400" i="1" dirty="0"/>
              <a:t>барабанные</a:t>
            </a:r>
            <a:r>
              <a:rPr lang="ru-RU" sz="2400" dirty="0"/>
              <a:t> – до 14400 </a:t>
            </a:r>
            <a:r>
              <a:rPr lang="en-US" sz="2400" dirty="0" err="1"/>
              <a:t>ppi</a:t>
            </a:r>
            <a:endParaRPr lang="en-US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D31E17-691E-42D9-8C2E-25D630F06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863" y="1536700"/>
            <a:ext cx="5761037" cy="1270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4CAC3A2-617D-4D01-BE88-B7EACD65BE47}"/>
              </a:ext>
            </a:extLst>
          </p:cNvPr>
          <p:cNvGraphicFramePr>
            <a:graphicFrameLocks noGrp="1"/>
          </p:cNvGraphicFramePr>
          <p:nvPr/>
        </p:nvGraphicFramePr>
        <p:xfrm>
          <a:off x="1947863" y="2487613"/>
          <a:ext cx="5761037" cy="144462"/>
        </p:xfrm>
        <a:graphic>
          <a:graphicData uri="http://schemas.openxmlformats.org/drawingml/2006/table">
            <a:tbl>
              <a:tblPr/>
              <a:tblGrid>
                <a:gridCol w="144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44462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</a:tblGrid>
              <a:tr h="144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AutoShape 14">
            <a:extLst>
              <a:ext uri="{FF2B5EF4-FFF2-40B4-BE49-F238E27FC236}">
                <a16:creationId xmlns:a16="http://schemas.microsoft.com/office/drawing/2014/main" id="{BDAB44CE-E707-48AE-9FC7-BFCFAE509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3" y="892175"/>
            <a:ext cx="1609725" cy="479425"/>
          </a:xfrm>
          <a:prstGeom prst="wedgeRoundRectCallout">
            <a:avLst>
              <a:gd name="adj1" fmla="val 38793"/>
              <a:gd name="adj2" fmla="val 90074"/>
              <a:gd name="adj3" fmla="val 16667"/>
            </a:avLst>
          </a:prstGeom>
          <a:solidFill>
            <a:srgbClr val="FFFF99"/>
          </a:solidFill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200"/>
              <a:t>на бумаге</a:t>
            </a:r>
          </a:p>
        </p:txBody>
      </p:sp>
      <p:sp>
        <p:nvSpPr>
          <p:cNvPr id="9" name="AutoShape 14">
            <a:extLst>
              <a:ext uri="{FF2B5EF4-FFF2-40B4-BE49-F238E27FC236}">
                <a16:creationId xmlns:a16="http://schemas.microsoft.com/office/drawing/2014/main" id="{C915400E-888A-44CE-A42E-34B4175D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3" y="1816100"/>
            <a:ext cx="2165350" cy="479425"/>
          </a:xfrm>
          <a:prstGeom prst="wedgeRoundRectCallout">
            <a:avLst>
              <a:gd name="adj1" fmla="val 38793"/>
              <a:gd name="adj2" fmla="val 90074"/>
              <a:gd name="adj3" fmla="val 16667"/>
            </a:avLst>
          </a:prstGeom>
          <a:solidFill>
            <a:srgbClr val="FFFF99"/>
          </a:solidFill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200"/>
              <a:t>в компьютере</a:t>
            </a:r>
          </a:p>
        </p:txBody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5C6F8335-68A0-40B8-8E7F-E070833CB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5206" y="532645"/>
            <a:ext cx="2622550" cy="479425"/>
          </a:xfrm>
          <a:prstGeom prst="wedgeRoundRectCallout">
            <a:avLst>
              <a:gd name="adj1" fmla="val -53648"/>
              <a:gd name="adj2" fmla="val 102513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200"/>
              <a:t>1 дюйм = 2,54 см</a:t>
            </a: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CC74756F-5621-4D1D-9C1C-A0E992600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314" y="1816417"/>
            <a:ext cx="1320800" cy="479425"/>
          </a:xfrm>
          <a:prstGeom prst="wedgeRoundRectCallout">
            <a:avLst>
              <a:gd name="adj1" fmla="val -39814"/>
              <a:gd name="adj2" fmla="val 95361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200"/>
              <a:t>пиксель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398A0AA-DD59-44C3-925B-6663DE5B0058}"/>
              </a:ext>
            </a:extLst>
          </p:cNvPr>
          <p:cNvSpPr/>
          <p:nvPr/>
        </p:nvSpPr>
        <p:spPr>
          <a:xfrm>
            <a:off x="382588" y="3284964"/>
            <a:ext cx="842486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/>
              <a:t>Разрешающая способность</a:t>
            </a:r>
            <a:r>
              <a:rPr lang="ru-RU" sz="2400" dirty="0"/>
              <a:t> — это максимальное количество точек на единицу длины, которые способен различить сканер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AB8C0893-80B4-45CE-9C74-AC069707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1722438"/>
            <a:ext cx="3008583" cy="479425"/>
          </a:xfrm>
          <a:prstGeom prst="wedgeRoundRectCallout">
            <a:avLst>
              <a:gd name="adj1" fmla="val -53648"/>
              <a:gd name="adj2" fmla="val 102513"/>
              <a:gd name="adj3" fmla="val 16667"/>
            </a:avLst>
          </a:prstGeom>
          <a:solidFill>
            <a:srgbClr val="E6E6FF"/>
          </a:solidFill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200" dirty="0"/>
              <a:t>1 дюйм = 40 пикселей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FE530C-BE21-4A4C-A34A-3218B19C6ED5}"/>
              </a:ext>
            </a:extLst>
          </p:cNvPr>
          <p:cNvSpPr txBox="1"/>
          <p:nvPr/>
        </p:nvSpPr>
        <p:spPr>
          <a:xfrm>
            <a:off x="2595154" y="2760415"/>
            <a:ext cx="3283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40 пикселей на 1 дюйм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1BB07-685A-40FB-8E14-B49A03DD6E81}"/>
              </a:ext>
            </a:extLst>
          </p:cNvPr>
          <p:cNvSpPr txBox="1"/>
          <p:nvPr/>
        </p:nvSpPr>
        <p:spPr>
          <a:xfrm>
            <a:off x="5513206" y="2760414"/>
            <a:ext cx="1157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= 40 </a:t>
            </a:r>
            <a:r>
              <a:rPr lang="en-US" sz="2200" dirty="0" err="1"/>
              <a:t>ppi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  <p:bldP spid="6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3" grpId="0" animBg="1"/>
      <p:bldP spid="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58F9B22C-1D31-42BD-9825-61EAA230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Устройства ввода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7A88B7-324C-47CC-BB8E-55B92FDAF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18741" r="21040" b="17683"/>
          <a:stretch/>
        </p:blipFill>
        <p:spPr bwMode="auto">
          <a:xfrm>
            <a:off x="310718" y="2205150"/>
            <a:ext cx="2699657" cy="22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CBAFC7B-7844-4117-846C-7FD823A92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888877"/>
              </p:ext>
            </p:extLst>
          </p:nvPr>
        </p:nvGraphicFramePr>
        <p:xfrm>
          <a:off x="3222000" y="2205150"/>
          <a:ext cx="2700000" cy="225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" name="Image" r:id="rId4" imgW="3606120" imgH="3009240" progId="Photoshop.Image.21">
                  <p:embed/>
                </p:oleObj>
              </mc:Choice>
              <mc:Fallback>
                <p:oleObj name="Image" r:id="rId4" imgW="3606120" imgH="3009240" progId="Photoshop.Image.21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7CBAFC7B-7844-4117-846C-7FD823A928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22000" y="2205150"/>
                        <a:ext cx="2700000" cy="225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595F1B76-53BC-4912-8E16-0326367F59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547277"/>
              </p:ext>
            </p:extLst>
          </p:nvPr>
        </p:nvGraphicFramePr>
        <p:xfrm>
          <a:off x="6291600" y="2205150"/>
          <a:ext cx="2700000" cy="225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" name="Image" r:id="rId6" imgW="3606120" imgH="3009240" progId="Photoshop.Image.21">
                  <p:embed/>
                </p:oleObj>
              </mc:Choice>
              <mc:Fallback>
                <p:oleObj name="Image" r:id="rId6" imgW="3606120" imgH="3009240" progId="Photoshop.Image.21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595F1B76-53BC-4912-8E16-0326367F59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91600" y="2205150"/>
                        <a:ext cx="2700000" cy="225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822D690-FB97-44F8-AE81-7DD9AE1405D8}"/>
              </a:ext>
            </a:extLst>
          </p:cNvPr>
          <p:cNvSpPr txBox="1"/>
          <p:nvPr/>
        </p:nvSpPr>
        <p:spPr>
          <a:xfrm>
            <a:off x="4145281" y="4781006"/>
            <a:ext cx="101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50 </a:t>
            </a:r>
            <a:r>
              <a:rPr lang="en-US" dirty="0" err="1"/>
              <a:t>ppi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481EF-3D5C-487A-A5EC-C4CF5233690B}"/>
              </a:ext>
            </a:extLst>
          </p:cNvPr>
          <p:cNvSpPr txBox="1"/>
          <p:nvPr/>
        </p:nvSpPr>
        <p:spPr>
          <a:xfrm>
            <a:off x="7188755" y="4781006"/>
            <a:ext cx="112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</a:t>
            </a:r>
            <a:r>
              <a:rPr lang="ru-RU" dirty="0"/>
              <a:t> </a:t>
            </a:r>
            <a:r>
              <a:rPr lang="en-US" dirty="0" err="1"/>
              <a:t>ppi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80575-844A-437A-9CBA-BB15CC9BD2EF}"/>
              </a:ext>
            </a:extLst>
          </p:cNvPr>
          <p:cNvSpPr txBox="1"/>
          <p:nvPr/>
        </p:nvSpPr>
        <p:spPr>
          <a:xfrm>
            <a:off x="4145281" y="1455749"/>
            <a:ext cx="495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Разрешающая способность</a:t>
            </a:r>
          </a:p>
        </p:txBody>
      </p:sp>
    </p:spTree>
    <p:extLst>
      <p:ext uri="{BB962C8B-B14F-4D97-AF65-F5344CB8AC3E}">
        <p14:creationId xmlns:p14="http://schemas.microsoft.com/office/powerpoint/2010/main" val="159938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02656F7-5174-4773-9A5E-B23AB426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52298-B1C6-4DE0-A3C6-8A364D24C309}" type="slidenum">
              <a:rPr lang="ru-RU" altLang="ru-RU" smtClean="0"/>
              <a:pPr/>
              <a:t>26</a:t>
            </a:fld>
            <a:endParaRPr lang="ru-RU" alt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938437-56F3-43C5-AABE-689D25485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7"/>
          <a:stretch/>
        </p:blipFill>
        <p:spPr>
          <a:xfrm>
            <a:off x="772314" y="940527"/>
            <a:ext cx="7395374" cy="5521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96F2C-1FB8-4CBE-921D-151F0F9B9684}"/>
              </a:ext>
            </a:extLst>
          </p:cNvPr>
          <p:cNvSpPr txBox="1"/>
          <p:nvPr/>
        </p:nvSpPr>
        <p:spPr>
          <a:xfrm>
            <a:off x="2664823" y="1280160"/>
            <a:ext cx="3248297" cy="1986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/>
              <a:t> д   ж    о     й     с     т     и     к</a:t>
            </a:r>
          </a:p>
          <a:p>
            <a:pPr>
              <a:lnSpc>
                <a:spcPct val="130000"/>
              </a:lnSpc>
            </a:pPr>
            <a:r>
              <a:rPr lang="ru-RU" sz="1600" dirty="0"/>
              <a:t>              м    и     к     р    о     ф    о     н</a:t>
            </a:r>
          </a:p>
          <a:p>
            <a:pPr>
              <a:lnSpc>
                <a:spcPct val="130000"/>
              </a:lnSpc>
            </a:pPr>
            <a:r>
              <a:rPr lang="ru-RU" sz="1600" dirty="0"/>
              <a:t>                      д    а     т     ч     и     к</a:t>
            </a:r>
          </a:p>
          <a:p>
            <a:pPr>
              <a:lnSpc>
                <a:spcPct val="130000"/>
              </a:lnSpc>
            </a:pPr>
            <a:r>
              <a:rPr lang="ru-RU" sz="1600" dirty="0"/>
              <a:t>        п    л     а     н    ш    е     т</a:t>
            </a:r>
          </a:p>
          <a:p>
            <a:pPr>
              <a:lnSpc>
                <a:spcPct val="130000"/>
              </a:lnSpc>
            </a:pPr>
            <a:r>
              <a:rPr lang="ru-RU" sz="1600" dirty="0"/>
              <a:t> р    а     з     р     е    ш    е     н    и     е</a:t>
            </a:r>
          </a:p>
          <a:p>
            <a:pPr>
              <a:lnSpc>
                <a:spcPct val="130000"/>
              </a:lnSpc>
            </a:pPr>
            <a:r>
              <a:rPr lang="ru-RU" sz="1600" dirty="0"/>
              <a:t>                      т     р    е     к     б    о     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DC69C-FDBF-4BED-B5B5-33F2FFD772D6}"/>
              </a:ext>
            </a:extLst>
          </p:cNvPr>
          <p:cNvSpPr txBox="1"/>
          <p:nvPr/>
        </p:nvSpPr>
        <p:spPr>
          <a:xfrm>
            <a:off x="5512526" y="5813754"/>
            <a:ext cx="177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сканер</a:t>
            </a:r>
          </a:p>
        </p:txBody>
      </p:sp>
    </p:spTree>
    <p:extLst>
      <p:ext uri="{BB962C8B-B14F-4D97-AF65-F5344CB8AC3E}">
        <p14:creationId xmlns:p14="http://schemas.microsoft.com/office/powerpoint/2010/main" val="36502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7" y="157107"/>
            <a:ext cx="7886700" cy="633889"/>
          </a:xfrm>
        </p:spPr>
        <p:txBody>
          <a:bodyPr>
            <a:normAutofit fontScale="90000"/>
          </a:bodyPr>
          <a:lstStyle/>
          <a:p>
            <a:r>
              <a:rPr lang="ru-RU" dirty="0"/>
              <a:t>Устройства вывода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7000" l="2000" r="98000">
                        <a14:foregroundMark x1="3667" y1="4667" x2="4333" y2="70000"/>
                        <a14:foregroundMark x1="4333" y1="70000" x2="3333" y2="74000"/>
                        <a14:foregroundMark x1="3000" y1="75667" x2="69333" y2="73333"/>
                        <a14:foregroundMark x1="69333" y1="73333" x2="97667" y2="75000"/>
                        <a14:foregroundMark x1="98333" y1="12333" x2="98333" y2="61000"/>
                        <a14:foregroundMark x1="97333" y1="13333" x2="3333" y2="4667"/>
                        <a14:foregroundMark x1="2000" y1="5667" x2="3000" y2="42333"/>
                        <a14:foregroundMark x1="50000" y1="80333" x2="50333" y2="97000"/>
                        <a14:foregroundMark x1="27667" y1="95000" x2="46333" y2="95667"/>
                        <a14:foregroundMark x1="30333" y1="94000" x2="42000" y2="92667"/>
                        <a14:foregroundMark x1="55333" y1="93000" x2="68333" y2="94333"/>
                        <a14:foregroundMark x1="69000" y1="94667" x2="54000" y2="91333"/>
                        <a14:foregroundMark x1="64667" y1="93667" x2="69333" y2="95667"/>
                        <a14:foregroundMark x1="59667" y1="92333" x2="70333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5" y="3464740"/>
            <a:ext cx="1501552" cy="150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69" y="5063719"/>
            <a:ext cx="1626111" cy="12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>
            <a:extLst>
              <a:ext uri="{FF2B5EF4-FFF2-40B4-BE49-F238E27FC236}">
                <a16:creationId xmlns:a16="http://schemas.microsoft.com/office/drawing/2014/main" id="{12486EE8-8BD4-438E-AACB-40FF091BD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4" y="1837644"/>
            <a:ext cx="1360170" cy="108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B6063CDC-AACC-400D-B626-700702EC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64" b="96958" l="7589" r="93304">
                        <a14:foregroundMark x1="26339" y1="16730" x2="61161" y2="7224"/>
                        <a14:foregroundMark x1="86161" y1="25095" x2="93304" y2="42966"/>
                        <a14:foregroundMark x1="87054" y1="31179" x2="82589" y2="23574"/>
                        <a14:foregroundMark x1="51339" y1="88593" x2="63839" y2="90114"/>
                        <a14:foregroundMark x1="63839" y1="94677" x2="63839" y2="97338"/>
                        <a14:foregroundMark x1="9821" y1="52091" x2="7589" y2="71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1" y="5576639"/>
            <a:ext cx="832256" cy="977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50CE830-9009-4257-BE40-038D6E3F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3" b="91850" l="3370" r="97375">
                        <a14:foregroundMark x1="6544" y1="15792" x2="24843" y2="14381"/>
                        <a14:foregroundMark x1="7719" y1="25196" x2="56622" y2="20925"/>
                        <a14:foregroundMark x1="56622" y1="20925" x2="76489" y2="22610"/>
                        <a14:foregroundMark x1="8660" y1="17202" x2="9365" y2="54075"/>
                        <a14:foregroundMark x1="5133" y1="19083" x2="3487" y2="39969"/>
                        <a14:foregroundMark x1="4663" y1="25431" x2="4898" y2="47022"/>
                        <a14:foregroundMark x1="14303" y1="29663" x2="41575" y2="24255"/>
                        <a14:foregroundMark x1="41575" y1="24255" x2="64303" y2="31936"/>
                        <a14:foregroundMark x1="64303" y1="31936" x2="93613" y2="22845"/>
                        <a14:foregroundMark x1="25784" y1="17202" x2="6074" y2="17437"/>
                        <a14:foregroundMark x1="8895" y1="53135" x2="9052" y2="77469"/>
                        <a14:foregroundMark x1="9052" y1="77469" x2="7484" y2="80799"/>
                        <a14:foregroundMark x1="7014" y1="84091" x2="7014" y2="84091"/>
                        <a14:foregroundMark x1="14067" y1="88793" x2="37539" y2="85737"/>
                        <a14:foregroundMark x1="37539" y1="85737" x2="40831" y2="85737"/>
                        <a14:foregroundMark x1="79545" y1="91850" x2="80486" y2="75431"/>
                        <a14:foregroundMark x1="87069" y1="51489" x2="88205" y2="76136"/>
                        <a14:foregroundMark x1="88205" y1="76136" x2="84718" y2="78958"/>
                        <a14:foregroundMark x1="88440" y1="84091" x2="88440" y2="84091"/>
                        <a14:foregroundMark x1="74608" y1="16497" x2="92908" y2="14851"/>
                        <a14:foregroundMark x1="93143" y1="18378" x2="94083" y2="47257"/>
                        <a14:foregroundMark x1="96904" y1="25431" x2="97375" y2="46082"/>
                        <a14:foregroundMark x1="63832" y1="87618" x2="71317" y2="87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55" y="4380245"/>
            <a:ext cx="2018659" cy="201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CE6D649-4632-409A-B969-BBFA4A68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97" b="94727" l="6533" r="93600">
                        <a14:foregroundMark x1="16133" y1="88770" x2="42533" y2="91113"/>
                        <a14:foregroundMark x1="15867" y1="90820" x2="41067" y2="94824"/>
                        <a14:foregroundMark x1="8933" y1="37500" x2="7200" y2="35449"/>
                        <a14:foregroundMark x1="42133" y1="8203" x2="54800" y2="7715"/>
                        <a14:foregroundMark x1="61200" y1="6152" x2="59067" y2="4590"/>
                        <a14:foregroundMark x1="39600" y1="5859" x2="44267" y2="4297"/>
                        <a14:foregroundMark x1="91467" y1="79492" x2="93600" y2="80273"/>
                        <a14:foregroundMark x1="6533" y1="61816" x2="7600" y2="4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19" y="2384416"/>
            <a:ext cx="1315138" cy="179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F8B87-B9EA-40F3-B015-56E721C714B1}"/>
              </a:ext>
            </a:extLst>
          </p:cNvPr>
          <p:cNvSpPr txBox="1"/>
          <p:nvPr/>
        </p:nvSpPr>
        <p:spPr>
          <a:xfrm>
            <a:off x="4493998" y="1628774"/>
            <a:ext cx="415650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400" dirty="0">
                <a:cs typeface="Calibri"/>
              </a:rPr>
              <a:t>это устройства, которые представляют компьютерные данные в форме, понятной человеку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27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>
            <a:extLst>
              <a:ext uri="{FF2B5EF4-FFF2-40B4-BE49-F238E27FC236}">
                <a16:creationId xmlns:a16="http://schemas.microsoft.com/office/drawing/2014/main" id="{67F70104-B6CC-4F9C-AB16-10731C34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Первые устройства вывода</a:t>
            </a:r>
          </a:p>
        </p:txBody>
      </p:sp>
      <p:sp>
        <p:nvSpPr>
          <p:cNvPr id="31748" name="Rectangle 98">
            <a:extLst>
              <a:ext uri="{FF2B5EF4-FFF2-40B4-BE49-F238E27FC236}">
                <a16:creationId xmlns:a16="http://schemas.microsoft.com/office/drawing/2014/main" id="{E303D9C4-D62A-48DD-A043-77AAFF18C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5575" name="Picture 103" descr="&amp;Pcy;&amp;iecy;&amp;chcy;&amp;acy;&amp;tcy;&amp;acy;&amp;yucy;&amp;shchcy;&amp;icy;&amp;jcy; &amp;bcy;&amp;acy;&amp;rcy;&amp;acy;&amp;bcy;&amp;acy;&amp;ncy; &amp;Acy;&amp;lcy;&amp;fcy;&amp;acy;&amp;vcy;&amp;icy;&amp;tcy;&amp;ncy;&amp;ocy;-&amp;TScy;&amp;icy;&amp;fcy;&amp;rcy;&amp;ocy;&amp;vcy;&amp;ocy;&amp;gcy;&amp;ocy; &amp;Pcy;&amp;iecy;&amp;chcy;&amp;acy;&amp;tcy;&amp;acy;&amp;yucy;&amp;shchcy;&amp;iecy;&amp;gcy;&amp;ocy; &amp;Ucy;&amp;scy;&amp;tcy;&amp;rcy;&amp;ocy;&amp;jcy;&amp;scy;&amp;tcy;&amp;vcy;&amp;acy; (&amp;Acy;&amp;TScy;&amp;Pcy;&amp;Ucy;) &amp;Scy;&amp;Mcy;-6315">
            <a:extLst>
              <a:ext uri="{FF2B5EF4-FFF2-40B4-BE49-F238E27FC236}">
                <a16:creationId xmlns:a16="http://schemas.microsoft.com/office/drawing/2014/main" id="{2EEEF8F3-A936-4B3E-A286-D263D4B1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4106863"/>
            <a:ext cx="3092450" cy="232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Заголовок 1">
            <a:extLst>
              <a:ext uri="{FF2B5EF4-FFF2-40B4-BE49-F238E27FC236}">
                <a16:creationId xmlns:a16="http://schemas.microsoft.com/office/drawing/2014/main" id="{EFF48373-C3D8-48DF-A755-A51FAF8ED997}"/>
              </a:ext>
            </a:extLst>
          </p:cNvPr>
          <p:cNvSpPr txBox="1">
            <a:spLocks/>
          </p:cNvSpPr>
          <p:nvPr/>
        </p:nvSpPr>
        <p:spPr bwMode="auto">
          <a:xfrm>
            <a:off x="311150" y="3530600"/>
            <a:ext cx="85598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АЦПУ = алфавитно-цифровые печатающие устройства</a:t>
            </a:r>
          </a:p>
        </p:txBody>
      </p:sp>
      <p:pic>
        <p:nvPicPr>
          <p:cNvPr id="105579" name="Picture 107">
            <a:extLst>
              <a:ext uri="{FF2B5EF4-FFF2-40B4-BE49-F238E27FC236}">
                <a16:creationId xmlns:a16="http://schemas.microsoft.com/office/drawing/2014/main" id="{E8B86263-3BE2-44CF-B1B4-10075821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4422775"/>
            <a:ext cx="1714500" cy="171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116" name="Заголовок 1">
            <a:extLst>
              <a:ext uri="{FF2B5EF4-FFF2-40B4-BE49-F238E27FC236}">
                <a16:creationId xmlns:a16="http://schemas.microsoft.com/office/drawing/2014/main" id="{3C57CD27-A4ED-49FE-9006-A298C2BCEF00}"/>
              </a:ext>
            </a:extLst>
          </p:cNvPr>
          <p:cNvSpPr txBox="1">
            <a:spLocks/>
          </p:cNvSpPr>
          <p:nvPr/>
        </p:nvSpPr>
        <p:spPr bwMode="auto">
          <a:xfrm>
            <a:off x="311150" y="808038"/>
            <a:ext cx="85598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Индикаторные панели</a:t>
            </a:r>
          </a:p>
        </p:txBody>
      </p:sp>
      <p:pic>
        <p:nvPicPr>
          <p:cNvPr id="31754" name="Picture 116">
            <a:extLst>
              <a:ext uri="{FF2B5EF4-FFF2-40B4-BE49-F238E27FC236}">
                <a16:creationId xmlns:a16="http://schemas.microsoft.com/office/drawing/2014/main" id="{20A5F929-57D1-423C-81D9-74A1E5F2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31913"/>
            <a:ext cx="4225925" cy="214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31755" name="Picture 118" descr="http://gorod.tomsk.ru/uploads/34046/1295211382/14.jpg">
            <a:extLst>
              <a:ext uri="{FF2B5EF4-FFF2-40B4-BE49-F238E27FC236}">
                <a16:creationId xmlns:a16="http://schemas.microsoft.com/office/drawing/2014/main" id="{13F1F024-9971-45A2-BCC8-BE0CDDB9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t="4161" r="2721" b="4507"/>
          <a:stretch>
            <a:fillRect/>
          </a:stretch>
        </p:blipFill>
        <p:spPr bwMode="auto">
          <a:xfrm>
            <a:off x="4784725" y="977900"/>
            <a:ext cx="4086225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2BEA936-1DC7-4C1C-A107-1E06EF8BC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2" y="4074122"/>
            <a:ext cx="2543841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5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82C342BB-5ABF-47D1-8C1C-F96DF6C2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Мониторы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17FB36-2EEE-47A1-B1D0-1B5EE023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3" y="1131748"/>
            <a:ext cx="2647373" cy="213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4266646-DEC3-40E6-95F1-FB3E4AB6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2328" l="8252" r="91505">
                        <a14:foregroundMark x1="8981" y1="15344" x2="66262" y2="7672"/>
                        <a14:foregroundMark x1="71845" y1="5820" x2="71845" y2="22751"/>
                        <a14:foregroundMark x1="90534" y1="35185" x2="91505" y2="72487"/>
                        <a14:foregroundMark x1="9223" y1="19577" x2="8495" y2="78836"/>
                        <a14:foregroundMark x1="32524" y1="91270" x2="52913" y2="92328"/>
                        <a14:foregroundMark x1="52913" y1="92328" x2="63835" y2="91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889" y="536815"/>
            <a:ext cx="2478092" cy="227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EF683A7-FC1E-4E82-ABD0-2CB05492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6" b="97436" l="125" r="99000">
                        <a14:foregroundMark x1="9000" y1="6667" x2="80125" y2="17949"/>
                        <a14:foregroundMark x1="80125" y1="17949" x2="96750" y2="14615"/>
                        <a14:foregroundMark x1="4500" y1="5128" x2="5625" y2="73077"/>
                        <a14:foregroundMark x1="3000" y1="77308" x2="24125" y2="73077"/>
                        <a14:foregroundMark x1="24125" y1="73077" x2="44625" y2="75769"/>
                        <a14:foregroundMark x1="44625" y1="75769" x2="50875" y2="90641"/>
                        <a14:foregroundMark x1="16000" y1="77692" x2="27875" y2="75769"/>
                        <a14:foregroundMark x1="59375" y1="74615" x2="98250" y2="70513"/>
                        <a14:foregroundMark x1="10875" y1="13077" x2="12250" y2="75000"/>
                        <a14:foregroundMark x1="46000" y1="74615" x2="55625" y2="74231"/>
                        <a14:foregroundMark x1="40125" y1="92051" x2="60875" y2="92821"/>
                        <a14:foregroundMark x1="60875" y1="92821" x2="64500" y2="91282"/>
                        <a14:foregroundMark x1="37875" y1="95513" x2="59125" y2="97436"/>
                        <a14:foregroundMark x1="59125" y1="97436" x2="69375" y2="95513"/>
                        <a14:foregroundMark x1="99000" y1="12308" x2="99000" y2="69359"/>
                        <a14:foregroundMark x1="1250" y1="19231" x2="2000" y2="76538"/>
                        <a14:foregroundMark x1="2000" y1="19231" x2="125" y2="2436"/>
                        <a14:foregroundMark x1="24875" y1="3974" x2="30500" y2="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3" y="3801390"/>
            <a:ext cx="2351809" cy="2292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C29A0FB0-C9B3-4074-B6B4-CF490562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4" b="97393" l="10000" r="90645">
                        <a14:foregroundMark x1="13065" y1="2454" x2="13387" y2="10276"/>
                        <a14:foregroundMark x1="13065" y1="64724" x2="13548" y2="93098"/>
                        <a14:foregroundMark x1="80323" y1="28528" x2="88226" y2="31442"/>
                        <a14:foregroundMark x1="88226" y1="31442" x2="90484" y2="39264"/>
                        <a14:foregroundMark x1="90484" y1="39264" x2="90484" y2="80982"/>
                        <a14:foregroundMark x1="20645" y1="96933" x2="29032" y2="97393"/>
                        <a14:foregroundMark x1="29032" y1="97393" x2="33710" y2="96319"/>
                        <a14:foregroundMark x1="90161" y1="82975" x2="90645" y2="84202"/>
                        <a14:foregroundMark x1="51774" y1="25460" x2="50161" y2="33129"/>
                        <a14:foregroundMark x1="50161" y1="33129" x2="48710" y2="35736"/>
                        <a14:foregroundMark x1="55968" y1="50920" x2="62903" y2="55368"/>
                        <a14:foregroundMark x1="62903" y1="55368" x2="63065" y2="55675"/>
                        <a14:foregroundMark x1="60000" y1="49233" x2="64032" y2="52301"/>
                        <a14:foregroundMark x1="69839" y1="50307" x2="70968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8929" y="3374238"/>
            <a:ext cx="2833254" cy="297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69AD2-E5E8-435E-9EA6-C0CEBAB95F60}"/>
              </a:ext>
            </a:extLst>
          </p:cNvPr>
          <p:cNvSpPr txBox="1"/>
          <p:nvPr/>
        </p:nvSpPr>
        <p:spPr>
          <a:xfrm>
            <a:off x="5834743" y="2810404"/>
            <a:ext cx="23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 основе ЭЛТ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C0FE9A-68B1-49B4-B409-384FC0BE03C8}"/>
              </a:ext>
            </a:extLst>
          </p:cNvPr>
          <p:cNvSpPr txBox="1"/>
          <p:nvPr/>
        </p:nvSpPr>
        <p:spPr>
          <a:xfrm>
            <a:off x="803563" y="6225391"/>
            <a:ext cx="2823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жидкокристаллические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295DAD-2A91-43E8-AA8B-A19DE6FAC1BD}"/>
              </a:ext>
            </a:extLst>
          </p:cNvPr>
          <p:cNvSpPr txBox="1"/>
          <p:nvPr/>
        </p:nvSpPr>
        <p:spPr>
          <a:xfrm>
            <a:off x="5092091" y="6225391"/>
            <a:ext cx="23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плазменные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1C7170-B0F3-4D8D-9594-2C18F772C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49" y="4705440"/>
            <a:ext cx="2442516" cy="18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707AB9C-C7B2-4485-9294-B9BB7AB9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30225 -0.505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-2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82C342BB-5ABF-47D1-8C1C-F96DF6C20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27" y="154975"/>
            <a:ext cx="8376082" cy="471086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Мониторы</a:t>
            </a:r>
            <a:endParaRPr lang="ru-RU" altLang="ru-RU" dirty="0"/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88D7A43F-D905-404A-B913-47EDC9B8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2" y="3520563"/>
            <a:ext cx="1467876" cy="11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grpSp>
        <p:nvGrpSpPr>
          <p:cNvPr id="2" name="Группа 25">
            <a:extLst>
              <a:ext uri="{FF2B5EF4-FFF2-40B4-BE49-F238E27FC236}">
                <a16:creationId xmlns:a16="http://schemas.microsoft.com/office/drawing/2014/main" id="{144896CF-ADC7-4D16-B7EF-C18E1934A46B}"/>
              </a:ext>
            </a:extLst>
          </p:cNvPr>
          <p:cNvGrpSpPr>
            <a:grpSpLocks/>
          </p:cNvGrpSpPr>
          <p:nvPr/>
        </p:nvGrpSpPr>
        <p:grpSpPr bwMode="auto">
          <a:xfrm>
            <a:off x="1863557" y="3049917"/>
            <a:ext cx="1284463" cy="830263"/>
            <a:chOff x="4550012" y="858064"/>
            <a:chExt cx="1686288" cy="1237436"/>
          </a:xfrm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B9CB3E2-76F1-4102-819B-44900673D1B8}"/>
                </a:ext>
              </a:extLst>
            </p:cNvPr>
            <p:cNvSpPr/>
            <p:nvPr/>
          </p:nvSpPr>
          <p:spPr bwMode="auto">
            <a:xfrm>
              <a:off x="4550012" y="1356851"/>
              <a:ext cx="1004612" cy="738649"/>
            </a:xfrm>
            <a:custGeom>
              <a:avLst/>
              <a:gdLst>
                <a:gd name="connsiteX0" fmla="*/ 776287 w 1004887"/>
                <a:gd name="connsiteY0" fmla="*/ 0 h 738187"/>
                <a:gd name="connsiteX1" fmla="*/ 0 w 1004887"/>
                <a:gd name="connsiteY1" fmla="*/ 242887 h 738187"/>
                <a:gd name="connsiteX2" fmla="*/ 0 w 1004887"/>
                <a:gd name="connsiteY2" fmla="*/ 414337 h 738187"/>
                <a:gd name="connsiteX3" fmla="*/ 776287 w 1004887"/>
                <a:gd name="connsiteY3" fmla="*/ 738187 h 738187"/>
                <a:gd name="connsiteX4" fmla="*/ 1004887 w 1004887"/>
                <a:gd name="connsiteY4" fmla="*/ 304800 h 738187"/>
                <a:gd name="connsiteX5" fmla="*/ 776287 w 1004887"/>
                <a:gd name="connsiteY5" fmla="*/ 0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4887" h="738187">
                  <a:moveTo>
                    <a:pt x="776287" y="0"/>
                  </a:moveTo>
                  <a:lnTo>
                    <a:pt x="0" y="242887"/>
                  </a:lnTo>
                  <a:lnTo>
                    <a:pt x="0" y="414337"/>
                  </a:lnTo>
                  <a:lnTo>
                    <a:pt x="776287" y="738187"/>
                  </a:lnTo>
                  <a:lnTo>
                    <a:pt x="1004887" y="304800"/>
                  </a:lnTo>
                  <a:lnTo>
                    <a:pt x="776287" y="0"/>
                  </a:lnTo>
                  <a:close/>
                </a:path>
              </a:pathLst>
            </a:custGeom>
            <a:gradFill>
              <a:gsLst>
                <a:gs pos="0">
                  <a:srgbClr val="FFFF00">
                    <a:alpha val="43000"/>
                  </a:srgbClr>
                </a:gs>
                <a:gs pos="100000">
                  <a:srgbClr val="FFFF00"/>
                </a:gs>
              </a:gsLst>
              <a:lin ang="0" scaled="0"/>
            </a:gradFill>
            <a:ln w="127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33814" name="Группа 7">
              <a:extLst>
                <a:ext uri="{FF2B5EF4-FFF2-40B4-BE49-F238E27FC236}">
                  <a16:creationId xmlns:a16="http://schemas.microsoft.com/office/drawing/2014/main" id="{3242E760-797D-48A0-831E-A1D46E583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6874" y="1356097"/>
              <a:ext cx="764924" cy="738889"/>
              <a:chOff x="3848675" y="1698997"/>
              <a:chExt cx="764924" cy="738889"/>
            </a:xfrm>
          </p:grpSpPr>
          <p:sp>
            <p:nvSpPr>
              <p:cNvPr id="33816" name="Rectangle 3">
                <a:extLst>
                  <a:ext uri="{FF2B5EF4-FFF2-40B4-BE49-F238E27FC236}">
                    <a16:creationId xmlns:a16="http://schemas.microsoft.com/office/drawing/2014/main" id="{E3673A1D-FE43-4264-9F8C-41EC62AB0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675" y="1698997"/>
                <a:ext cx="256397" cy="73888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Aft>
                    <a:spcPts val="1000"/>
                  </a:spcAft>
                </a:pPr>
                <a:r>
                  <a:rPr lang="ru-RU" altLang="ru-RU" sz="20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R</a:t>
                </a:r>
                <a:endParaRPr lang="ru-RU" altLang="ru-RU" sz="3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817" name="Rectangle 3">
                <a:extLst>
                  <a:ext uri="{FF2B5EF4-FFF2-40B4-BE49-F238E27FC236}">
                    <a16:creationId xmlns:a16="http://schemas.microsoft.com/office/drawing/2014/main" id="{CF6744EF-E76F-4D42-858B-416D377DE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790" y="1698997"/>
                <a:ext cx="256397" cy="738889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Aft>
                    <a:spcPts val="1000"/>
                  </a:spcAft>
                </a:pPr>
                <a:r>
                  <a:rPr lang="en-US" altLang="ru-RU" sz="20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G</a:t>
                </a:r>
                <a:endParaRPr lang="ru-RU" altLang="ru-RU" sz="3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818" name="Rectangle 3">
                <a:extLst>
                  <a:ext uri="{FF2B5EF4-FFF2-40B4-BE49-F238E27FC236}">
                    <a16:creationId xmlns:a16="http://schemas.microsoft.com/office/drawing/2014/main" id="{392B6B1F-9D4C-4235-876F-E29844079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202" y="1698997"/>
                <a:ext cx="256397" cy="738889"/>
              </a:xfrm>
              <a:prstGeom prst="rect">
                <a:avLst/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Aft>
                    <a:spcPts val="1000"/>
                  </a:spcAft>
                </a:pPr>
                <a:r>
                  <a:rPr lang="en-US" altLang="ru-RU" sz="20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B</a:t>
                </a:r>
                <a:endParaRPr lang="ru-RU" altLang="ru-RU" sz="3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8DD80C9-8E4F-4E7C-9631-DC9FA65D18D5}"/>
                </a:ext>
              </a:extLst>
            </p:cNvPr>
            <p:cNvSpPr/>
            <p:nvPr/>
          </p:nvSpPr>
          <p:spPr>
            <a:xfrm>
              <a:off x="5199121" y="858064"/>
              <a:ext cx="1037179" cy="3695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kern="0" dirty="0">
                  <a:solidFill>
                    <a:srgbClr val="000000"/>
                  </a:solidFill>
                  <a:latin typeface="Arial"/>
                  <a:ea typeface="+mj-ea"/>
                  <a:cs typeface="+mj-cs"/>
                </a:rPr>
                <a:t>пиксель</a:t>
              </a:r>
              <a:endParaRPr lang="ru-RU" dirty="0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03A966-CB10-431E-A0AB-7C474712AE60}"/>
              </a:ext>
            </a:extLst>
          </p:cNvPr>
          <p:cNvSpPr/>
          <p:nvPr/>
        </p:nvSpPr>
        <p:spPr>
          <a:xfrm>
            <a:off x="2017913" y="4449794"/>
            <a:ext cx="1680268" cy="539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управляющая</a:t>
            </a:r>
            <a:br>
              <a:rPr lang="ru-RU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</a:br>
            <a:r>
              <a:rPr lang="ru-RU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схема</a:t>
            </a:r>
            <a:endParaRPr lang="ru-RU" dirty="0"/>
          </a:p>
        </p:txBody>
      </p:sp>
      <p:grpSp>
        <p:nvGrpSpPr>
          <p:cNvPr id="4" name="Группа 13">
            <a:extLst>
              <a:ext uri="{FF2B5EF4-FFF2-40B4-BE49-F238E27FC236}">
                <a16:creationId xmlns:a16="http://schemas.microsoft.com/office/drawing/2014/main" id="{CA653A39-7E47-47FB-8CE8-253ED81CB504}"/>
              </a:ext>
            </a:extLst>
          </p:cNvPr>
          <p:cNvGrpSpPr>
            <a:grpSpLocks/>
          </p:cNvGrpSpPr>
          <p:nvPr/>
        </p:nvGrpSpPr>
        <p:grpSpPr bwMode="auto">
          <a:xfrm>
            <a:off x="1820340" y="4100756"/>
            <a:ext cx="1779800" cy="247960"/>
            <a:chOff x="2993231" y="2395537"/>
            <a:chExt cx="2436019" cy="304801"/>
          </a:xfrm>
        </p:grpSpPr>
        <p:sp>
          <p:nvSpPr>
            <p:cNvPr id="33811" name="Полилиния 11">
              <a:extLst>
                <a:ext uri="{FF2B5EF4-FFF2-40B4-BE49-F238E27FC236}">
                  <a16:creationId xmlns:a16="http://schemas.microsoft.com/office/drawing/2014/main" id="{0DA300F2-7101-4C50-B921-3C21AEEF7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1338" y="2466975"/>
              <a:ext cx="2347912" cy="233363"/>
            </a:xfrm>
            <a:custGeom>
              <a:avLst/>
              <a:gdLst>
                <a:gd name="T0" fmla="*/ 2347912 w 2347912"/>
                <a:gd name="T1" fmla="*/ 233363 h 233363"/>
                <a:gd name="T2" fmla="*/ 247650 w 2347912"/>
                <a:gd name="T3" fmla="*/ 233363 h 233363"/>
                <a:gd name="T4" fmla="*/ 0 w 2347912"/>
                <a:gd name="T5" fmla="*/ 0 h 233363"/>
                <a:gd name="T6" fmla="*/ 0 60000 65536"/>
                <a:gd name="T7" fmla="*/ 0 60000 65536"/>
                <a:gd name="T8" fmla="*/ 0 60000 65536"/>
                <a:gd name="T9" fmla="*/ 0 w 2347912"/>
                <a:gd name="T10" fmla="*/ 0 h 233363"/>
                <a:gd name="T11" fmla="*/ 2347912 w 2347912"/>
                <a:gd name="T12" fmla="*/ 233363 h 233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47912" h="233363">
                  <a:moveTo>
                    <a:pt x="2347912" y="233363"/>
                  </a:moveTo>
                  <a:lnTo>
                    <a:pt x="247650" y="233363"/>
                  </a:lnTo>
                  <a:lnTo>
                    <a:pt x="0" y="0"/>
                  </a:ln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812" name="Овал 12">
              <a:extLst>
                <a:ext uri="{FF2B5EF4-FFF2-40B4-BE49-F238E27FC236}">
                  <a16:creationId xmlns:a16="http://schemas.microsoft.com/office/drawing/2014/main" id="{CFD14BC9-1D91-4293-BC8C-0BE09F80D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3231" y="2395537"/>
              <a:ext cx="192881" cy="192881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7631AFC-1014-411D-B796-10057C995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72" y="5225412"/>
            <a:ext cx="3978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Диагональ     </a:t>
            </a:r>
            <a:r>
              <a:rPr lang="ru-RU" altLang="ru-RU" sz="2400" dirty="0">
                <a:solidFill>
                  <a:srgbClr val="000000"/>
                </a:solidFill>
                <a:latin typeface="Calibri"/>
                <a:cs typeface="Calibri"/>
              </a:rPr>
              <a:t>15</a:t>
            </a:r>
            <a:r>
              <a:rPr lang="en-US" altLang="ru-RU" sz="2400" dirty="0">
                <a:solidFill>
                  <a:srgbClr val="000000"/>
                </a:solidFill>
                <a:latin typeface="Calibri"/>
                <a:cs typeface="Calibri"/>
              </a:rPr>
              <a:t>’’, 17’’, 19’’,</a:t>
            </a:r>
            <a:r>
              <a:rPr lang="ru-RU" altLang="ru-RU" sz="2400" dirty="0">
                <a:solidFill>
                  <a:srgbClr val="000000"/>
                </a:solidFill>
                <a:latin typeface="Calibri"/>
                <a:cs typeface="Calibri"/>
              </a:rPr>
              <a:t> …</a:t>
            </a:r>
            <a:r>
              <a:rPr lang="en-US" altLang="ru-RU" sz="2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ru-RU" altLang="ru-RU" sz="2400">
              <a:cs typeface="Arial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F523FBA-A996-4EC9-A6D1-F8CB92186078}"/>
              </a:ext>
            </a:extLst>
          </p:cNvPr>
          <p:cNvSpPr/>
          <p:nvPr/>
        </p:nvSpPr>
        <p:spPr>
          <a:xfrm>
            <a:off x="288153" y="5598768"/>
            <a:ext cx="7952774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/>
              <a:t>Разрешение</a:t>
            </a:r>
            <a:r>
              <a:rPr lang="ru-RU" sz="2400" dirty="0"/>
              <a:t> — это количество точек экрана по ширине и по высоте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CF37192-4A1F-41F2-8E26-84823EF24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074" y="6324298"/>
            <a:ext cx="539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000000"/>
                </a:solidFill>
              </a:rPr>
              <a:t>1280×1024,</a:t>
            </a:r>
            <a:r>
              <a:rPr lang="en-US" altLang="ru-RU" sz="2400" dirty="0">
                <a:solidFill>
                  <a:srgbClr val="000000"/>
                </a:solidFill>
              </a:rPr>
              <a:t> 1440</a:t>
            </a:r>
            <a:r>
              <a:rPr lang="ru-RU" altLang="ru-RU" sz="2400" dirty="0">
                <a:solidFill>
                  <a:srgbClr val="000000"/>
                </a:solidFill>
              </a:rPr>
              <a:t>×</a:t>
            </a:r>
            <a:r>
              <a:rPr lang="en-US" altLang="ru-RU" sz="2400" dirty="0">
                <a:solidFill>
                  <a:srgbClr val="000000"/>
                </a:solidFill>
              </a:rPr>
              <a:t>900, </a:t>
            </a:r>
            <a:r>
              <a:rPr lang="en-US" altLang="ru-RU" sz="2400" dirty="0"/>
              <a:t>1366</a:t>
            </a:r>
            <a:r>
              <a:rPr lang="ru-RU" altLang="ru-RU" sz="2400" dirty="0">
                <a:solidFill>
                  <a:srgbClr val="000000"/>
                </a:solidFill>
              </a:rPr>
              <a:t>×</a:t>
            </a:r>
            <a:r>
              <a:rPr lang="en-US" altLang="ru-RU" sz="2400" dirty="0"/>
              <a:t>768, …</a:t>
            </a:r>
            <a:r>
              <a:rPr lang="ru-RU" altLang="ru-RU" sz="2400" dirty="0">
                <a:solidFill>
                  <a:srgbClr val="000000"/>
                </a:solidFill>
              </a:rPr>
              <a:t> </a:t>
            </a:r>
            <a:endParaRPr lang="ru-RU" altLang="ru-RU" sz="240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C7C85EB-B51B-4935-B3D8-E1F35CDFE92D}"/>
              </a:ext>
            </a:extLst>
          </p:cNvPr>
          <p:cNvGrpSpPr/>
          <p:nvPr/>
        </p:nvGrpSpPr>
        <p:grpSpPr>
          <a:xfrm>
            <a:off x="410290" y="1002934"/>
            <a:ext cx="3111357" cy="2012659"/>
            <a:chOff x="402206" y="1082229"/>
            <a:chExt cx="3111357" cy="2012659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4B9E64BA-8B8F-43D5-9062-86628B6D9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06" y="1082229"/>
              <a:ext cx="3111357" cy="2012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D14FDD2-2926-4B2C-BB27-749333775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87" y="1175799"/>
              <a:ext cx="2890396" cy="1625848"/>
            </a:xfrm>
            <a:prstGeom prst="rect">
              <a:avLst/>
            </a:prstGeom>
          </p:spPr>
        </p:pic>
      </p:grp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5ABDA29-DA97-45E6-83EF-A27F4937BE2D}"/>
              </a:ext>
            </a:extLst>
          </p:cNvPr>
          <p:cNvCxnSpPr/>
          <p:nvPr/>
        </p:nvCxnSpPr>
        <p:spPr>
          <a:xfrm flipV="1">
            <a:off x="489671" y="1096504"/>
            <a:ext cx="2890396" cy="162584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8" descr="File:ATI Radeon HD 4770 Graphics Card-oblique view.jpg">
            <a:extLst>
              <a:ext uri="{FF2B5EF4-FFF2-40B4-BE49-F238E27FC236}">
                <a16:creationId xmlns:a16="http://schemas.microsoft.com/office/drawing/2014/main" id="{2FA001A9-0882-4976-AA2E-C995084C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50" y="3399520"/>
            <a:ext cx="1536065" cy="114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55D5CCA-E2B3-4D28-AB82-B3E5FE7BA350}"/>
              </a:ext>
            </a:extLst>
          </p:cNvPr>
          <p:cNvSpPr/>
          <p:nvPr/>
        </p:nvSpPr>
        <p:spPr>
          <a:xfrm>
            <a:off x="695787" y="4905663"/>
            <a:ext cx="1079143" cy="317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дисплей</a:t>
            </a:r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2AC03F8-2D89-404C-93E6-ACBC69700F73}"/>
              </a:ext>
            </a:extLst>
          </p:cNvPr>
          <p:cNvSpPr/>
          <p:nvPr/>
        </p:nvSpPr>
        <p:spPr>
          <a:xfrm>
            <a:off x="4642597" y="4690862"/>
            <a:ext cx="1418978" cy="317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видеокарта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54441-B627-405F-8C09-22A152600D6D}"/>
              </a:ext>
            </a:extLst>
          </p:cNvPr>
          <p:cNvSpPr txBox="1"/>
          <p:nvPr/>
        </p:nvSpPr>
        <p:spPr>
          <a:xfrm>
            <a:off x="4304785" y="953014"/>
            <a:ext cx="438819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Монитор</a:t>
            </a:r>
            <a:r>
              <a:rPr lang="ru-RU" sz="2400">
                <a:ea typeface="+mn-lt"/>
                <a:cs typeface="+mn-lt"/>
              </a:rPr>
              <a:t> - это устройство для </a:t>
            </a:r>
            <a:r>
              <a:rPr lang="ru-RU" sz="2400" dirty="0">
                <a:ea typeface="+mn-lt"/>
                <a:cs typeface="+mn-lt"/>
              </a:rPr>
              <a:t>отображения изображений, формируемое компьютером при помощи видеокарты 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92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 animBg="1"/>
      <p:bldP spid="24" grpId="0"/>
      <p:bldP spid="37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79D09F4D-EBDD-40A8-AC9A-2D4EF201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Принтеры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0005E89B-5525-4CEF-8148-C11A521E8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842963"/>
            <a:ext cx="8480425" cy="8845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2400" b="1" dirty="0">
                <a:solidFill>
                  <a:srgbClr val="002060"/>
                </a:solidFill>
              </a:rPr>
              <a:t>Принтер</a:t>
            </a:r>
            <a:r>
              <a:rPr lang="ru-RU" sz="2400" dirty="0"/>
              <a:t> – устройство для вывода информации на бумагу или пленку.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EFEEF02C-7DA1-433C-B6A6-FA5CDB8DB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" y="1766888"/>
            <a:ext cx="5986793" cy="209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marL="271463" indent="-271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9138" indent="-261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</a:rPr>
              <a:t>Разрешающая способность</a:t>
            </a:r>
            <a:r>
              <a:rPr lang="ru-RU" altLang="ru-RU" sz="2400" dirty="0"/>
              <a:t/>
            </a:r>
            <a:br>
              <a:rPr lang="ru-RU" altLang="ru-RU" sz="2400" dirty="0"/>
            </a:br>
            <a:r>
              <a:rPr lang="en-US" altLang="ru-RU" sz="2400" b="1" dirty="0"/>
              <a:t>dpi</a:t>
            </a:r>
            <a:r>
              <a:rPr lang="ru-RU" altLang="ru-RU" sz="2400" dirty="0"/>
              <a:t> = </a:t>
            </a:r>
            <a:r>
              <a:rPr lang="en-US" altLang="ru-RU" sz="2400" i="1" dirty="0"/>
              <a:t>dots per inch</a:t>
            </a:r>
            <a:r>
              <a:rPr lang="ru-RU" altLang="ru-RU" sz="2400" dirty="0"/>
              <a:t>, точки на дюйм</a:t>
            </a:r>
          </a:p>
          <a:p>
            <a:pPr marL="0" indent="0" eaLnBrk="1" hangingPunct="1">
              <a:lnSpc>
                <a:spcPct val="110000"/>
              </a:lnSpc>
            </a:pPr>
            <a:r>
              <a:rPr lang="ru-RU" altLang="ru-RU" sz="2400" dirty="0"/>
              <a:t>		обычно 300 – 600 </a:t>
            </a:r>
            <a:r>
              <a:rPr lang="en-US" altLang="ru-RU" sz="2400" dirty="0"/>
              <a:t>dpi</a:t>
            </a:r>
          </a:p>
          <a:p>
            <a:pPr marL="0" indent="0" eaLnBrk="1" hangingPunct="1">
              <a:lnSpc>
                <a:spcPct val="110000"/>
              </a:lnSpc>
            </a:pPr>
            <a:r>
              <a:rPr lang="en-US" altLang="ru-RU" sz="2400" dirty="0"/>
              <a:t>		1200 dpi (</a:t>
            </a:r>
            <a:r>
              <a:rPr lang="ru-RU" altLang="ru-RU" sz="2400" dirty="0"/>
              <a:t>типографское качество)</a:t>
            </a:r>
            <a:r>
              <a:rPr lang="en-US" altLang="ru-RU" sz="2400" dirty="0"/>
              <a:t>	</a:t>
            </a:r>
            <a:endParaRPr lang="ru-RU" altLang="ru-RU" sz="24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C039229-BE81-4CAC-A1FA-E73B18C7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1757" l="3667" r="94000">
                        <a14:foregroundMark x1="7111" y1="25676" x2="11000" y2="36216"/>
                        <a14:foregroundMark x1="4111" y1="42432" x2="29222" y2="75270"/>
                        <a14:foregroundMark x1="30444" y1="70946" x2="37333" y2="67432"/>
                        <a14:foregroundMark x1="70889" y1="52297" x2="94444" y2="40135"/>
                        <a14:foregroundMark x1="29667" y1="91757" x2="35000" y2="91216"/>
                        <a14:foregroundMark x1="5350" y1="33238" x2="6889" y2="40135"/>
                        <a14:foregroundMark x1="4778" y1="30676" x2="4954" y2="31463"/>
                        <a14:foregroundMark x1="46333" y1="11622" x2="49556" y2="13243"/>
                        <a14:foregroundMark x1="40026" y1="14510" x2="41889" y2="13784"/>
                        <a14:foregroundMark x1="26005" y1="19977" x2="26559" y2="19761"/>
                        <a14:foregroundMark x1="41889" y1="13784" x2="42111" y2="13514"/>
                        <a14:foregroundMark x1="40427" y1="12625" x2="48440" y2="9542"/>
                        <a14:foregroundMark x1="15737" y1="22127" x2="16845" y2="21700"/>
                        <a14:foregroundMark x1="8206" y1="25025" x2="14901" y2="22448"/>
                        <a14:foregroundMark x1="5111" y1="26216" x2="6767" y2="25579"/>
                        <a14:foregroundMark x1="41079" y1="10759" x2="42467" y2="10241"/>
                        <a14:foregroundMark x1="39807" y1="11234" x2="40223" y2="11079"/>
                        <a14:foregroundMark x1="14640" y1="20632" x2="17056" y2="19730"/>
                        <a14:foregroundMark x1="3667" y1="24730" x2="4391" y2="24460"/>
                        <a14:backgroundMark x1="5333" y1="22568" x2="8778" y2="24189"/>
                        <a14:backgroundMark x1="17556" y1="20000" x2="23667" y2="16892"/>
                        <a14:backgroundMark x1="19111" y1="20000" x2="23000" y2="20811"/>
                        <a14:backgroundMark x1="18889" y1="22027" x2="24222" y2="17162"/>
                        <a14:backgroundMark x1="24444" y1="18649" x2="23000" y2="22027"/>
                        <a14:backgroundMark x1="17000" y1="19730" x2="17000" y2="19730"/>
                        <a14:backgroundMark x1="11778" y1="19459" x2="11778" y2="19459"/>
                        <a14:backgroundMark x1="8556" y1="17838" x2="10556" y2="18378"/>
                        <a14:backgroundMark x1="10111" y1="21757" x2="14556" y2="20811"/>
                        <a14:backgroundMark x1="15000" y1="21081" x2="14222" y2="21486"/>
                        <a14:backgroundMark x1="4889" y1="31486" x2="5333" y2="33243"/>
                        <a14:backgroundMark x1="24667" y1="17838" x2="36556" y2="16622"/>
                        <a14:backgroundMark x1="36556" y1="16622" x2="40333" y2="9595"/>
                        <a14:backgroundMark x1="29000" y1="15541" x2="36222" y2="12432"/>
                        <a14:backgroundMark x1="36111" y1="13784" x2="38444" y2="12162"/>
                        <a14:backgroundMark x1="28333" y1="15000" x2="29444" y2="14459"/>
                        <a14:backgroundMark x1="23778" y1="17162" x2="28111" y2="15541"/>
                        <a14:backgroundMark x1="37333" y1="15811" x2="40778" y2="11622"/>
                        <a14:backgroundMark x1="39667" y1="14189" x2="38667" y2="15541"/>
                        <a14:backgroundMark x1="43111" y1="8784" x2="46111" y2="7703"/>
                        <a14:backgroundMark x1="51778" y1="10270" x2="57778" y2="7703"/>
                        <a14:backgroundMark x1="50444" y1="9054" x2="55778" y2="6216"/>
                        <a14:backgroundMark x1="50000" y1="8243" x2="51556" y2="11351"/>
                        <a14:backgroundMark x1="56667" y1="5676" x2="58222" y2="8784"/>
                        <a14:backgroundMark x1="59222" y1="6216" x2="61444" y2="6892"/>
                        <a14:backgroundMark x1="63111" y1="6892" x2="62889" y2="6892"/>
                        <a14:backgroundMark x1="59222" y1="5135" x2="59222" y2="5135"/>
                        <a14:backgroundMark x1="59222" y1="5135" x2="59667" y2="6351"/>
                        <a14:backgroundMark x1="61000" y1="6892" x2="64000" y2="5135"/>
                        <a14:backgroundMark x1="36444" y1="9054" x2="35889" y2="15541"/>
                        <a14:backgroundMark x1="17333" y1="18108" x2="17222" y2="20270"/>
                        <a14:backgroundMark x1="27000" y1="18919" x2="29222" y2="1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06" y="1727501"/>
            <a:ext cx="2345994" cy="192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6D795A-E4D5-44D1-8E22-33655D6DA6FD}"/>
              </a:ext>
            </a:extLst>
          </p:cNvPr>
          <p:cNvSpPr txBox="1"/>
          <p:nvPr/>
        </p:nvSpPr>
        <p:spPr>
          <a:xfrm>
            <a:off x="6030684" y="3611755"/>
            <a:ext cx="3187337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10000"/>
              </a:lnSpc>
            </a:pPr>
            <a:r>
              <a:rPr lang="ru-RU" altLang="ru-RU" sz="1800" dirty="0"/>
              <a:t>матричные (красящая лента)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D8BB9485-7BCF-472A-B34F-C108D18F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5" b="99635" l="1500" r="96917">
                        <a14:foregroundMark x1="16500" y1="12409" x2="66667" y2="5292"/>
                        <a14:foregroundMark x1="66667" y1="5292" x2="82250" y2="11314"/>
                        <a14:foregroundMark x1="17583" y1="7299" x2="10500" y2="10401"/>
                        <a14:foregroundMark x1="10500" y1="10401" x2="7167" y2="22263"/>
                        <a14:foregroundMark x1="11750" y1="37591" x2="19917" y2="29562"/>
                        <a14:foregroundMark x1="19917" y1="29562" x2="48917" y2="33759"/>
                        <a14:foregroundMark x1="48917" y1="33759" x2="75667" y2="23358"/>
                        <a14:foregroundMark x1="75667" y1="23358" x2="92417" y2="26825"/>
                        <a14:foregroundMark x1="54667" y1="45620" x2="62333" y2="42701"/>
                        <a14:foregroundMark x1="62333" y1="42701" x2="90917" y2="49635"/>
                        <a14:foregroundMark x1="90917" y1="49635" x2="91417" y2="50547"/>
                        <a14:foregroundMark x1="79500" y1="34124" x2="88833" y2="31569"/>
                        <a14:foregroundMark x1="88833" y1="31569" x2="96000" y2="33759"/>
                        <a14:foregroundMark x1="96000" y1="33759" x2="96917" y2="33577"/>
                        <a14:foregroundMark x1="55417" y1="22628" x2="34083" y2="20803"/>
                        <a14:foregroundMark x1="34083" y1="20803" x2="33500" y2="20985"/>
                        <a14:foregroundMark x1="31583" y1="23175" x2="1500" y2="24088"/>
                        <a14:foregroundMark x1="22583" y1="2190" x2="29500" y2="1642"/>
                        <a14:foregroundMark x1="29500" y1="1642" x2="36667" y2="1825"/>
                        <a14:foregroundMark x1="36667" y1="1825" x2="44333" y2="365"/>
                        <a14:foregroundMark x1="44333" y1="365" x2="52917" y2="2372"/>
                        <a14:foregroundMark x1="52917" y1="2372" x2="59583" y2="1095"/>
                        <a14:foregroundMark x1="59583" y1="1095" x2="70250" y2="3102"/>
                        <a14:foregroundMark x1="19333" y1="36496" x2="43833" y2="53832"/>
                        <a14:foregroundMark x1="43833" y1="53832" x2="45667" y2="58394"/>
                        <a14:foregroundMark x1="15917" y1="53467" x2="23667" y2="47810"/>
                        <a14:foregroundMark x1="23667" y1="47810" x2="32500" y2="52007"/>
                        <a14:foregroundMark x1="32500" y1="52007" x2="32667" y2="52372"/>
                        <a14:foregroundMark x1="9083" y1="28102" x2="10250" y2="80292"/>
                        <a14:foregroundMark x1="24250" y1="87226" x2="30250" y2="97810"/>
                        <a14:foregroundMark x1="30250" y1="97810" x2="35500" y2="99088"/>
                        <a14:foregroundMark x1="47250" y1="91971" x2="57667" y2="99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21" y="4526233"/>
            <a:ext cx="2454593" cy="112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181B40-E7D5-41DD-968F-988C9F618B51}"/>
              </a:ext>
            </a:extLst>
          </p:cNvPr>
          <p:cNvSpPr txBox="1"/>
          <p:nvPr/>
        </p:nvSpPr>
        <p:spPr>
          <a:xfrm>
            <a:off x="6481835" y="5984071"/>
            <a:ext cx="2211979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10000"/>
              </a:lnSpc>
            </a:pPr>
            <a:r>
              <a:rPr lang="ru-RU" altLang="ru-RU" sz="1800" dirty="0"/>
              <a:t>струйные (чернила)</a:t>
            </a: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AE23D61B-AC85-4BC4-8A05-5EA87A46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8" b="94523" l="8000" r="95250">
                        <a14:foregroundMark x1="8875" y1="26604" x2="9750" y2="68388"/>
                        <a14:foregroundMark x1="9750" y1="68388" x2="14375" y2="73865"/>
                        <a14:foregroundMark x1="14375" y1="73865" x2="14375" y2="73865"/>
                        <a14:foregroundMark x1="17125" y1="34585" x2="53875" y2="45227"/>
                        <a14:foregroundMark x1="53875" y1="45227" x2="79500" y2="42879"/>
                        <a14:foregroundMark x1="17375" y1="60407" x2="17750" y2="69014"/>
                        <a14:foregroundMark x1="17750" y1="69014" x2="22000" y2="75430"/>
                        <a14:foregroundMark x1="22000" y1="75430" x2="31000" y2="80282"/>
                        <a14:foregroundMark x1="31000" y1="80282" x2="57500" y2="86854"/>
                        <a14:foregroundMark x1="57500" y1="86854" x2="64000" y2="85290"/>
                        <a14:foregroundMark x1="64000" y1="85290" x2="65875" y2="85759"/>
                        <a14:foregroundMark x1="14625" y1="75117" x2="10625" y2="81690"/>
                        <a14:foregroundMark x1="10625" y1="81690" x2="15625" y2="86854"/>
                        <a14:foregroundMark x1="15625" y1="86854" x2="60625" y2="94523"/>
                        <a14:foregroundMark x1="60625" y1="94523" x2="63750" y2="90454"/>
                        <a14:foregroundMark x1="10375" y1="80908" x2="10625" y2="87793"/>
                        <a14:foregroundMark x1="9375" y1="83568" x2="9375" y2="87167"/>
                        <a14:foregroundMark x1="8375" y1="84351" x2="8000" y2="87011"/>
                        <a14:foregroundMark x1="19125" y1="48044" x2="52125" y2="54460"/>
                        <a14:foregroundMark x1="52125" y1="54460" x2="70625" y2="51017"/>
                        <a14:foregroundMark x1="70625" y1="51017" x2="85250" y2="53208"/>
                        <a14:foregroundMark x1="85250" y1="53208" x2="85625" y2="53052"/>
                        <a14:foregroundMark x1="24000" y1="61502" x2="26375" y2="81847"/>
                        <a14:foregroundMark x1="66500" y1="68701" x2="63750" y2="85446"/>
                        <a14:foregroundMark x1="20625" y1="54930" x2="27500" y2="51956"/>
                        <a14:foregroundMark x1="27500" y1="51956" x2="79625" y2="62598"/>
                        <a14:foregroundMark x1="79625" y1="62598" x2="79875" y2="62911"/>
                        <a14:foregroundMark x1="76875" y1="63693" x2="76750" y2="82160"/>
                        <a14:foregroundMark x1="74750" y1="79343" x2="70125" y2="80751"/>
                        <a14:foregroundMark x1="78000" y1="82160" x2="85000" y2="78717"/>
                        <a14:foregroundMark x1="85000" y1="78717" x2="86500" y2="76995"/>
                        <a14:foregroundMark x1="82250" y1="42723" x2="94500" y2="20188"/>
                        <a14:foregroundMark x1="94500" y1="20188" x2="95250" y2="19405"/>
                        <a14:foregroundMark x1="79250" y1="13146" x2="32625" y2="7355"/>
                        <a14:foregroundMark x1="32625" y1="7355" x2="25500" y2="9546"/>
                        <a14:foregroundMark x1="25500" y1="9546" x2="13125" y2="28638"/>
                        <a14:foregroundMark x1="27750" y1="5008" x2="35250" y2="5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9" y="4152358"/>
            <a:ext cx="2449181" cy="195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7F8C18-22F8-4A16-B177-ED57CE73D68E}"/>
              </a:ext>
            </a:extLst>
          </p:cNvPr>
          <p:cNvSpPr txBox="1"/>
          <p:nvPr/>
        </p:nvSpPr>
        <p:spPr>
          <a:xfrm>
            <a:off x="310718" y="6174957"/>
            <a:ext cx="2449181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10000"/>
              </a:lnSpc>
            </a:pPr>
            <a:r>
              <a:rPr lang="ru-RU" altLang="ru-RU" sz="1800" dirty="0"/>
              <a:t>лазерные (порошок)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BE454B-001E-452D-9E1F-2207FA222B05}"/>
              </a:ext>
            </a:extLst>
          </p:cNvPr>
          <p:cNvSpPr txBox="1"/>
          <p:nvPr/>
        </p:nvSpPr>
        <p:spPr>
          <a:xfrm>
            <a:off x="3487578" y="6042676"/>
            <a:ext cx="2022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/>
              <a:t>сублимационные </a:t>
            </a:r>
          </a:p>
          <a:p>
            <a:r>
              <a:rPr lang="ru-RU" altLang="ru-RU" sz="1800" dirty="0"/>
              <a:t>(красящая лента)</a:t>
            </a:r>
            <a:endParaRPr lang="ru-RU" dirty="0"/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id="{A2A0E9C0-AFFD-4B33-B84E-B6A9BB7D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1" b="90764" l="10000" r="90000">
                        <a14:foregroundMark x1="47533" y1="90764" x2="58867" y2="92895"/>
                        <a14:foregroundMark x1="58867" y1="92895" x2="63867" y2="90764"/>
                        <a14:foregroundMark x1="63867" y1="90764" x2="64000" y2="90142"/>
                        <a14:foregroundMark x1="56933" y1="31261" x2="61267" y2="33126"/>
                        <a14:foregroundMark x1="38333" y1="23535" x2="40200" y2="8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16" y="4129657"/>
            <a:ext cx="2666593" cy="2001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8" grpId="0"/>
      <p:bldP spid="12" grpId="0"/>
      <p:bldP spid="15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>
            <a:extLst>
              <a:ext uri="{FF2B5EF4-FFF2-40B4-BE49-F238E27FC236}">
                <a16:creationId xmlns:a16="http://schemas.microsoft.com/office/drawing/2014/main" id="{725EB140-F469-4CD9-815A-E3DC91AB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Матричные принтеры</a:t>
            </a:r>
          </a:p>
        </p:txBody>
      </p:sp>
      <p:sp>
        <p:nvSpPr>
          <p:cNvPr id="35843" name="Номер слайда 2">
            <a:extLst>
              <a:ext uri="{FF2B5EF4-FFF2-40B4-BE49-F238E27FC236}">
                <a16:creationId xmlns:a16="http://schemas.microsoft.com/office/drawing/2014/main" id="{61E31DB1-F964-4C15-9EAA-393FA6D1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3CEC3A3-8CCC-42C6-A6CB-306648ABAE0F}" type="slidenum">
              <a:rPr lang="ru-RU" altLang="ru-RU"/>
              <a:pPr eaLnBrk="1" hangingPunct="1"/>
              <a:t>32</a:t>
            </a:fld>
            <a:endParaRPr lang="ru-RU" altLang="ru-RU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37C9E19-130B-4915-B550-086E2840DA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9250" y="985838"/>
            <a:ext cx="2733675" cy="2127250"/>
            <a:chOff x="5460" y="3420"/>
            <a:chExt cx="3538" cy="2755"/>
          </a:xfrm>
        </p:grpSpPr>
        <p:sp>
          <p:nvSpPr>
            <p:cNvPr id="35858" name="AutoShape 3">
              <a:extLst>
                <a:ext uri="{FF2B5EF4-FFF2-40B4-BE49-F238E27FC236}">
                  <a16:creationId xmlns:a16="http://schemas.microsoft.com/office/drawing/2014/main" id="{2200BBA5-0312-4CF5-AE19-D8A31CB6F1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60" y="3420"/>
              <a:ext cx="3538" cy="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3200"/>
            </a:p>
          </p:txBody>
        </p:sp>
        <p:pic>
          <p:nvPicPr>
            <p:cNvPr id="35859" name="Picture 4">
              <a:extLst>
                <a:ext uri="{FF2B5EF4-FFF2-40B4-BE49-F238E27FC236}">
                  <a16:creationId xmlns:a16="http://schemas.microsoft.com/office/drawing/2014/main" id="{108DD16D-81EF-4E79-A06C-31A75A87E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" y="3420"/>
              <a:ext cx="3452" cy="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0" name="Rectangle 5">
              <a:extLst>
                <a:ext uri="{FF2B5EF4-FFF2-40B4-BE49-F238E27FC236}">
                  <a16:creationId xmlns:a16="http://schemas.microsoft.com/office/drawing/2014/main" id="{6136AAE0-5B1C-4ED5-B1FF-9A5879607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3" y="3808"/>
              <a:ext cx="170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ru-RU" altLang="ru-RU" sz="1400">
                  <a:latin typeface="Calibri" panose="020F0502020204030204" pitchFamily="34" charset="0"/>
                </a:rPr>
                <a:t>красящая лента</a:t>
              </a:r>
              <a:endParaRPr lang="ru-RU" altLang="ru-RU" sz="3200"/>
            </a:p>
          </p:txBody>
        </p:sp>
        <p:sp>
          <p:nvSpPr>
            <p:cNvPr id="35861" name="Rectangle 6">
              <a:extLst>
                <a:ext uri="{FF2B5EF4-FFF2-40B4-BE49-F238E27FC236}">
                  <a16:creationId xmlns:a16="http://schemas.microsoft.com/office/drawing/2014/main" id="{35979753-14AB-4928-89E6-B404F9820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" y="3694"/>
              <a:ext cx="834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ru-RU" altLang="ru-RU" sz="1400">
                  <a:latin typeface="Calibri" panose="020F0502020204030204" pitchFamily="34" charset="0"/>
                </a:rPr>
                <a:t>бумага</a:t>
              </a:r>
              <a:endParaRPr lang="ru-RU" altLang="ru-RU" sz="3200"/>
            </a:p>
          </p:txBody>
        </p:sp>
        <p:sp>
          <p:nvSpPr>
            <p:cNvPr id="35862" name="Rectangle 7">
              <a:extLst>
                <a:ext uri="{FF2B5EF4-FFF2-40B4-BE49-F238E27FC236}">
                  <a16:creationId xmlns:a16="http://schemas.microsoft.com/office/drawing/2014/main" id="{16B77991-D0ED-490E-98E8-1C1B04783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" y="5707"/>
              <a:ext cx="2157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ru-RU" altLang="ru-RU" sz="1400">
                  <a:latin typeface="Calibri" panose="020F0502020204030204" pitchFamily="34" charset="0"/>
                </a:rPr>
                <a:t>печатающая головка</a:t>
              </a:r>
              <a:endParaRPr lang="ru-RU" altLang="ru-RU" sz="3200"/>
            </a:p>
          </p:txBody>
        </p:sp>
        <p:sp>
          <p:nvSpPr>
            <p:cNvPr id="35863" name="Freeform 8">
              <a:extLst>
                <a:ext uri="{FF2B5EF4-FFF2-40B4-BE49-F238E27FC236}">
                  <a16:creationId xmlns:a16="http://schemas.microsoft.com/office/drawing/2014/main" id="{698A1365-A233-4536-B402-DCDF0C520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3" y="4911"/>
              <a:ext cx="296" cy="805"/>
            </a:xfrm>
            <a:custGeom>
              <a:avLst/>
              <a:gdLst>
                <a:gd name="T0" fmla="*/ 296 w 296"/>
                <a:gd name="T1" fmla="*/ 0 h 805"/>
                <a:gd name="T2" fmla="*/ 0 w 296"/>
                <a:gd name="T3" fmla="*/ 805 h 805"/>
                <a:gd name="T4" fmla="*/ 0 60000 65536"/>
                <a:gd name="T5" fmla="*/ 0 60000 65536"/>
                <a:gd name="T6" fmla="*/ 0 w 296"/>
                <a:gd name="T7" fmla="*/ 0 h 805"/>
                <a:gd name="T8" fmla="*/ 296 w 296"/>
                <a:gd name="T9" fmla="*/ 805 h 8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6" h="805">
                  <a:moveTo>
                    <a:pt x="296" y="0"/>
                  </a:moveTo>
                  <a:lnTo>
                    <a:pt x="0" y="80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4" name="Freeform 9">
              <a:extLst>
                <a:ext uri="{FF2B5EF4-FFF2-40B4-BE49-F238E27FC236}">
                  <a16:creationId xmlns:a16="http://schemas.microsoft.com/office/drawing/2014/main" id="{984C7ACD-DA1C-4ADB-9150-B63E536E2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" y="3954"/>
              <a:ext cx="599" cy="259"/>
            </a:xfrm>
            <a:custGeom>
              <a:avLst/>
              <a:gdLst>
                <a:gd name="T0" fmla="*/ 0 w 599"/>
                <a:gd name="T1" fmla="*/ 0 h 259"/>
                <a:gd name="T2" fmla="*/ 599 w 599"/>
                <a:gd name="T3" fmla="*/ 259 h 259"/>
                <a:gd name="T4" fmla="*/ 0 60000 65536"/>
                <a:gd name="T5" fmla="*/ 0 60000 65536"/>
                <a:gd name="T6" fmla="*/ 0 w 599"/>
                <a:gd name="T7" fmla="*/ 0 h 259"/>
                <a:gd name="T8" fmla="*/ 599 w 599"/>
                <a:gd name="T9" fmla="*/ 259 h 2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99" h="259">
                  <a:moveTo>
                    <a:pt x="0" y="0"/>
                  </a:moveTo>
                  <a:lnTo>
                    <a:pt x="599" y="25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5" name="Freeform 10">
              <a:extLst>
                <a:ext uri="{FF2B5EF4-FFF2-40B4-BE49-F238E27FC236}">
                  <a16:creationId xmlns:a16="http://schemas.microsoft.com/office/drawing/2014/main" id="{109E8708-0013-466F-9F69-FE376EC59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6" y="4052"/>
              <a:ext cx="279" cy="277"/>
            </a:xfrm>
            <a:custGeom>
              <a:avLst/>
              <a:gdLst>
                <a:gd name="T0" fmla="*/ 0 w 1174"/>
                <a:gd name="T1" fmla="*/ 0 h 509"/>
                <a:gd name="T2" fmla="*/ 0 w 1174"/>
                <a:gd name="T3" fmla="*/ 1 h 509"/>
                <a:gd name="T4" fmla="*/ 0 60000 65536"/>
                <a:gd name="T5" fmla="*/ 0 60000 65536"/>
                <a:gd name="T6" fmla="*/ 0 w 1174"/>
                <a:gd name="T7" fmla="*/ 0 h 509"/>
                <a:gd name="T8" fmla="*/ 1174 w 1174"/>
                <a:gd name="T9" fmla="*/ 509 h 5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74" h="509">
                  <a:moveTo>
                    <a:pt x="0" y="0"/>
                  </a:moveTo>
                  <a:lnTo>
                    <a:pt x="1174" y="50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5845" name="Picture 5">
            <a:extLst>
              <a:ext uri="{FF2B5EF4-FFF2-40B4-BE49-F238E27FC236}">
                <a16:creationId xmlns:a16="http://schemas.microsoft.com/office/drawing/2014/main" id="{98CBB05B-E439-428E-B2A6-FE02FC36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13" b="91960" l="1083" r="96751">
                        <a14:foregroundMark x1="9386" y1="34673" x2="2888" y2="59799"/>
                        <a14:foregroundMark x1="2888" y1="59799" x2="11552" y2="67839"/>
                        <a14:foregroundMark x1="27076" y1="9548" x2="45487" y2="10553"/>
                        <a14:foregroundMark x1="45487" y1="10553" x2="47292" y2="12563"/>
                        <a14:foregroundMark x1="32852" y1="6030" x2="28520" y2="2513"/>
                        <a14:foregroundMark x1="89531" y1="46734" x2="90614" y2="72362"/>
                        <a14:foregroundMark x1="90614" y1="72362" x2="89170" y2="75377"/>
                        <a14:foregroundMark x1="90975" y1="51759" x2="93141" y2="70854"/>
                        <a14:foregroundMark x1="95307" y1="47739" x2="96751" y2="58291"/>
                        <a14:foregroundMark x1="66065" y1="91960" x2="77256" y2="8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138238"/>
            <a:ext cx="2644775" cy="190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16" name="Rectangle 22">
            <a:extLst>
              <a:ext uri="{FF2B5EF4-FFF2-40B4-BE49-F238E27FC236}">
                <a16:creationId xmlns:a16="http://schemas.microsoft.com/office/drawing/2014/main" id="{C3657CE8-7878-431F-8943-DBA5E84AC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71" y="4104075"/>
            <a:ext cx="56563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marL="452438" indent="-452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Качество печати: </a:t>
            </a:r>
            <a:r>
              <a:rPr lang="ru-RU" altLang="ru-RU" sz="2400" dirty="0"/>
              <a:t>72</a:t>
            </a:r>
            <a:r>
              <a:rPr lang="en-US" altLang="ru-RU" sz="2400" dirty="0"/>
              <a:t>…</a:t>
            </a:r>
            <a:r>
              <a:rPr lang="ru-RU" altLang="ru-RU" sz="2400" dirty="0"/>
              <a:t>300 </a:t>
            </a:r>
            <a:r>
              <a:rPr lang="en-US" altLang="ru-RU" sz="2400" dirty="0"/>
              <a:t>dpi</a:t>
            </a:r>
            <a:endParaRPr lang="ru-RU" altLang="ru-RU" sz="2400" dirty="0"/>
          </a:p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текст: </a:t>
            </a:r>
            <a:r>
              <a:rPr lang="ru-RU" altLang="ru-RU" sz="2400" dirty="0"/>
              <a:t>до 337 символов в минуту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графика: </a:t>
            </a:r>
            <a:r>
              <a:rPr lang="ru-RU" altLang="ru-RU" sz="2400" dirty="0"/>
              <a:t>до 5 мин на страницу!!!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C297D32-C6FC-4EE7-8061-C48B52D2A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4"/>
          <a:stretch/>
        </p:blipFill>
        <p:spPr bwMode="auto">
          <a:xfrm>
            <a:off x="5795490" y="3453602"/>
            <a:ext cx="2417120" cy="295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CEC9274D-CFF5-4802-AAD5-A9E3B50C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Струйные принтеры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53C10B9A-BA19-4AC8-8302-C454A60BA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18" y="4530771"/>
            <a:ext cx="62843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marL="452438" indent="-452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Качество печати: </a:t>
            </a:r>
            <a:r>
              <a:rPr lang="ru-RU" altLang="ru-RU" sz="2400" dirty="0"/>
              <a:t>3</a:t>
            </a:r>
            <a:r>
              <a:rPr lang="en-US" altLang="ru-RU" sz="2400" dirty="0"/>
              <a:t>0</a:t>
            </a:r>
            <a:r>
              <a:rPr lang="ru-RU" altLang="ru-RU" sz="2400" dirty="0"/>
              <a:t>0</a:t>
            </a:r>
            <a:r>
              <a:rPr lang="en-US" altLang="ru-RU" sz="2400" dirty="0"/>
              <a:t>…4</a:t>
            </a:r>
            <a:r>
              <a:rPr lang="ru-RU" altLang="ru-RU" sz="2400" dirty="0"/>
              <a:t>800 </a:t>
            </a:r>
            <a:r>
              <a:rPr lang="en-US" altLang="ru-RU" sz="2400" dirty="0"/>
              <a:t>dpi</a:t>
            </a:r>
            <a:endParaRPr lang="ru-RU" altLang="ru-RU" sz="2400" dirty="0"/>
          </a:p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ч</a:t>
            </a:r>
            <a:r>
              <a:rPr lang="en-US" altLang="ru-RU" sz="2400" dirty="0">
                <a:solidFill>
                  <a:srgbClr val="002060"/>
                </a:solidFill>
              </a:rPr>
              <a:t>/</a:t>
            </a:r>
            <a:r>
              <a:rPr lang="ru-RU" altLang="ru-RU" sz="2400" dirty="0">
                <a:solidFill>
                  <a:srgbClr val="002060"/>
                </a:solidFill>
              </a:rPr>
              <a:t>б и цветное: </a:t>
            </a:r>
            <a:r>
              <a:rPr lang="ru-RU" altLang="ru-RU" sz="2400" dirty="0"/>
              <a:t>до 30 </a:t>
            </a:r>
            <a:r>
              <a:rPr lang="ru-RU" altLang="ru-RU" sz="2400" dirty="0" err="1"/>
              <a:t>стр</a:t>
            </a:r>
            <a:r>
              <a:rPr lang="en-US" altLang="ru-RU" sz="2400" dirty="0"/>
              <a:t>/</a:t>
            </a:r>
            <a:r>
              <a:rPr lang="ru-RU" altLang="ru-RU" sz="2400" dirty="0"/>
              <a:t>мин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фото 10</a:t>
            </a:r>
            <a:r>
              <a:rPr lang="ru-RU" altLang="ru-RU" sz="2400" dirty="0">
                <a:solidFill>
                  <a:srgbClr val="002060"/>
                </a:solidFill>
                <a:sym typeface="Symbol" panose="05050102010706020507" pitchFamily="18" charset="2"/>
              </a:rPr>
              <a:t></a:t>
            </a:r>
            <a:r>
              <a:rPr lang="ru-RU" altLang="ru-RU" sz="2400" dirty="0">
                <a:solidFill>
                  <a:srgbClr val="002060"/>
                </a:solidFill>
              </a:rPr>
              <a:t>15: </a:t>
            </a:r>
            <a:r>
              <a:rPr lang="ru-RU" altLang="ru-RU" sz="2400" dirty="0"/>
              <a:t>от 10 сек</a:t>
            </a: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F0AEB162-EEB2-4949-A29C-8A92BF29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4" b="94815" l="8667" r="90667">
                        <a14:foregroundMark x1="11000" y1="66667" x2="8667" y2="40370"/>
                        <a14:foregroundMark x1="19333" y1="6667" x2="37000" y2="3704"/>
                        <a14:foregroundMark x1="37000" y1="3704" x2="43000" y2="7407"/>
                        <a14:foregroundMark x1="53000" y1="91111" x2="90667" y2="87407"/>
                        <a14:foregroundMark x1="55667" y1="94815" x2="64333" y2="9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985838"/>
            <a:ext cx="2784475" cy="250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17" name="Rectangle 24">
            <a:extLst>
              <a:ext uri="{FF2B5EF4-FFF2-40B4-BE49-F238E27FC236}">
                <a16:creationId xmlns:a16="http://schemas.microsoft.com/office/drawing/2014/main" id="{D61B92B1-2946-401A-8F50-1C9F3E98A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869950"/>
            <a:ext cx="2227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marL="182563" indent="-182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цвет: </a:t>
            </a:r>
            <a:r>
              <a:rPr lang="en-US" altLang="ru-RU" sz="2400"/>
              <a:t>CMYK</a:t>
            </a:r>
            <a:endParaRPr lang="ru-RU" altLang="ru-RU" sz="2400"/>
          </a:p>
        </p:txBody>
      </p:sp>
      <p:graphicFrame>
        <p:nvGraphicFramePr>
          <p:cNvPr id="18" name="Group 57">
            <a:extLst>
              <a:ext uri="{FF2B5EF4-FFF2-40B4-BE49-F238E27FC236}">
                <a16:creationId xmlns:a16="http://schemas.microsoft.com/office/drawing/2014/main" id="{BF126480-9118-4002-8B32-50E060DE5009}"/>
              </a:ext>
            </a:extLst>
          </p:cNvPr>
          <p:cNvGraphicFramePr>
            <a:graphicFrameLocks noGrp="1"/>
          </p:cNvGraphicFramePr>
          <p:nvPr/>
        </p:nvGraphicFramePr>
        <p:xfrm>
          <a:off x="6818313" y="1355725"/>
          <a:ext cx="1641475" cy="1600200"/>
        </p:xfrm>
        <a:graphic>
          <a:graphicData uri="http://schemas.openxmlformats.org/drawingml/2006/table">
            <a:tbl>
              <a:tblPr/>
              <a:tblGrid>
                <a:gridCol w="164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yan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agenta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ellow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ey color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46">
            <a:extLst>
              <a:ext uri="{FF2B5EF4-FFF2-40B4-BE49-F238E27FC236}">
                <a16:creationId xmlns:a16="http://schemas.microsoft.com/office/drawing/2014/main" id="{636F71CC-5B62-4730-A4CA-EB03F20B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960438"/>
            <a:ext cx="38862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0FA7E7E4-DDB4-45C1-A228-CFD81B77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Лазерные принтеры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0D4CC8D-663E-4F01-B807-C67499ED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98" y="4650748"/>
            <a:ext cx="614357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marL="452438" indent="-452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Качество печати:  </a:t>
            </a:r>
            <a:r>
              <a:rPr lang="ru-RU" altLang="ru-RU" sz="2400" dirty="0"/>
              <a:t>600</a:t>
            </a:r>
            <a:r>
              <a:rPr lang="en-US" altLang="ru-RU" sz="2400" dirty="0"/>
              <a:t>…</a:t>
            </a:r>
            <a:r>
              <a:rPr lang="ru-RU" altLang="ru-RU" sz="2400" dirty="0"/>
              <a:t>1200 </a:t>
            </a:r>
            <a:r>
              <a:rPr lang="en-US" altLang="ru-RU" sz="2400" dirty="0"/>
              <a:t>dpi</a:t>
            </a:r>
            <a:endParaRPr lang="ru-RU" altLang="ru-RU" sz="2400" dirty="0"/>
          </a:p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ч</a:t>
            </a:r>
            <a:r>
              <a:rPr lang="en-US" altLang="ru-RU" sz="2400" dirty="0">
                <a:solidFill>
                  <a:srgbClr val="002060"/>
                </a:solidFill>
              </a:rPr>
              <a:t>/</a:t>
            </a:r>
            <a:r>
              <a:rPr lang="ru-RU" altLang="ru-RU" sz="2400" dirty="0">
                <a:solidFill>
                  <a:srgbClr val="002060"/>
                </a:solidFill>
              </a:rPr>
              <a:t>б: </a:t>
            </a:r>
            <a:r>
              <a:rPr lang="ru-RU" altLang="ru-RU" sz="2400" dirty="0"/>
              <a:t>до 50 </a:t>
            </a:r>
            <a:r>
              <a:rPr lang="ru-RU" altLang="ru-RU" sz="2400" dirty="0" err="1"/>
              <a:t>стр</a:t>
            </a:r>
            <a:r>
              <a:rPr lang="en-US" altLang="ru-RU" sz="2400" dirty="0"/>
              <a:t>/</a:t>
            </a:r>
            <a:r>
              <a:rPr lang="ru-RU" altLang="ru-RU" sz="2400" dirty="0"/>
              <a:t>мин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цвет: </a:t>
            </a:r>
            <a:r>
              <a:rPr lang="ru-RU" altLang="ru-RU" sz="2400" dirty="0"/>
              <a:t>до 25 </a:t>
            </a:r>
            <a:r>
              <a:rPr lang="ru-RU" altLang="ru-RU" sz="2400" dirty="0" err="1"/>
              <a:t>стр</a:t>
            </a:r>
            <a:r>
              <a:rPr lang="en-US" altLang="ru-RU" sz="2400" dirty="0"/>
              <a:t>/</a:t>
            </a:r>
            <a:r>
              <a:rPr lang="ru-RU" altLang="ru-RU" sz="2400" dirty="0"/>
              <a:t>мин</a:t>
            </a:r>
          </a:p>
        </p:txBody>
      </p:sp>
      <p:pic>
        <p:nvPicPr>
          <p:cNvPr id="37897" name="Picture 36">
            <a:extLst>
              <a:ext uri="{FF2B5EF4-FFF2-40B4-BE49-F238E27FC236}">
                <a16:creationId xmlns:a16="http://schemas.microsoft.com/office/drawing/2014/main" id="{231A6755-9DCE-4F88-8D01-5CE0B4D7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0" b="90500" l="2000" r="95600">
                        <a14:foregroundMark x1="61600" y1="9500" x2="26800" y2="11500"/>
                        <a14:foregroundMark x1="26800" y1="11500" x2="12000" y2="19500"/>
                        <a14:foregroundMark x1="8800" y1="18500" x2="1600" y2="40500"/>
                        <a14:foregroundMark x1="1600" y1="40500" x2="2000" y2="63000"/>
                        <a14:foregroundMark x1="2000" y1="63000" x2="10400" y2="72000"/>
                        <a14:foregroundMark x1="53200" y1="87000" x2="69200" y2="90500"/>
                        <a14:foregroundMark x1="89600" y1="68500" x2="90000" y2="78500"/>
                        <a14:foregroundMark x1="93600" y1="71000" x2="9560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85863"/>
            <a:ext cx="2786063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37898" name="Rectangle 18">
            <a:extLst>
              <a:ext uri="{FF2B5EF4-FFF2-40B4-BE49-F238E27FC236}">
                <a16:creationId xmlns:a16="http://schemas.microsoft.com/office/drawing/2014/main" id="{DBA69218-AD34-4CB9-A121-9FFF595C7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05222861-E34C-420D-9369-F789CCDDAB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97288" y="846138"/>
            <a:ext cx="5151437" cy="2982912"/>
            <a:chOff x="3800" y="2934"/>
            <a:chExt cx="4708" cy="2728"/>
          </a:xfrm>
        </p:grpSpPr>
        <p:pic>
          <p:nvPicPr>
            <p:cNvPr id="37900" name="Picture 16">
              <a:extLst>
                <a:ext uri="{FF2B5EF4-FFF2-40B4-BE49-F238E27FC236}">
                  <a16:creationId xmlns:a16="http://schemas.microsoft.com/office/drawing/2014/main" id="{3DB2D90F-4732-4F13-BC5C-1A4520DB8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3071"/>
              <a:ext cx="3525" cy="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1" name="Rectangle 15">
              <a:extLst>
                <a:ext uri="{FF2B5EF4-FFF2-40B4-BE49-F238E27FC236}">
                  <a16:creationId xmlns:a16="http://schemas.microsoft.com/office/drawing/2014/main" id="{E26AD1BA-1A41-4F14-BE58-AB40A9C83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0" y="3416"/>
              <a:ext cx="1628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картридж </a:t>
              </a:r>
              <a:endParaRPr lang="ru-RU" altLang="ru-RU" sz="1400"/>
            </a:p>
            <a:p>
              <a:pPr algn="ctr">
                <a:lnSpc>
                  <a:spcPct val="80000"/>
                </a:lnSpc>
              </a:pPr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с тонером </a:t>
              </a:r>
              <a:endParaRPr lang="en-US" altLang="ru-RU" sz="3600"/>
            </a:p>
          </p:txBody>
        </p:sp>
        <p:sp>
          <p:nvSpPr>
            <p:cNvPr id="37902" name="Rectangle 14">
              <a:extLst>
                <a:ext uri="{FF2B5EF4-FFF2-40B4-BE49-F238E27FC236}">
                  <a16:creationId xmlns:a16="http://schemas.microsoft.com/office/drawing/2014/main" id="{F5DF9C68-F3F5-4F77-9091-FB706F368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9" y="2934"/>
              <a:ext cx="106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лазер </a:t>
              </a:r>
              <a:endParaRPr lang="en-US" altLang="ru-RU" sz="3600"/>
            </a:p>
          </p:txBody>
        </p:sp>
        <p:sp>
          <p:nvSpPr>
            <p:cNvPr id="37903" name="Rectangle 13">
              <a:extLst>
                <a:ext uri="{FF2B5EF4-FFF2-40B4-BE49-F238E27FC236}">
                  <a16:creationId xmlns:a16="http://schemas.microsoft.com/office/drawing/2014/main" id="{2A348E96-34D1-42B3-B97B-1543F3DC2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" y="3245"/>
              <a:ext cx="113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призма </a:t>
              </a:r>
              <a:endParaRPr lang="en-US" altLang="ru-RU" sz="3600"/>
            </a:p>
          </p:txBody>
        </p:sp>
        <p:sp>
          <p:nvSpPr>
            <p:cNvPr id="37904" name="Rectangle 12">
              <a:extLst>
                <a:ext uri="{FF2B5EF4-FFF2-40B4-BE49-F238E27FC236}">
                  <a16:creationId xmlns:a16="http://schemas.microsoft.com/office/drawing/2014/main" id="{A0C85F2C-C9F8-40F4-9BBE-66ED4D042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5" y="5025"/>
              <a:ext cx="168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фотобарабан </a:t>
              </a:r>
              <a:endParaRPr lang="en-US" altLang="ru-RU" sz="3600"/>
            </a:p>
          </p:txBody>
        </p:sp>
        <p:sp>
          <p:nvSpPr>
            <p:cNvPr id="37905" name="Rectangle 11">
              <a:extLst>
                <a:ext uri="{FF2B5EF4-FFF2-40B4-BE49-F238E27FC236}">
                  <a16:creationId xmlns:a16="http://schemas.microsoft.com/office/drawing/2014/main" id="{82EAFCDF-36DF-4E2D-BDB4-C36BEB38F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4175"/>
              <a:ext cx="820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нагретые </a:t>
              </a:r>
              <a:b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валики </a:t>
              </a:r>
              <a:endParaRPr lang="en-US" altLang="ru-RU" sz="3600"/>
            </a:p>
          </p:txBody>
        </p:sp>
        <p:sp>
          <p:nvSpPr>
            <p:cNvPr id="37906" name="Rectangle 10">
              <a:extLst>
                <a:ext uri="{FF2B5EF4-FFF2-40B4-BE49-F238E27FC236}">
                  <a16:creationId xmlns:a16="http://schemas.microsoft.com/office/drawing/2014/main" id="{0CEB31FF-8B99-4D55-A2C1-32CEDF3EA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" y="3477"/>
              <a:ext cx="1450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чистящий </a:t>
              </a:r>
              <a:b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элемент </a:t>
              </a:r>
              <a:endParaRPr lang="en-US" altLang="ru-RU" sz="3600"/>
            </a:p>
          </p:txBody>
        </p:sp>
        <p:sp>
          <p:nvSpPr>
            <p:cNvPr id="37907" name="Rectangle 9">
              <a:extLst>
                <a:ext uri="{FF2B5EF4-FFF2-40B4-BE49-F238E27FC236}">
                  <a16:creationId xmlns:a16="http://schemas.microsoft.com/office/drawing/2014/main" id="{FA03D019-99F3-45E0-B3A3-7BD467A2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2" y="5428"/>
              <a:ext cx="135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1600">
                  <a:latin typeface="Calibri" panose="020F0502020204030204" pitchFamily="34" charset="0"/>
                  <a:cs typeface="Times New Roman" panose="02020603050405020304" pitchFamily="18" charset="0"/>
                </a:rPr>
                <a:t>бумага </a:t>
              </a:r>
              <a:endParaRPr lang="en-US" altLang="ru-RU" sz="3600"/>
            </a:p>
          </p:txBody>
        </p:sp>
        <p:sp>
          <p:nvSpPr>
            <p:cNvPr id="37908" name="Freeform 8">
              <a:extLst>
                <a:ext uri="{FF2B5EF4-FFF2-40B4-BE49-F238E27FC236}">
                  <a16:creationId xmlns:a16="http://schemas.microsoft.com/office/drawing/2014/main" id="{49ED0127-4811-49AE-A3B1-1287DD6A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3631"/>
              <a:ext cx="125" cy="269"/>
            </a:xfrm>
            <a:custGeom>
              <a:avLst/>
              <a:gdLst>
                <a:gd name="T0" fmla="*/ 125 w 125"/>
                <a:gd name="T1" fmla="*/ 0 h 269"/>
                <a:gd name="T2" fmla="*/ 0 w 125"/>
                <a:gd name="T3" fmla="*/ 269 h 269"/>
                <a:gd name="T4" fmla="*/ 0 60000 65536"/>
                <a:gd name="T5" fmla="*/ 0 60000 65536"/>
                <a:gd name="T6" fmla="*/ 0 w 125"/>
                <a:gd name="T7" fmla="*/ 0 h 269"/>
                <a:gd name="T8" fmla="*/ 125 w 125"/>
                <a:gd name="T9" fmla="*/ 269 h 26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" h="269">
                  <a:moveTo>
                    <a:pt x="125" y="0"/>
                  </a:moveTo>
                  <a:lnTo>
                    <a:pt x="0" y="26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9" name="Freeform 7">
              <a:extLst>
                <a:ext uri="{FF2B5EF4-FFF2-40B4-BE49-F238E27FC236}">
                  <a16:creationId xmlns:a16="http://schemas.microsoft.com/office/drawing/2014/main" id="{E86E6E62-CC89-4134-BF63-C7BA193D0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" y="4714"/>
              <a:ext cx="393" cy="295"/>
            </a:xfrm>
            <a:custGeom>
              <a:avLst/>
              <a:gdLst>
                <a:gd name="T0" fmla="*/ 393 w 393"/>
                <a:gd name="T1" fmla="*/ 295 h 295"/>
                <a:gd name="T2" fmla="*/ 0 w 393"/>
                <a:gd name="T3" fmla="*/ 0 h 295"/>
                <a:gd name="T4" fmla="*/ 0 60000 65536"/>
                <a:gd name="T5" fmla="*/ 0 60000 65536"/>
                <a:gd name="T6" fmla="*/ 0 w 393"/>
                <a:gd name="T7" fmla="*/ 0 h 295"/>
                <a:gd name="T8" fmla="*/ 393 w 393"/>
                <a:gd name="T9" fmla="*/ 295 h 29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3" h="295">
                  <a:moveTo>
                    <a:pt x="393" y="295"/>
                  </a:move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0" name="Freeform 6">
              <a:extLst>
                <a:ext uri="{FF2B5EF4-FFF2-40B4-BE49-F238E27FC236}">
                  <a16:creationId xmlns:a16="http://schemas.microsoft.com/office/drawing/2014/main" id="{C0690303-4930-484D-84DD-4144C5A2F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" y="5367"/>
              <a:ext cx="260" cy="125"/>
            </a:xfrm>
            <a:custGeom>
              <a:avLst/>
              <a:gdLst>
                <a:gd name="T0" fmla="*/ 260 w 260"/>
                <a:gd name="T1" fmla="*/ 125 h 125"/>
                <a:gd name="T2" fmla="*/ 0 w 260"/>
                <a:gd name="T3" fmla="*/ 0 h 125"/>
                <a:gd name="T4" fmla="*/ 0 60000 65536"/>
                <a:gd name="T5" fmla="*/ 0 60000 65536"/>
                <a:gd name="T6" fmla="*/ 0 w 260"/>
                <a:gd name="T7" fmla="*/ 0 h 125"/>
                <a:gd name="T8" fmla="*/ 260 w 260"/>
                <a:gd name="T9" fmla="*/ 125 h 1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0" h="125">
                  <a:moveTo>
                    <a:pt x="260" y="125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1" name="Freeform 5">
              <a:extLst>
                <a:ext uri="{FF2B5EF4-FFF2-40B4-BE49-F238E27FC236}">
                  <a16:creationId xmlns:a16="http://schemas.microsoft.com/office/drawing/2014/main" id="{8E1356DE-9904-4F61-B277-4472834FB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" y="3757"/>
              <a:ext cx="375" cy="393"/>
            </a:xfrm>
            <a:custGeom>
              <a:avLst/>
              <a:gdLst>
                <a:gd name="T0" fmla="*/ 0 w 375"/>
                <a:gd name="T1" fmla="*/ 0 h 393"/>
                <a:gd name="T2" fmla="*/ 375 w 375"/>
                <a:gd name="T3" fmla="*/ 393 h 393"/>
                <a:gd name="T4" fmla="*/ 0 60000 65536"/>
                <a:gd name="T5" fmla="*/ 0 60000 65536"/>
                <a:gd name="T6" fmla="*/ 0 w 375"/>
                <a:gd name="T7" fmla="*/ 0 h 393"/>
                <a:gd name="T8" fmla="*/ 375 w 375"/>
                <a:gd name="T9" fmla="*/ 393 h 39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5" h="393">
                  <a:moveTo>
                    <a:pt x="0" y="0"/>
                  </a:moveTo>
                  <a:lnTo>
                    <a:pt x="375" y="39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2" name="Freeform 4">
              <a:extLst>
                <a:ext uri="{FF2B5EF4-FFF2-40B4-BE49-F238E27FC236}">
                  <a16:creationId xmlns:a16="http://schemas.microsoft.com/office/drawing/2014/main" id="{2D21B463-A8F5-47A3-A20B-1ED24AD91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" y="4383"/>
              <a:ext cx="349" cy="205"/>
            </a:xfrm>
            <a:custGeom>
              <a:avLst/>
              <a:gdLst>
                <a:gd name="T0" fmla="*/ 340 w 349"/>
                <a:gd name="T1" fmla="*/ 9 h 205"/>
                <a:gd name="T2" fmla="*/ 0 w 349"/>
                <a:gd name="T3" fmla="*/ 0 h 205"/>
                <a:gd name="T4" fmla="*/ 349 w 349"/>
                <a:gd name="T5" fmla="*/ 205 h 205"/>
                <a:gd name="T6" fmla="*/ 0 60000 65536"/>
                <a:gd name="T7" fmla="*/ 0 60000 65536"/>
                <a:gd name="T8" fmla="*/ 0 60000 65536"/>
                <a:gd name="T9" fmla="*/ 0 w 349"/>
                <a:gd name="T10" fmla="*/ 0 h 205"/>
                <a:gd name="T11" fmla="*/ 349 w 349"/>
                <a:gd name="T12" fmla="*/ 205 h 2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9" h="205">
                  <a:moveTo>
                    <a:pt x="340" y="9"/>
                  </a:moveTo>
                  <a:lnTo>
                    <a:pt x="0" y="0"/>
                  </a:lnTo>
                  <a:lnTo>
                    <a:pt x="349" y="20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B64B01C6-6DC4-421C-B804-33F72106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Сублимационные принтеры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BEECBE-E36C-443C-A29A-FD5610676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00238"/>
            <a:ext cx="2755900" cy="197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2D52CFDB-1CB9-4C49-ABC3-2F90199D3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5195887"/>
            <a:ext cx="58527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marL="452438" indent="-4524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качество печати: </a:t>
            </a:r>
            <a:r>
              <a:rPr lang="ru-RU" altLang="ru-RU" sz="2400" dirty="0"/>
              <a:t>4200 </a:t>
            </a:r>
            <a:r>
              <a:rPr lang="en-US" altLang="ru-RU" sz="2400" dirty="0"/>
              <a:t>dpi</a:t>
            </a:r>
            <a:endParaRPr lang="ru-RU" altLang="ru-RU" sz="2400" dirty="0"/>
          </a:p>
          <a:p>
            <a:pPr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фото 10</a:t>
            </a:r>
            <a:r>
              <a:rPr lang="ru-RU" altLang="ru-RU" sz="2400" dirty="0">
                <a:solidFill>
                  <a:srgbClr val="002060"/>
                </a:solidFill>
                <a:sym typeface="Symbol" panose="05050102010706020507" pitchFamily="18" charset="2"/>
              </a:rPr>
              <a:t></a:t>
            </a:r>
            <a:r>
              <a:rPr lang="ru-RU" altLang="ru-RU" sz="2400" dirty="0">
                <a:solidFill>
                  <a:srgbClr val="002060"/>
                </a:solidFill>
              </a:rPr>
              <a:t>15:   </a:t>
            </a:r>
            <a:r>
              <a:rPr lang="ru-RU" altLang="ru-RU" sz="2400" dirty="0"/>
              <a:t>около 1 мин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A76445-7DB3-4D48-823D-DAA92D24C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1662113"/>
            <a:ext cx="509270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marL="269875" indent="-269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ru-RU" altLang="ru-RU" sz="2200" dirty="0"/>
              <a:t>твердые красители: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ru-RU" altLang="ru-RU" sz="1600" dirty="0"/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ru-RU" altLang="ru-RU" sz="16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ru-RU" altLang="ru-RU" sz="2200" dirty="0"/>
              <a:t>печать при нагреве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ru-RU" altLang="ru-RU" sz="2200" dirty="0"/>
              <a:t>верхний защитный слой</a:t>
            </a:r>
          </a:p>
        </p:txBody>
      </p:sp>
      <p:graphicFrame>
        <p:nvGraphicFramePr>
          <p:cNvPr id="7" name="Group 31">
            <a:extLst>
              <a:ext uri="{FF2B5EF4-FFF2-40B4-BE49-F238E27FC236}">
                <a16:creationId xmlns:a16="http://schemas.microsoft.com/office/drawing/2014/main" id="{796D3F1B-7424-4C4A-95A8-3D9311811A5A}"/>
              </a:ext>
            </a:extLst>
          </p:cNvPr>
          <p:cNvGraphicFramePr>
            <a:graphicFrameLocks noGrp="1"/>
          </p:cNvGraphicFramePr>
          <p:nvPr/>
        </p:nvGraphicFramePr>
        <p:xfrm>
          <a:off x="4251325" y="2089150"/>
          <a:ext cx="4362450" cy="457200"/>
        </p:xfrm>
        <a:graphic>
          <a:graphicData uri="http://schemas.openxmlformats.org/drawingml/2006/table">
            <a:tbl>
              <a:tblPr/>
              <a:tblGrid>
                <a:gridCol w="145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Cyan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Magenta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Yellow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34">
            <a:extLst>
              <a:ext uri="{FF2B5EF4-FFF2-40B4-BE49-F238E27FC236}">
                <a16:creationId xmlns:a16="http://schemas.microsoft.com/office/drawing/2014/main" id="{7BAC6CE7-8005-4765-A1D4-CC1122AD5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857250"/>
            <a:ext cx="8326437" cy="8318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ru-RU" sz="2400" b="1" dirty="0">
                <a:solidFill>
                  <a:srgbClr val="002060"/>
                </a:solidFill>
              </a:rPr>
              <a:t>Сублимация</a:t>
            </a:r>
            <a:r>
              <a:rPr lang="ru-RU" sz="2400" dirty="0">
                <a:solidFill>
                  <a:schemeClr val="accent2"/>
                </a:solidFill>
              </a:rPr>
              <a:t> </a:t>
            </a:r>
            <a:r>
              <a:rPr lang="ru-RU" sz="2400" dirty="0"/>
              <a:t>– быстрый переход вещества из твердого состояния в газообразное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:a16="http://schemas.microsoft.com/office/drawing/2014/main" id="{E4A4A5BC-237B-45AD-9CE5-F0A2866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Плоттеры (современные)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0363FC2E-8CC2-4D27-9BA0-CA73CC3F5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842963"/>
            <a:ext cx="8480425" cy="478272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71463" indent="-271463">
              <a:lnSpc>
                <a:spcPct val="110000"/>
              </a:lnSpc>
              <a:defRPr/>
            </a:pPr>
            <a:r>
              <a:rPr lang="ru-RU" sz="2400" b="1" dirty="0">
                <a:solidFill>
                  <a:srgbClr val="002060"/>
                </a:solidFill>
              </a:rPr>
              <a:t>Плоттер</a:t>
            </a:r>
            <a:r>
              <a:rPr lang="ru-RU" sz="2400" dirty="0">
                <a:solidFill>
                  <a:schemeClr val="accent2"/>
                </a:solidFill>
              </a:rPr>
              <a:t> </a:t>
            </a:r>
            <a:r>
              <a:rPr lang="ru-RU" sz="2400" dirty="0"/>
              <a:t>– устройство для печати больших изображений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827699C-60AC-4781-BB34-EA56CA6D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933575"/>
            <a:ext cx="2679700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F58D9AE-8BDB-4EF1-9F72-9CA91749F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955800"/>
            <a:ext cx="2808287" cy="20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DC578A77-4E23-4C0B-B34F-F8B095A6D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1279525"/>
            <a:ext cx="2343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/>
              <a:t>перьевые</a:t>
            </a:r>
          </a:p>
          <a:p>
            <a:pPr algn="ctr" eaLnBrk="1" hangingPunct="1"/>
            <a:r>
              <a:rPr lang="ru-RU" altLang="ru-RU"/>
              <a:t>(графопостроители)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05B40651-BD87-497D-8028-B1872019D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1279525"/>
            <a:ext cx="3657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/>
              <a:t>струйные </a:t>
            </a:r>
          </a:p>
          <a:p>
            <a:pPr algn="ctr" eaLnBrk="1" hangingPunct="1"/>
            <a:r>
              <a:rPr lang="ru-RU" altLang="ru-RU"/>
              <a:t>(широкоформатные принтеры)</a:t>
            </a: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B4EE817A-41C3-4D71-9361-F6CF5A71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25" y="4492626"/>
            <a:ext cx="1663754" cy="19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D2444FB6-7B71-414F-9B16-4C2CE5B0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421188"/>
            <a:ext cx="2255838" cy="19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45B3F63E-7031-47BD-A024-1ADAA9D17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863" y="4003675"/>
            <a:ext cx="1404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/>
              <a:t>лазерные 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BEF1B93A-0730-481C-BCB8-58EE89358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5" y="4027488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/>
              <a:t>режущие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id="{4FDA4DA7-2413-4978-8F2F-4E701FAC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3</a:t>
            </a:r>
            <a:r>
              <a:rPr lang="en-US" altLang="ru-RU"/>
              <a:t>D-</a:t>
            </a:r>
            <a:r>
              <a:rPr lang="ru-RU" altLang="ru-RU"/>
              <a:t>принтеры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88FA77-FD3E-468B-BAA6-A29EED5881FF}"/>
              </a:ext>
            </a:extLst>
          </p:cNvPr>
          <p:cNvSpPr/>
          <p:nvPr/>
        </p:nvSpPr>
        <p:spPr>
          <a:xfrm>
            <a:off x="320675" y="974406"/>
            <a:ext cx="836612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3D-принтер</a:t>
            </a:r>
            <a:r>
              <a:rPr lang="ru-RU" sz="2400" dirty="0"/>
              <a:t> — устройство, которое создает физический объект по слоям на основе его цифровой трёхмерной модели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F853659-6094-47C3-845E-F3312B94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99" b="90434" l="8929" r="89796">
                        <a14:foregroundMark x1="8929" y1="28189" x2="9439" y2="81760"/>
                        <a14:foregroundMark x1="43112" y1="26276" x2="49745" y2="26786"/>
                        <a14:foregroundMark x1="26020" y1="89796" x2="33291" y2="90561"/>
                        <a14:foregroundMark x1="33291" y1="90561" x2="34439" y2="90434"/>
                        <a14:foregroundMark x1="38903" y1="39031" x2="39031" y2="63010"/>
                        <a14:foregroundMark x1="20918" y1="37755" x2="21301" y2="64031"/>
                        <a14:foregroundMark x1="48852" y1="42985" x2="49617" y2="50383"/>
                        <a14:foregroundMark x1="18112" y1="9949" x2="23087" y2="4847"/>
                        <a14:foregroundMark x1="23087" y1="4847" x2="23597" y2="4719"/>
                        <a14:foregroundMark x1="34694" y1="4082" x2="36224" y2="5485"/>
                        <a14:foregroundMark x1="61607" y1="64923" x2="62628" y2="64923"/>
                        <a14:foregroundMark x1="63393" y1="64923" x2="64158" y2="64923"/>
                        <a14:foregroundMark x1="25765" y1="4719" x2="28444" y2="3699"/>
                        <a14:foregroundMark x1="34439" y1="4082" x2="35842" y2="4719"/>
                        <a14:foregroundMark x1="33163" y1="3699" x2="33163" y2="3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" y="2176054"/>
            <a:ext cx="2505892" cy="2505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2676F24-A4B1-4D1E-A740-8D9ACC71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57" y="2176054"/>
            <a:ext cx="3245395" cy="2434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id="{343F87BF-A538-4E3A-AA8B-D3F9F3D3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Наушники и звуковые колонки</a:t>
            </a:r>
          </a:p>
        </p:txBody>
      </p:sp>
      <p:sp>
        <p:nvSpPr>
          <p:cNvPr id="39939" name="Номер слайда 2">
            <a:extLst>
              <a:ext uri="{FF2B5EF4-FFF2-40B4-BE49-F238E27FC236}">
                <a16:creationId xmlns:a16="http://schemas.microsoft.com/office/drawing/2014/main" id="{7B545007-6A0A-4521-8CF5-F3A3BAAE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98298A-4237-4671-9656-B496F8C462C5}" type="slidenum">
              <a:rPr lang="ru-RU" altLang="ru-RU"/>
              <a:pPr eaLnBrk="1" hangingPunct="1"/>
              <a:t>38</a:t>
            </a:fld>
            <a:endParaRPr lang="ru-RU" altLang="ru-RU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DD3B58A-08EE-45EC-99DD-3825911F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4" b="93089" l="9591" r="90832">
                        <a14:foregroundMark x1="51340" y1="9873" x2="58392" y2="7334"/>
                        <a14:foregroundMark x1="58392" y1="7334" x2="65867" y2="7616"/>
                        <a14:foregroundMark x1="65867" y1="7616" x2="71368" y2="9732"/>
                        <a14:foregroundMark x1="89845" y1="56841" x2="90973" y2="64316"/>
                        <a14:foregroundMark x1="90973" y1="64316" x2="90127" y2="67983"/>
                        <a14:foregroundMark x1="28914" y1="89563" x2="35261" y2="93089"/>
                        <a14:foregroundMark x1="35261" y1="93089" x2="49224" y2="88999"/>
                        <a14:foregroundMark x1="49224" y1="88999" x2="49506" y2="88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4090155"/>
            <a:ext cx="2525850" cy="252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9CC3C20-E464-4F6A-BB7A-EA417248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4792" l="2251" r="98687">
                        <a14:foregroundMark x1="31332" y1="10069" x2="51407" y2="3819"/>
                        <a14:foregroundMark x1="51407" y1="3819" x2="51595" y2="3819"/>
                        <a14:foregroundMark x1="60413" y1="61458" x2="63602" y2="93056"/>
                        <a14:foregroundMark x1="70732" y1="42361" x2="69418" y2="72569"/>
                        <a14:foregroundMark x1="65854" y1="42014" x2="63415" y2="70486"/>
                        <a14:foregroundMark x1="90056" y1="42014" x2="89681" y2="79167"/>
                        <a14:foregroundMark x1="92871" y1="35069" x2="97749" y2="73264"/>
                        <a14:foregroundMark x1="97749" y1="73264" x2="96623" y2="90625"/>
                        <a14:foregroundMark x1="96623" y1="90625" x2="92683" y2="94097"/>
                        <a14:foregroundMark x1="98687" y1="72569" x2="97936" y2="61458"/>
                        <a14:foregroundMark x1="28518" y1="90625" x2="38649" y2="94792"/>
                        <a14:foregroundMark x1="11445" y1="49653" x2="8818" y2="78819"/>
                        <a14:foregroundMark x1="5441" y1="47222" x2="2251" y2="7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51" y="4434915"/>
            <a:ext cx="3654425" cy="1974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9428C60-A78A-4D9B-9693-83A244A2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48" b="89983" l="10000" r="90000">
                        <a14:foregroundMark x1="27222" y1="33389" x2="27222" y2="33389"/>
                        <a14:foregroundMark x1="64333" y1="9182" x2="67556" y2="8848"/>
                        <a14:backgroundMark x1="30222" y1="87145" x2="35667" y2="85810"/>
                        <a14:backgroundMark x1="35667" y1="85810" x2="78111" y2="53756"/>
                        <a14:backgroundMark x1="50889" y1="72621" x2="53889" y2="70451"/>
                        <a14:backgroundMark x1="54000" y1="69950" x2="56222" y2="68447"/>
                        <a14:backgroundMark x1="26444" y1="85810" x2="26889" y2="85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6" y="1436728"/>
            <a:ext cx="2770959" cy="184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70FEDFD-ED4F-4196-B9E0-1148F21A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67" b="95667" l="7667" r="90000">
                        <a14:foregroundMark x1="61667" y1="9000" x2="54167" y2="4667"/>
                        <a14:foregroundMark x1="54167" y1="4667" x2="49833" y2="5333"/>
                        <a14:foregroundMark x1="56667" y1="92167" x2="71333" y2="90167"/>
                        <a14:foregroundMark x1="67667" y1="95500" x2="69167" y2="95833"/>
                        <a14:foregroundMark x1="8167" y1="83667" x2="7667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308818"/>
            <a:ext cx="2204357" cy="220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6DDFD1B2-3FDD-4B46-A183-5FBF883A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08" b="99297" l="4563" r="98226">
                        <a14:foregroundMark x1="17237" y1="34036" x2="19899" y2="6225"/>
                        <a14:foregroundMark x1="7858" y1="26305" x2="4309" y2="19177"/>
                        <a14:foregroundMark x1="4309" y1="19177" x2="4563" y2="11647"/>
                        <a14:foregroundMark x1="4563" y1="11647" x2="11153" y2="7129"/>
                        <a14:foregroundMark x1="11153" y1="7129" x2="11660" y2="7129"/>
                        <a14:foregroundMark x1="16603" y1="2711" x2="25475" y2="2008"/>
                        <a14:foregroundMark x1="25475" y1="2008" x2="26743" y2="2309"/>
                        <a14:foregroundMark x1="65526" y1="29116" x2="73131" y2="24900"/>
                        <a14:foregroundMark x1="73131" y1="24900" x2="92776" y2="28715"/>
                        <a14:foregroundMark x1="92776" y1="28715" x2="92776" y2="28815"/>
                        <a14:foregroundMark x1="98099" y1="29116" x2="98352" y2="37249"/>
                        <a14:foregroundMark x1="59316" y1="96285" x2="68441" y2="96084"/>
                        <a14:foregroundMark x1="68441" y1="96084" x2="68441" y2="96084"/>
                        <a14:foregroundMark x1="59949" y1="99598" x2="68821" y2="99297"/>
                        <a14:foregroundMark x1="68821" y1="99297" x2="68948" y2="9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" y="1741421"/>
            <a:ext cx="1139962" cy="143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>
            <a:extLst>
              <a:ext uri="{FF2B5EF4-FFF2-40B4-BE49-F238E27FC236}">
                <a16:creationId xmlns:a16="http://schemas.microsoft.com/office/drawing/2014/main" id="{7A62018F-FED3-44D1-B43C-F6ECD1F8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301625"/>
            <a:ext cx="8375650" cy="471488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Устройства ввода и вывода</a:t>
            </a:r>
          </a:p>
        </p:txBody>
      </p:sp>
      <p:sp>
        <p:nvSpPr>
          <p:cNvPr id="43011" name="Номер слайда 2">
            <a:extLst>
              <a:ext uri="{FF2B5EF4-FFF2-40B4-BE49-F238E27FC236}">
                <a16:creationId xmlns:a16="http://schemas.microsoft.com/office/drawing/2014/main" id="{D7BF9175-13BF-4913-8C01-4AF2A72C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2E57159-F794-43D9-BD4A-60F64584BCDC}" type="slidenum">
              <a:rPr lang="ru-RU" altLang="ru-RU"/>
              <a:pPr eaLnBrk="1" hangingPunct="1"/>
              <a:t>39</a:t>
            </a:fld>
            <a:endParaRPr lang="ru-RU" alt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11F25E-5F8C-4085-BE9F-6719E6FA7834}"/>
              </a:ext>
            </a:extLst>
          </p:cNvPr>
          <p:cNvSpPr/>
          <p:nvPr/>
        </p:nvSpPr>
        <p:spPr>
          <a:xfrm>
            <a:off x="365125" y="792163"/>
            <a:ext cx="335915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kern="0" dirty="0">
                <a:solidFill>
                  <a:srgbClr val="333399"/>
                </a:solidFill>
                <a:latin typeface="Arial"/>
                <a:ea typeface="+mj-ea"/>
                <a:cs typeface="+mj-cs"/>
              </a:rPr>
              <a:t>Сенсорный экран</a:t>
            </a:r>
            <a:endParaRPr lang="ru-RU" sz="1600" b="1" dirty="0">
              <a:solidFill>
                <a:srgbClr val="333399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E68121-8825-44E9-AF95-8E6101BF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727" y="5398888"/>
            <a:ext cx="81994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 err="1"/>
              <a:t>Мультитач</a:t>
            </a:r>
            <a:r>
              <a:rPr lang="ru-RU" altLang="ru-RU" sz="2400" dirty="0"/>
              <a:t> – реакция на касание экрана в нескольких местах одновременно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D5067F6-0347-4D87-BA7F-6EFD73FE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19" b="96839" l="1592" r="97097">
                        <a14:foregroundMark x1="7491" y1="26789" x2="7491" y2="83361"/>
                        <a14:foregroundMark x1="3839" y1="25624" x2="14045" y2="27121"/>
                        <a14:foregroundMark x1="14045" y1="27121" x2="16667" y2="29118"/>
                        <a14:foregroundMark x1="1592" y1="21963" x2="2247" y2="46256"/>
                        <a14:foregroundMark x1="10861" y1="89684" x2="17041" y2="89351"/>
                        <a14:foregroundMark x1="13296" y1="44759" x2="18165" y2="45092"/>
                        <a14:foregroundMark x1="25375" y1="59401" x2="26498" y2="87354"/>
                        <a14:foregroundMark x1="22004" y1="82030" x2="22285" y2="93344"/>
                        <a14:foregroundMark x1="33240" y1="9151" x2="36330" y2="9484"/>
                        <a14:foregroundMark x1="20506" y1="51747" x2="26498" y2="62063"/>
                        <a14:foregroundMark x1="21161" y1="51414" x2="26685" y2="51913"/>
                        <a14:foregroundMark x1="26779" y1="56905" x2="26779" y2="61730"/>
                        <a14:foregroundMark x1="47378" y1="77371" x2="47191" y2="94509"/>
                        <a14:foregroundMark x1="61891" y1="95175" x2="67978" y2="95341"/>
                        <a14:foregroundMark x1="32397" y1="95674" x2="34176" y2="96506"/>
                        <a14:foregroundMark x1="19382" y1="96839" x2="19382" y2="96839"/>
                        <a14:foregroundMark x1="91292" y1="26789" x2="92603" y2="87687"/>
                        <a14:foregroundMark x1="96067" y1="23461" x2="97097" y2="87188"/>
                        <a14:foregroundMark x1="3464" y1="20300" x2="13296" y2="23960"/>
                        <a14:foregroundMark x1="15356" y1="24626" x2="18727" y2="26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0" y="1775754"/>
            <a:ext cx="5416732" cy="3047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04001B8-B96C-4964-A518-AFA21B214637}"/>
              </a:ext>
            </a:extLst>
          </p:cNvPr>
          <p:cNvGrpSpPr/>
          <p:nvPr/>
        </p:nvGrpSpPr>
        <p:grpSpPr>
          <a:xfrm>
            <a:off x="6233318" y="1201722"/>
            <a:ext cx="2438400" cy="1670912"/>
            <a:chOff x="4133308" y="3126377"/>
            <a:chExt cx="5010692" cy="3447461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17C5ACB7-37EC-4958-8C9E-0FBE3D688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308" y="3126377"/>
              <a:ext cx="5010692" cy="34474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AFDB5E9-092F-479D-B881-E9852C8AE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7361" y="3452586"/>
              <a:ext cx="3278218" cy="2765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1BF30-9D5F-4425-97C0-45E0D797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5667" l="2667" r="98000">
                        <a14:foregroundMark x1="9667" y1="71000" x2="9667" y2="71000"/>
                        <a14:foregroundMark x1="75333" y1="69667" x2="75333" y2="69667"/>
                        <a14:foregroundMark x1="96333" y1="42667" x2="96333" y2="42667"/>
                        <a14:foregroundMark x1="92333" y1="11667" x2="92333" y2="11667"/>
                        <a14:foregroundMark x1="88667" y1="11000" x2="88667" y2="11000"/>
                        <a14:foregroundMark x1="49000" y1="80667" x2="49000" y2="80667"/>
                        <a14:foregroundMark x1="49000" y1="89667" x2="49000" y2="89667"/>
                        <a14:foregroundMark x1="40667" y1="76333" x2="40667" y2="76333"/>
                        <a14:foregroundMark x1="16333" y1="76333" x2="16333" y2="76333"/>
                        <a14:foregroundMark x1="2667" y1="75333" x2="3333" y2="5667"/>
                        <a14:foregroundMark x1="5333" y1="5667" x2="51000" y2="10667"/>
                        <a14:foregroundMark x1="51000" y1="10667" x2="75000" y2="10667"/>
                        <a14:foregroundMark x1="75000" y1="10667" x2="97667" y2="12333"/>
                        <a14:foregroundMark x1="6000" y1="76333" x2="29000" y2="75000"/>
                        <a14:foregroundMark x1="29000" y1="75000" x2="75333" y2="75667"/>
                        <a14:foregroundMark x1="75333" y1="75667" x2="96333" y2="73667"/>
                        <a14:foregroundMark x1="97667" y1="13333" x2="98000" y2="73333"/>
                        <a14:foregroundMark x1="46333" y1="78000" x2="46667" y2="94333"/>
                        <a14:foregroundMark x1="29667" y1="95333" x2="52333" y2="95667"/>
                        <a14:foregroundMark x1="52333" y1="95667" x2="66000" y2="94000"/>
                        <a14:foregroundMark x1="56333" y1="93667" x2="65000" y2="95000"/>
                        <a14:foregroundMark x1="38000" y1="94000" x2="29000" y2="93667"/>
                        <a14:foregroundMark x1="36000" y1="93333" x2="41333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63" y="4545282"/>
            <a:ext cx="2147888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9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68 -0.02685 L 0.21789 -0.46481 L 0.21789 -0.46458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-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07EC7-E1D8-44A9-B23F-8F2B1B2E4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9" y="12898"/>
            <a:ext cx="7886700" cy="857959"/>
          </a:xfrm>
        </p:spPr>
        <p:txBody>
          <a:bodyPr/>
          <a:lstStyle/>
          <a:p>
            <a:r>
              <a:rPr lang="ru-RU" dirty="0"/>
              <a:t>Домашняя работа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51A07D-4EEE-4B80-B6EE-3A3694B8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30" y="1058561"/>
            <a:ext cx="6246767" cy="53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D678B-709E-4D9C-AC0E-605686706E5E}"/>
              </a:ext>
            </a:extLst>
          </p:cNvPr>
          <p:cNvSpPr txBox="1"/>
          <p:nvPr/>
        </p:nvSpPr>
        <p:spPr>
          <a:xfrm>
            <a:off x="627017" y="1402081"/>
            <a:ext cx="5643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Перейдите на сайт </a:t>
            </a:r>
            <a:r>
              <a:rPr lang="en-US" sz="2400" dirty="0"/>
              <a:t>Menti.com</a:t>
            </a: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Введите код </a:t>
            </a:r>
            <a:r>
              <a:rPr lang="en-US" sz="2400" dirty="0" smtClean="0"/>
              <a:t>18 15 97 2</a:t>
            </a: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Ответьте на поставленные вопросы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0F2A2C5-E028-4AD4-AAAE-1DE03D88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3" y="134218"/>
            <a:ext cx="7886700" cy="595456"/>
          </a:xfrm>
        </p:spPr>
        <p:txBody>
          <a:bodyPr>
            <a:normAutofit fontScale="90000"/>
          </a:bodyPr>
          <a:lstStyle/>
          <a:p>
            <a:r>
              <a:rPr lang="ru-RU" dirty="0"/>
              <a:t>Повторение и 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22495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B970E5CC-2903-488B-84EB-E8DE5868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Источники иллюстраций</a:t>
            </a:r>
          </a:p>
        </p:txBody>
      </p:sp>
      <p:sp>
        <p:nvSpPr>
          <p:cNvPr id="45059" name="Номер слайда 2">
            <a:extLst>
              <a:ext uri="{FF2B5EF4-FFF2-40B4-BE49-F238E27FC236}">
                <a16:creationId xmlns:a16="http://schemas.microsoft.com/office/drawing/2014/main" id="{E143AD09-A3E0-463A-817E-28383933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4009363-A4D9-4381-971B-6E97B5A303BF}" type="slidenum">
              <a:rPr lang="ru-RU" altLang="ru-RU"/>
              <a:pPr eaLnBrk="1" hangingPunct="1"/>
              <a:t>42</a:t>
            </a:fld>
            <a:endParaRPr lang="ru-RU" alt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37277-0848-45BA-9521-7BF43FC5D2E7}"/>
              </a:ext>
            </a:extLst>
          </p:cNvPr>
          <p:cNvSpPr txBox="1"/>
          <p:nvPr/>
        </p:nvSpPr>
        <p:spPr>
          <a:xfrm>
            <a:off x="392113" y="812801"/>
            <a:ext cx="8080375" cy="5524938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2"/>
              </a:rPr>
              <a:t>http://lenovo.ru</a:t>
            </a:r>
            <a:r>
              <a:rPr lang="en-US" dirty="0">
                <a:latin typeface="+mj-lt"/>
              </a:rPr>
              <a:t>  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3"/>
              </a:rPr>
              <a:t>http://apple.com</a:t>
            </a:r>
            <a:r>
              <a:rPr lang="en-US" dirty="0">
                <a:latin typeface="+mj-lt"/>
              </a:rPr>
              <a:t> 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4"/>
              </a:rPr>
              <a:t>http://samsung.com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5"/>
              </a:rPr>
              <a:t>http://www.pcguide.com</a:t>
            </a:r>
            <a:r>
              <a:rPr lang="ru-RU" dirty="0">
                <a:latin typeface="+mj-lt"/>
              </a:rPr>
              <a:t> 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6"/>
              </a:rPr>
              <a:t>http://hardforum.com</a:t>
            </a:r>
            <a:r>
              <a:rPr lang="ru-RU" dirty="0">
                <a:latin typeface="+mj-lt"/>
              </a:rPr>
              <a:t> 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7"/>
              </a:rPr>
              <a:t>http://www.techspot.com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8"/>
              </a:rPr>
              <a:t>http://www.directindustry.com</a:t>
            </a:r>
            <a:r>
              <a:rPr lang="ru-RU" dirty="0">
                <a:latin typeface="+mj-lt"/>
              </a:rPr>
              <a:t> 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9"/>
              </a:rPr>
              <a:t>http://www.photo-dictionary.com</a:t>
            </a:r>
            <a:r>
              <a:rPr lang="ru-RU" dirty="0">
                <a:latin typeface="+mj-lt"/>
              </a:rPr>
              <a:t> 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hlinkClick r:id="rId10"/>
              </a:rPr>
              <a:t>http://www.flashdrive-repair.com</a:t>
            </a:r>
            <a:endParaRPr lang="en-US" dirty="0"/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11"/>
              </a:rPr>
              <a:t>http://qtwy.net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12"/>
              </a:rPr>
              <a:t>http://www.designboom.com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13"/>
              </a:rPr>
              <a:t>http://vindavoz.ru</a:t>
            </a:r>
            <a:r>
              <a:rPr lang="ru-RU" dirty="0">
                <a:latin typeface="+mj-lt"/>
              </a:rPr>
              <a:t> 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14"/>
              </a:rPr>
              <a:t>http://www.mousearena.com</a:t>
            </a:r>
            <a:endParaRPr lang="en-US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hlinkClick r:id="rId15"/>
              </a:rPr>
              <a:t>http://</a:t>
            </a:r>
            <a:r>
              <a:rPr lang="ru-RU" dirty="0" err="1">
                <a:hlinkClick r:id="rId15"/>
              </a:rPr>
              <a:t>www.globalnerdy.com</a:t>
            </a:r>
            <a:r>
              <a:rPr lang="en-US" dirty="0"/>
              <a:t> </a:t>
            </a:r>
            <a:endParaRPr lang="ru-RU" dirty="0"/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16"/>
              </a:rPr>
              <a:t>http://vernier.com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17"/>
              </a:rPr>
              <a:t>http://mnc.ru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18"/>
              </a:rPr>
              <a:t>http://npkrapid.ru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19"/>
              </a:rPr>
              <a:t>http://avgold.ru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20"/>
              </a:rPr>
              <a:t>http://abs3d.ru</a:t>
            </a:r>
            <a:r>
              <a:rPr lang="en-US" dirty="0">
                <a:latin typeface="+mj-lt"/>
              </a:rPr>
              <a:t>   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21"/>
              </a:rPr>
              <a:t>http://tavco.net</a:t>
            </a:r>
            <a:r>
              <a:rPr lang="en-US" dirty="0">
                <a:latin typeface="+mj-lt"/>
              </a:rPr>
              <a:t>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Arial" charset="0"/>
                <a:hlinkClick r:id="rId22"/>
              </a:rPr>
              <a:t>http://en.wikipedia.org</a:t>
            </a:r>
            <a:endParaRPr lang="en-US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22"/>
              </a:rPr>
              <a:t>http://ru.wikipedia.org</a:t>
            </a:r>
            <a:endParaRPr lang="en-US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en-US" dirty="0">
                <a:latin typeface="+mj-lt"/>
                <a:hlinkClick r:id="rId23"/>
              </a:rPr>
              <a:t>http://www.teamliquid.net/forum/tech-support/333648-an-overview-of-mouse-technology</a:t>
            </a:r>
            <a:r>
              <a:rPr lang="en-US" dirty="0">
                <a:latin typeface="+mj-lt"/>
              </a:rPr>
              <a:t>  </a:t>
            </a:r>
            <a:endParaRPr lang="ru-RU" dirty="0">
              <a:latin typeface="+mj-lt"/>
            </a:endParaRPr>
          </a:p>
          <a:p>
            <a:pPr marL="449263" indent="-449263">
              <a:buFont typeface="+mj-lt"/>
              <a:buAutoNum type="arabicPeriod"/>
              <a:defRPr/>
            </a:pPr>
            <a:r>
              <a:rPr lang="ru-RU" dirty="0">
                <a:latin typeface="+mj-lt"/>
              </a:rPr>
              <a:t>иллюстрации художников издательства «Бином»</a:t>
            </a:r>
          </a:p>
          <a:p>
            <a:pPr marL="449263" indent="-449263">
              <a:buFont typeface="+mj-lt"/>
              <a:buAutoNum type="arabicPeriod"/>
              <a:defRPr/>
            </a:pPr>
            <a:r>
              <a:rPr lang="ru-RU" dirty="0">
                <a:latin typeface="+mj-lt"/>
              </a:rPr>
              <a:t>Презентация К. Ю. Полякова для 7 класса «Устройство компьютера»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0D36B7C-4A21-4907-BEF2-B5899D65D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1937" y="5237888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6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17674 -0.477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DD300D0-CA59-4588-B760-38617D405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67" y="4672059"/>
            <a:ext cx="16891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4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40538 -0.3696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8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3BC968-391F-4343-BCE5-EF639A4A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23" y="4877434"/>
            <a:ext cx="2420982" cy="18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0.36007 -0.4402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-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A522BF0-8A04-46BF-AE5E-75EBE8F5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89" y="5203373"/>
            <a:ext cx="1648821" cy="12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7517 -0.4222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7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729B-B709-4935-A2CF-D4261F69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44" y="164830"/>
            <a:ext cx="7886700" cy="819240"/>
          </a:xfrm>
        </p:spPr>
        <p:txBody>
          <a:bodyPr/>
          <a:lstStyle/>
          <a:p>
            <a:r>
              <a:rPr lang="ru-RU" dirty="0"/>
              <a:t>Устройства ввода и вывода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F4322-82D7-4176-BAFF-56F0A1FD6DDA}"/>
              </a:ext>
            </a:extLst>
          </p:cNvPr>
          <p:cNvSpPr txBox="1"/>
          <p:nvPr/>
        </p:nvSpPr>
        <p:spPr>
          <a:xfrm>
            <a:off x="740228" y="1236615"/>
            <a:ext cx="25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ввода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B3FA-E4D8-4C38-8E3E-DB332437B58A}"/>
              </a:ext>
            </a:extLst>
          </p:cNvPr>
          <p:cNvSpPr txBox="1"/>
          <p:nvPr/>
        </p:nvSpPr>
        <p:spPr>
          <a:xfrm>
            <a:off x="5197384" y="1236616"/>
            <a:ext cx="305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Устройства вывода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330F4E4-5938-40FF-A2C7-4FFADC4D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400" r="97200">
                        <a14:foregroundMark x1="4400" y1="54000" x2="4400" y2="54000"/>
                        <a14:foregroundMark x1="93000" y1="38267" x2="93000" y2="38267"/>
                        <a14:foregroundMark x1="97200" y1="39067" x2="97200" y2="3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1" y="1677056"/>
            <a:ext cx="1292505" cy="9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EFC878-99B6-4426-A13B-3F24802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4" y="1764550"/>
            <a:ext cx="10001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AB2AA01-36E0-481F-BE12-7A623201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605" y="223127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2A1C081-7599-4B21-A548-58DF0B91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7" y="2414258"/>
            <a:ext cx="844369" cy="95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6B50295-FA23-4A9C-9899-3D168950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3" y="2264612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C8B35-FC01-4B1C-BE02-195B81B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07" y="2536074"/>
            <a:ext cx="857250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6">
            <a:extLst>
              <a:ext uri="{FF2B5EF4-FFF2-40B4-BE49-F238E27FC236}">
                <a16:creationId xmlns:a16="http://schemas.microsoft.com/office/drawing/2014/main" id="{C789DA3F-ABD8-44D5-AB8D-49D8BE18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74" y="5074071"/>
            <a:ext cx="1784252" cy="142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5" name="Picture 36">
            <a:extLst>
              <a:ext uri="{FF2B5EF4-FFF2-40B4-BE49-F238E27FC236}">
                <a16:creationId xmlns:a16="http://schemas.microsoft.com/office/drawing/2014/main" id="{12486EE8-8BD4-438E-AACB-40FF091BD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1" y="2764675"/>
            <a:ext cx="905001" cy="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0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3177 -0.3800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0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1892</TotalTime>
  <Words>757</Words>
  <Application>Microsoft Office PowerPoint</Application>
  <PresentationFormat>Экран (4:3)</PresentationFormat>
  <Paragraphs>229</Paragraphs>
  <Slides>42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Symbol</vt:lpstr>
      <vt:lpstr>Times New Roman</vt:lpstr>
      <vt:lpstr>Office Theme</vt:lpstr>
      <vt:lpstr>Image</vt:lpstr>
      <vt:lpstr>О каких устройствах компьютера мы поговорили?</vt:lpstr>
      <vt:lpstr>Компьютер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 и вывода</vt:lpstr>
      <vt:lpstr>Устройства ввода</vt:lpstr>
      <vt:lpstr>Устройства ввода</vt:lpstr>
      <vt:lpstr>Устройства ввода</vt:lpstr>
      <vt:lpstr>Устройства ввода</vt:lpstr>
      <vt:lpstr>Сканер</vt:lpstr>
      <vt:lpstr>Устройства ввода</vt:lpstr>
      <vt:lpstr>Презентация PowerPoint</vt:lpstr>
      <vt:lpstr>Устройства вывода</vt:lpstr>
      <vt:lpstr>Первые устройства вывода</vt:lpstr>
      <vt:lpstr>Мониторы</vt:lpstr>
      <vt:lpstr>Мониторы</vt:lpstr>
      <vt:lpstr>Принтеры</vt:lpstr>
      <vt:lpstr>Матричные принтеры</vt:lpstr>
      <vt:lpstr>Струйные принтеры</vt:lpstr>
      <vt:lpstr>Лазерные принтеры</vt:lpstr>
      <vt:lpstr>Сублимационные принтеры</vt:lpstr>
      <vt:lpstr>Плоттеры (современные)</vt:lpstr>
      <vt:lpstr>3D-принтеры</vt:lpstr>
      <vt:lpstr>Наушники и звуковые колонки</vt:lpstr>
      <vt:lpstr>Устройства ввода и вывода</vt:lpstr>
      <vt:lpstr>Домашняя работа</vt:lpstr>
      <vt:lpstr>Повторение и рефлексия</vt:lpstr>
      <vt:lpstr>Источники иллюстраций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Компьютер</dc:title>
  <dc:creator>Наталья Артемюк</dc:creator>
  <cp:lastModifiedBy>AHA</cp:lastModifiedBy>
  <cp:revision>151</cp:revision>
  <dcterms:created xsi:type="dcterms:W3CDTF">2020-10-26T17:26:40Z</dcterms:created>
  <dcterms:modified xsi:type="dcterms:W3CDTF">2020-12-07T09:14:55Z</dcterms:modified>
</cp:coreProperties>
</file>