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71" r:id="rId5"/>
    <p:sldId id="264" r:id="rId6"/>
    <p:sldId id="268" r:id="rId7"/>
    <p:sldId id="284" r:id="rId8"/>
    <p:sldId id="265" r:id="rId9"/>
    <p:sldId id="282" r:id="rId10"/>
    <p:sldId id="279" r:id="rId11"/>
    <p:sldId id="273" r:id="rId12"/>
    <p:sldId id="263" r:id="rId13"/>
    <p:sldId id="261" r:id="rId14"/>
    <p:sldId id="257" r:id="rId15"/>
    <p:sldId id="285" r:id="rId16"/>
    <p:sldId id="274" r:id="rId17"/>
    <p:sldId id="258" r:id="rId18"/>
    <p:sldId id="276" r:id="rId19"/>
    <p:sldId id="275" r:id="rId20"/>
    <p:sldId id="281" r:id="rId21"/>
    <p:sldId id="280" r:id="rId22"/>
    <p:sldId id="259" r:id="rId23"/>
    <p:sldId id="286" r:id="rId24"/>
    <p:sldId id="277" r:id="rId25"/>
    <p:sldId id="287" r:id="rId26"/>
    <p:sldId id="260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6" autoAdjust="0"/>
    <p:restoredTop sz="94660"/>
  </p:normalViewPr>
  <p:slideViewPr>
    <p:cSldViewPr>
      <p:cViewPr varScale="1">
        <p:scale>
          <a:sx n="61" d="100"/>
          <a:sy n="61" d="100"/>
        </p:scale>
        <p:origin x="8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0E8D-9148-4EE8-AE71-7FB02C24D06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2AEB-4F1A-492F-AF54-113FB0AF6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argetsms.ru/blog/88-standart-gsm-ili-pochemu-ondo-sms-sostoit-iz-70-simvolov-a-dvojnoe-iz-13" TargetMode="External"/><Relationship Id="rId2" Type="http://schemas.openxmlformats.org/officeDocument/2006/relationships/hyperlink" Target="https://infourok.ru/klass-konspekt-uroka-po-informatike-kodirovanie-informacii-292002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rifkin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onfit.ru/kalorii/frukty-i-yagody/yabloki/kalorii-yabloki-melba/" TargetMode="External"/><Relationship Id="rId2" Type="http://schemas.openxmlformats.org/officeDocument/2006/relationships/hyperlink" Target="https://lbz.ru/metodist/authors/informatika/3/eor7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Единицы измерения информации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Глава 1. Информация и информационные процессы</a:t>
            </a:r>
          </a:p>
          <a:p>
            <a:r>
              <a:rPr lang="ru-RU" dirty="0"/>
              <a:t>§ 1.6. Измерение информации</a:t>
            </a:r>
          </a:p>
          <a:p>
            <a:r>
              <a:rPr lang="ru-RU" dirty="0"/>
              <a:t>Урок № 8. Учебник «Информатика» для 7 класса </a:t>
            </a:r>
          </a:p>
          <a:p>
            <a:r>
              <a:rPr lang="ru-RU" dirty="0"/>
              <a:t>(УМК </a:t>
            </a:r>
            <a:r>
              <a:rPr lang="ru-RU" dirty="0" err="1"/>
              <a:t>Босова</a:t>
            </a:r>
            <a:r>
              <a:rPr lang="ru-RU" dirty="0"/>
              <a:t> Л.Л. и др. 5-9 </a:t>
            </a:r>
            <a:r>
              <a:rPr lang="ru-RU" dirty="0" err="1"/>
              <a:t>кл</a:t>
            </a:r>
            <a:r>
              <a:rPr lang="ru-RU" dirty="0"/>
              <a:t>.) 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ADB2026-5C8F-4316-AACF-31603CD84BD7}"/>
              </a:ext>
            </a:extLst>
          </p:cNvPr>
          <p:cNvSpPr txBox="1">
            <a:spLocks/>
          </p:cNvSpPr>
          <p:nvPr/>
        </p:nvSpPr>
        <p:spPr>
          <a:xfrm>
            <a:off x="1411560" y="6165304"/>
            <a:ext cx="6400800" cy="468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dirty="0"/>
              <a:t>© Ященко В.В., Иркутск, 2020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Какова мощность алфавита?</a:t>
            </a:r>
          </a:p>
        </p:txBody>
      </p:sp>
      <p:sp>
        <p:nvSpPr>
          <p:cNvPr id="4" name="Заголовок 2"/>
          <p:cNvSpPr>
            <a:spLocks/>
          </p:cNvSpPr>
          <p:nvPr/>
        </p:nvSpPr>
        <p:spPr bwMode="auto">
          <a:xfrm>
            <a:off x="258176" y="1720918"/>
            <a:ext cx="8640960" cy="12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/>
            <a:r>
              <a:rPr lang="ru-RU" sz="2400" b="1" dirty="0">
                <a:solidFill>
                  <a:srgbClr val="002060"/>
                </a:solidFill>
              </a:rPr>
              <a:t>Задача 2.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Информационное сообщение объёмом 720 битов состоит из 180 символов. Какова мощность алфавита, с помощью которого записано это сообщение?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3068960"/>
            <a:ext cx="2880320" cy="2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182563"/>
            <a:r>
              <a:rPr lang="ru-RU" sz="2400" b="1" dirty="0"/>
              <a:t>Дано: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>
                <a:cs typeface="Times New Roman" pitchFamily="18" charset="0"/>
              </a:rPr>
              <a:t>I</a:t>
            </a:r>
            <a:r>
              <a:rPr lang="ru-RU" sz="2400" b="1" dirty="0"/>
              <a:t> </a:t>
            </a:r>
            <a:r>
              <a:rPr lang="ru-RU" sz="2400" dirty="0"/>
              <a:t>= 720 битов  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>
                <a:cs typeface="Times New Roman" pitchFamily="18" charset="0"/>
              </a:rPr>
              <a:t>K</a:t>
            </a:r>
            <a:r>
              <a:rPr lang="ru-RU" sz="2400" b="1" dirty="0"/>
              <a:t> </a:t>
            </a:r>
            <a:r>
              <a:rPr lang="ru-RU" sz="2400" dirty="0"/>
              <a:t>= 180 символов 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>
                <a:cs typeface="Times New Roman" pitchFamily="18" charset="0"/>
              </a:rPr>
              <a:t>N</a:t>
            </a:r>
            <a:r>
              <a:rPr lang="ru-RU" sz="2400" b="1" dirty="0"/>
              <a:t>  </a:t>
            </a:r>
            <a:r>
              <a:rPr lang="ru-RU" sz="2400" dirty="0"/>
              <a:t>– ?, символов</a:t>
            </a:r>
            <a:r>
              <a:rPr lang="ru-RU" sz="2400" b="1" dirty="0"/>
              <a:t>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41151" y="3031747"/>
            <a:ext cx="43924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/>
              <a:t>Решение: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>
                <a:cs typeface="Times New Roman" pitchFamily="18" charset="0"/>
              </a:rPr>
              <a:t>N</a:t>
            </a:r>
            <a:r>
              <a:rPr lang="ru-RU" sz="2400" b="1" dirty="0"/>
              <a:t> = 2</a:t>
            </a:r>
            <a:r>
              <a:rPr lang="ru-RU" sz="3200" b="1" baseline="30000" dirty="0">
                <a:cs typeface="Times New Roman" pitchFamily="18" charset="0"/>
              </a:rPr>
              <a:t>i</a:t>
            </a:r>
            <a:r>
              <a:rPr lang="ru-RU" sz="2400" b="1" dirty="0">
                <a:cs typeface="Times New Roman" pitchFamily="18" charset="0"/>
              </a:rPr>
              <a:t>,</a:t>
            </a:r>
            <a:r>
              <a:rPr lang="ru-RU" sz="2400" b="1" dirty="0"/>
              <a:t>  </a:t>
            </a:r>
            <a:r>
              <a:rPr lang="ru-RU" sz="2400" b="1" dirty="0">
                <a:cs typeface="Times New Roman" pitchFamily="18" charset="0"/>
              </a:rPr>
              <a:t>I = K*</a:t>
            </a:r>
            <a:r>
              <a:rPr lang="ru-RU" sz="2400" b="1" dirty="0" err="1">
                <a:cs typeface="Times New Roman" pitchFamily="18" charset="0"/>
              </a:rPr>
              <a:t>i</a:t>
            </a:r>
            <a:r>
              <a:rPr lang="ru-RU" sz="2400" b="1" dirty="0">
                <a:cs typeface="Times New Roman" pitchFamily="18" charset="0"/>
              </a:rPr>
              <a:t>, </a:t>
            </a:r>
            <a:r>
              <a:rPr lang="ru-RU" sz="2400" b="1" dirty="0" err="1">
                <a:cs typeface="Times New Roman" pitchFamily="18" charset="0"/>
              </a:rPr>
              <a:t>i</a:t>
            </a:r>
            <a:r>
              <a:rPr lang="ru-RU" sz="2400" b="1" dirty="0">
                <a:cs typeface="Times New Roman" pitchFamily="18" charset="0"/>
              </a:rPr>
              <a:t> = I/K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>
                <a:cs typeface="Times New Roman" pitchFamily="18" charset="0"/>
              </a:rPr>
              <a:t>i </a:t>
            </a:r>
            <a:r>
              <a:rPr lang="ru-RU" sz="2400" dirty="0"/>
              <a:t>= 720 битов/180 = 4 бита </a:t>
            </a:r>
          </a:p>
          <a:p>
            <a:pPr indent="182563">
              <a:lnSpc>
                <a:spcPct val="115000"/>
              </a:lnSpc>
              <a:spcBef>
                <a:spcPct val="30000"/>
              </a:spcBef>
            </a:pPr>
            <a:r>
              <a:rPr lang="ru-RU" sz="2400" b="1" dirty="0"/>
              <a:t>N</a:t>
            </a:r>
            <a:r>
              <a:rPr lang="ru-RU" sz="2400" dirty="0"/>
              <a:t> = 24 = 16 символов</a:t>
            </a:r>
            <a:r>
              <a:rPr lang="ru-RU" sz="2400" b="1" dirty="0">
                <a:cs typeface="Times New Roman" pitchFamily="18" charset="0"/>
              </a:rPr>
              <a:t>   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A85B666-4A82-47B0-98A4-6F7DDECF1D48}"/>
              </a:ext>
            </a:extLst>
          </p:cNvPr>
          <p:cNvGrpSpPr/>
          <p:nvPr/>
        </p:nvGrpSpPr>
        <p:grpSpPr>
          <a:xfrm>
            <a:off x="457200" y="3212976"/>
            <a:ext cx="2458616" cy="1800200"/>
            <a:chOff x="457200" y="3212976"/>
            <a:chExt cx="2458616" cy="180020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57200" y="4581128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cxnSpLocks/>
            </p:cNvCxnSpPr>
            <p:nvPr/>
          </p:nvCxnSpPr>
          <p:spPr>
            <a:xfrm flipH="1">
              <a:off x="2905472" y="3212976"/>
              <a:ext cx="10344" cy="18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40507" y="51962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b="1" dirty="0"/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924944"/>
            <a:ext cx="1518364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 = 2</a:t>
            </a:r>
            <a:r>
              <a:rPr lang="ru-RU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900igr.net/datai/fizkultura/Ves-rantsa/0014-008-Vyvo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565" y="4365104"/>
            <a:ext cx="2466247" cy="1973591"/>
          </a:xfrm>
          <a:prstGeom prst="rect">
            <a:avLst/>
          </a:prstGeom>
          <a:noFill/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D6DEE1-55FB-4931-9048-F57DCCEDFC76}"/>
              </a:ext>
            </a:extLst>
          </p:cNvPr>
          <p:cNvGrpSpPr/>
          <p:nvPr/>
        </p:nvGrpSpPr>
        <p:grpSpPr>
          <a:xfrm>
            <a:off x="6380015" y="5005329"/>
            <a:ext cx="2296441" cy="830997"/>
            <a:chOff x="6141575" y="4881569"/>
            <a:chExt cx="2296441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6141575" y="4881569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</a:rPr>
                <a:t>А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97960" y="4976150"/>
              <a:ext cx="11400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4 </a:t>
              </a:r>
              <a:r>
                <a:rPr lang="en-US" sz="4000" b="1" dirty="0">
                  <a:solidFill>
                    <a:srgbClr val="FF0000"/>
                  </a:solidFill>
                </a:rPr>
                <a:t>bit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632569" y="5484329"/>
            <a:ext cx="2404826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4 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бита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Информационный объём сообщения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1155172"/>
            <a:ext cx="7416824" cy="125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Задачи для самостоятельной работы.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Задача 3</a:t>
            </a:r>
            <a:r>
              <a:rPr lang="ru-RU" sz="2400" b="1" noProof="0" dirty="0">
                <a:solidFill>
                  <a:srgbClr val="002060"/>
                </a:solidFill>
              </a:rPr>
              <a:t>. </a:t>
            </a:r>
            <a:r>
              <a:rPr lang="ru-RU" sz="2400" noProof="0" dirty="0"/>
              <a:t>Сколько «весит» слово «Иркутск»?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Формализация. Краткая запись задачи. </a:t>
            </a:r>
          </a:p>
          <a:p>
            <a:pPr marL="34290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2564904"/>
            <a:ext cx="216024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 err="1"/>
              <a:t>i</a:t>
            </a:r>
            <a:r>
              <a:rPr lang="en-US" sz="2400" dirty="0"/>
              <a:t> = </a:t>
            </a:r>
            <a:r>
              <a:rPr lang="ru-RU" sz="2400" dirty="0"/>
              <a:t>8 битов </a:t>
            </a:r>
            <a:endParaRPr lang="en-US" sz="2400" dirty="0"/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символов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/>
              <a:t>I</a:t>
            </a:r>
            <a:r>
              <a:rPr lang="en-US" sz="2400" dirty="0"/>
              <a:t> - ?, </a:t>
            </a:r>
            <a:r>
              <a:rPr lang="ru-RU" sz="2400" dirty="0"/>
              <a:t>байтов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411760" y="2636912"/>
            <a:ext cx="35283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100" b="1" dirty="0"/>
              <a:t>Решение: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100" b="1" dirty="0"/>
              <a:t>I = </a:t>
            </a:r>
            <a:r>
              <a:rPr lang="en-US" sz="3100" b="1" dirty="0" err="1"/>
              <a:t>i</a:t>
            </a:r>
            <a:r>
              <a:rPr lang="en-US" sz="3100" b="1" dirty="0"/>
              <a:t>*K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ru-RU" sz="3100" dirty="0"/>
              <a:t>8 битов </a:t>
            </a:r>
            <a:r>
              <a:rPr lang="en-US" sz="3100" dirty="0"/>
              <a:t>*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= 56 битов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3771499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 байт = 8 битов, тогда </a:t>
            </a:r>
          </a:p>
          <a:p>
            <a:r>
              <a:rPr lang="ru-RU" sz="2400" dirty="0"/>
              <a:t>56 битов = 7 байтов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600" y="4407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b="1" dirty="0"/>
              <a:t>7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031C103-ECD8-48DE-B970-31C0E685F8F3}"/>
              </a:ext>
            </a:extLst>
          </p:cNvPr>
          <p:cNvGrpSpPr/>
          <p:nvPr/>
        </p:nvGrpSpPr>
        <p:grpSpPr>
          <a:xfrm>
            <a:off x="323528" y="2636912"/>
            <a:ext cx="2016224" cy="1512168"/>
            <a:chOff x="323528" y="2636912"/>
            <a:chExt cx="2016224" cy="151216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23528" y="3840478"/>
              <a:ext cx="20162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cxnSpLocks/>
            </p:cNvCxnSpPr>
            <p:nvPr/>
          </p:nvCxnSpPr>
          <p:spPr>
            <a:xfrm>
              <a:off x="2339752" y="2636912"/>
              <a:ext cx="0" cy="151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 descr="depositphotos_25519345-stock-photo-epiphany-church-and-angara-river.jpg"/>
          <p:cNvPicPr>
            <a:picLocks noChangeAspect="1"/>
          </p:cNvPicPr>
          <p:nvPr/>
        </p:nvPicPr>
        <p:blipFill>
          <a:blip r:embed="rId2" cstate="print"/>
          <a:srcRect l="33438" r="4121"/>
          <a:stretch>
            <a:fillRect/>
          </a:stretch>
        </p:blipFill>
        <p:spPr>
          <a:xfrm>
            <a:off x="6228184" y="1956553"/>
            <a:ext cx="2610933" cy="2768591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251520" y="4887031"/>
            <a:ext cx="619268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noProof="0" dirty="0">
                <a:solidFill>
                  <a:srgbClr val="002060"/>
                </a:solidFill>
              </a:rPr>
              <a:t>Задача 4.</a:t>
            </a:r>
            <a:r>
              <a:rPr lang="ru-RU" sz="3200" b="1" noProof="0" dirty="0"/>
              <a:t> </a:t>
            </a:r>
            <a:r>
              <a:rPr lang="ru-RU" sz="3200" noProof="0" dirty="0"/>
              <a:t>Сколько </a:t>
            </a:r>
            <a:r>
              <a:rPr lang="ru-RU" sz="3200" dirty="0"/>
              <a:t>«</a:t>
            </a:r>
            <a:r>
              <a:rPr lang="ru-RU" sz="3200" noProof="0" dirty="0"/>
              <a:t>весит» слово «</a:t>
            </a:r>
            <a:r>
              <a:rPr lang="en-US" sz="3200" noProof="0" dirty="0"/>
              <a:t>Irkutsk</a:t>
            </a:r>
            <a:r>
              <a:rPr lang="ru-RU" sz="3200" noProof="0" dirty="0"/>
              <a:t>»?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531" y="5194820"/>
            <a:ext cx="373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Какая возникла проблема?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5210598"/>
            <a:ext cx="367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Решение проблемы: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9459" y="2615108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4AA5E4-64F6-47EE-A353-68976A62DF7D}"/>
              </a:ext>
            </a:extLst>
          </p:cNvPr>
          <p:cNvSpPr/>
          <p:nvPr/>
        </p:nvSpPr>
        <p:spPr>
          <a:xfrm>
            <a:off x="467544" y="5733256"/>
            <a:ext cx="8280920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N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= 26, тогда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битов. Потому, что при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=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4, 4 битов недостаточно, чтобы закодировать 26 символов, 16 = 2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22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30172" y="2016480"/>
            <a:ext cx="5781988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ru-RU" sz="2400" dirty="0"/>
              <a:t>русские (РУС) буквы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латинские (</a:t>
            </a:r>
            <a:r>
              <a:rPr lang="en-US" sz="2400" dirty="0"/>
              <a:t>LAT</a:t>
            </a:r>
            <a:r>
              <a:rPr lang="ru-RU" sz="2400" dirty="0"/>
              <a:t>) буквы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цифры  (1, 2, 3, 4, 5, 6, 7, 8, 9, 0)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математические знаки (+, -, *, </a:t>
            </a:r>
            <a:r>
              <a:rPr lang="en-US" sz="2400" dirty="0"/>
              <a:t>/</a:t>
            </a:r>
            <a:r>
              <a:rPr lang="ru-RU" sz="2400" dirty="0"/>
              <a:t>, </a:t>
            </a:r>
            <a:r>
              <a:rPr lang="en-US" sz="2400" dirty="0"/>
              <a:t>^, </a:t>
            </a:r>
            <a:r>
              <a:rPr lang="ru-RU" sz="2400" dirty="0"/>
              <a:t>=)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прочие символы («», №, %, </a:t>
            </a:r>
            <a:r>
              <a:rPr lang="en-US" sz="2400" dirty="0"/>
              <a:t>&lt;</a:t>
            </a:r>
            <a:r>
              <a:rPr lang="ru-RU" sz="2400" dirty="0"/>
              <a:t>, </a:t>
            </a:r>
            <a:r>
              <a:rPr lang="en-US" sz="2400" dirty="0"/>
              <a:t>&gt;</a:t>
            </a:r>
            <a:r>
              <a:rPr lang="ru-RU" sz="2400" dirty="0"/>
              <a:t>, </a:t>
            </a:r>
            <a:r>
              <a:rPr lang="en-US" sz="2400" dirty="0"/>
              <a:t>:, ;, #, &amp;)</a:t>
            </a:r>
            <a:endParaRPr lang="ru-RU" sz="2400" dirty="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067944" y="2636912"/>
            <a:ext cx="86409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79512" y="1340769"/>
            <a:ext cx="8280920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Компьютерный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алфавит содержит 256 символов.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868144" y="3476346"/>
            <a:ext cx="2520280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1 байт = 8 битов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Единицы измерения информации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450" y="4706446"/>
            <a:ext cx="8770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Кодировка: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однобайтная кодировка </a:t>
            </a:r>
            <a:r>
              <a:rPr lang="en-US" sz="2400" dirty="0"/>
              <a:t>Windows</a:t>
            </a:r>
            <a:r>
              <a:rPr lang="ru-RU" sz="2400" dirty="0"/>
              <a:t>, тогда 1 байт – информационный вес символа алфавита мощностью 256;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2-байтная кодировка UTF-16 (</a:t>
            </a:r>
            <a:r>
              <a:rPr lang="ru-RU" sz="2400" dirty="0" err="1"/>
              <a:t>Unicode</a:t>
            </a:r>
            <a:r>
              <a:rPr lang="ru-RU" sz="2400" dirty="0"/>
              <a:t>) – вес символа равен 16 битов. </a:t>
            </a:r>
          </a:p>
        </p:txBody>
      </p:sp>
      <p:pic>
        <p:nvPicPr>
          <p:cNvPr id="19" name="Рисунок 18" descr="kn-02ublack1hires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8742" y="1723265"/>
            <a:ext cx="4055086" cy="14891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46225" y="4070933"/>
            <a:ext cx="1518364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 = 2</a:t>
            </a:r>
            <a:r>
              <a:rPr lang="ru-RU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E23102-D795-48E4-9E7B-DAB5E4E6A2A8}"/>
              </a:ext>
            </a:extLst>
          </p:cNvPr>
          <p:cNvSpPr/>
          <p:nvPr/>
        </p:nvSpPr>
        <p:spPr>
          <a:xfrm>
            <a:off x="4932041" y="4336768"/>
            <a:ext cx="2759858" cy="47827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solidFill>
                  <a:srgbClr val="FF0000"/>
                </a:solidFill>
              </a:rPr>
              <a:t>256 = 2</a:t>
            </a:r>
            <a:r>
              <a:rPr lang="ru-RU" sz="2400" baseline="30000" dirty="0">
                <a:solidFill>
                  <a:srgbClr val="FF0000"/>
                </a:solidFill>
              </a:rPr>
              <a:t>8</a:t>
            </a:r>
            <a:r>
              <a:rPr lang="ru-RU" sz="2400" dirty="0">
                <a:solidFill>
                  <a:srgbClr val="FF0000"/>
                </a:solidFill>
              </a:rPr>
              <a:t>, тогда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3" grpId="0"/>
      <p:bldP spid="235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Информационный объём сообщения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751" y="1691061"/>
            <a:ext cx="864096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Задача 5. </a:t>
            </a:r>
            <a:r>
              <a:rPr lang="ru-RU" sz="2400" dirty="0"/>
              <a:t>Найти информационный объём сообщения в байтах.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Иркутск – любимый город!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dirty="0"/>
              <a:t>Не забывайте, что пробелы учитываются наравне с другими символами!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284984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/>
              <a:t>Дано: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24 символов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/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5923" y="3317790"/>
            <a:ext cx="381642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/>
              <a:t>Решение: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/>
              <a:t>I = K*</a:t>
            </a:r>
            <a:r>
              <a:rPr lang="en-US" sz="2400" b="1" dirty="0" err="1"/>
              <a:t>i</a:t>
            </a:r>
            <a:r>
              <a:rPr lang="ru-RU" sz="2400" dirty="0"/>
              <a:t>, тогда</a:t>
            </a:r>
            <a:endParaRPr lang="en-US" sz="2400" dirty="0"/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/>
              <a:t>I</a:t>
            </a:r>
            <a:r>
              <a:rPr lang="en-US" sz="2400" dirty="0"/>
              <a:t> = 24*5 </a:t>
            </a:r>
            <a:r>
              <a:rPr lang="ru-RU" sz="2400" dirty="0"/>
              <a:t>битов </a:t>
            </a:r>
            <a:r>
              <a:rPr lang="en-US" sz="2400" dirty="0"/>
              <a:t>= 120 </a:t>
            </a:r>
            <a:r>
              <a:rPr lang="ru-RU" sz="2400" dirty="0"/>
              <a:t>битов</a:t>
            </a:r>
          </a:p>
          <a:p>
            <a:r>
              <a:rPr lang="ru-RU" sz="2400" dirty="0"/>
              <a:t>1 байт = 8 битов, тогда </a:t>
            </a:r>
          </a:p>
          <a:p>
            <a:r>
              <a:rPr lang="en-US" sz="2400" dirty="0"/>
              <a:t>120</a:t>
            </a:r>
            <a:r>
              <a:rPr lang="ru-RU" sz="2400" dirty="0"/>
              <a:t> битов = 15 байтов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725144"/>
            <a:ext cx="1753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/>
              <a:t> </a:t>
            </a:r>
            <a:r>
              <a:rPr lang="en-US" sz="2400" b="1" dirty="0"/>
              <a:t>I</a:t>
            </a:r>
            <a:r>
              <a:rPr lang="en-US" sz="2400" dirty="0"/>
              <a:t> - ?, </a:t>
            </a:r>
            <a:r>
              <a:rPr lang="ru-RU" sz="2400" dirty="0"/>
              <a:t>байтов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BF80B0B-B37D-4BE5-AD93-28E6E9D8E5C3}"/>
              </a:ext>
            </a:extLst>
          </p:cNvPr>
          <p:cNvGrpSpPr/>
          <p:nvPr/>
        </p:nvGrpSpPr>
        <p:grpSpPr>
          <a:xfrm>
            <a:off x="323528" y="3356992"/>
            <a:ext cx="2232248" cy="2088232"/>
            <a:chOff x="323528" y="3356992"/>
            <a:chExt cx="2232248" cy="20882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3528" y="4653136"/>
              <a:ext cx="2232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555776" y="3356992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301499" y="5448100"/>
            <a:ext cx="140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Ответ:</a:t>
            </a:r>
            <a:r>
              <a:rPr lang="ru-RU" sz="2400" dirty="0"/>
              <a:t> 15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0279" y="4131595"/>
            <a:ext cx="1887055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= K*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A97E1-D370-4309-B3AA-A3E70D8BD6CB}"/>
              </a:ext>
            </a:extLst>
          </p:cNvPr>
          <p:cNvSpPr txBox="1"/>
          <p:nvPr/>
        </p:nvSpPr>
        <p:spPr>
          <a:xfrm>
            <a:off x="580905" y="5940223"/>
            <a:ext cx="802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Обратите внимание на единицы измерения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Сколько символов в одном SMS-сообщении?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53871"/>
            <a:ext cx="8640960" cy="26594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Задача 6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/>
              <a:t>Вам надо сделать </a:t>
            </a:r>
            <a:r>
              <a:rPr lang="ru-RU" sz="2400" b="1" dirty="0">
                <a:solidFill>
                  <a:srgbClr val="002060"/>
                </a:solidFill>
              </a:rPr>
              <a:t>SMS-рассылку (в виде 1 сообщения)</a:t>
            </a:r>
            <a:r>
              <a:rPr lang="ru-RU" sz="2400" b="1" dirty="0"/>
              <a:t> </a:t>
            </a:r>
            <a:r>
              <a:rPr lang="ru-RU" sz="2400" dirty="0"/>
              <a:t>одноклассникам о проведении школьного мероприятия,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но вы не знаете, сколько символов можно использовать для 1 сообщения? Решите задачу для создания двух вариантов SMS-сообщений: с применением кириллицы и латинского алфавита. При оформлении решения задачи примените краткую запись.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4293096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938" y="118680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3CE50-A7A0-4B1B-83DF-3EF0A96EAAC2}"/>
              </a:ext>
            </a:extLst>
          </p:cNvPr>
          <p:cNvSpPr txBox="1"/>
          <p:nvPr/>
        </p:nvSpPr>
        <p:spPr>
          <a:xfrm>
            <a:off x="5713797" y="4797152"/>
            <a:ext cx="317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Команды рекламных компаний. </a:t>
            </a:r>
          </a:p>
          <a:p>
            <a:r>
              <a:rPr lang="ru-RU" sz="2400" dirty="0"/>
              <a:t>Работа в мини-группах.</a:t>
            </a:r>
          </a:p>
        </p:txBody>
      </p:sp>
      <p:pic>
        <p:nvPicPr>
          <p:cNvPr id="4098" name="Picture 2" descr="https://sun9-24.userapi.com/c855328/v855328090/3431b/cB_eE_zf320.jpg">
            <a:extLst>
              <a:ext uri="{FF2B5EF4-FFF2-40B4-BE49-F238E27FC236}">
                <a16:creationId xmlns:a16="http://schemas.microsoft.com/office/drawing/2014/main" id="{A6B84ACD-0D97-46DF-8B02-DC6C0BD6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4" y="4690238"/>
            <a:ext cx="5084276" cy="18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7C601-F1F1-4E06-AD9D-F712CDFE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Задача 6. Дополнительно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00A61-CA49-4802-9B11-BDD7A538C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13396" cy="49831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</a:rPr>
              <a:t>Известно, что:</a:t>
            </a:r>
          </a:p>
          <a:p>
            <a:r>
              <a:rPr lang="ru-RU" sz="2600" dirty="0"/>
              <a:t>максимальный размер сообщения в стандарте GSM — 140 байт. </a:t>
            </a:r>
          </a:p>
          <a:p>
            <a:r>
              <a:rPr lang="ru-RU" sz="2600" dirty="0"/>
              <a:t>при кодировании латинского алфавита и цифр используется 7-битная кодировки </a:t>
            </a:r>
          </a:p>
          <a:p>
            <a:r>
              <a:rPr lang="ru-RU" sz="2600" dirty="0"/>
              <a:t>для поддержки кириллицы используется 2-байтная кодировка UTF-16 (</a:t>
            </a:r>
            <a:r>
              <a:rPr lang="ru-RU" sz="2600" dirty="0" err="1"/>
              <a:t>Unicode</a:t>
            </a:r>
            <a:r>
              <a:rPr lang="ru-RU" sz="2600" dirty="0"/>
              <a:t>),</a:t>
            </a:r>
          </a:p>
          <a:p>
            <a:r>
              <a:rPr lang="ru-RU" sz="2600" dirty="0"/>
              <a:t>если в сообщении присутствует хотя бы 1 символ кириллицы, все символы сообщения будут кодироваться как не латинские.</a:t>
            </a:r>
          </a:p>
          <a:p>
            <a:endParaRPr lang="ru-RU" dirty="0"/>
          </a:p>
        </p:txBody>
      </p:sp>
      <p:pic>
        <p:nvPicPr>
          <p:cNvPr id="5122" name="Picture 2" descr="http://sms-start.ru/assets/files/2014/07/wpid-1-3_7.jpg">
            <a:extLst>
              <a:ext uri="{FF2B5EF4-FFF2-40B4-BE49-F238E27FC236}">
                <a16:creationId xmlns:a16="http://schemas.microsoft.com/office/drawing/2014/main" id="{F0D1E525-52A5-47D3-8A20-846A15E7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r="49211"/>
          <a:stretch/>
        </p:blipFill>
        <p:spPr bwMode="auto">
          <a:xfrm>
            <a:off x="6174835" y="2276872"/>
            <a:ext cx="27176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8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Сколько символов в одном SMS-сообщении?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244827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  <a:defRPr/>
            </a:pPr>
            <a:r>
              <a:rPr lang="ru-RU" sz="3100" b="1" dirty="0">
                <a:solidFill>
                  <a:srgbClr val="FF0000"/>
                </a:solidFill>
              </a:rPr>
              <a:t>Ответ:</a:t>
            </a:r>
          </a:p>
          <a:p>
            <a:pPr lvl="0">
              <a:defRPr/>
            </a:pPr>
            <a:r>
              <a:rPr lang="ru-RU" sz="3100" dirty="0"/>
              <a:t>1 SMS на латинице вмещает до 160 символов. 1 байт = 8 бит, следовательно: 1 SMS = 140 * 8 / 7 = 160 символов; 1 SMS на кириллице — 140 * 8 / 16 = 70 символов.</a:t>
            </a:r>
          </a:p>
          <a:p>
            <a:r>
              <a:rPr lang="ru-RU" sz="3100" dirty="0"/>
              <a:t>Если Вы хотите отправить длинное сообщение в 2 части и более, то 1 часть SMS на латинице сможет содержать до 153 символов, а 1 SMS на кириллице — до 67 символов.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4149080"/>
            <a:ext cx="864096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100" b="1" dirty="0">
                <a:solidFill>
                  <a:srgbClr val="FF0000"/>
                </a:solidFill>
              </a:rPr>
              <a:t>Почему?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100" dirty="0"/>
              <a:t>Если в сообщении больше 140 байт, то оно разбивается на части, которые в последующем «склеиваются» в телефоне. В таких сообщения в заголовке пользовательских данных (UDH) помещается информация о номере сегмента сообщения и общем количестве сегментов. Поскольку в этом случае часть SMS-сообщения занимается заголовком, то само SMS-сообщение укорачивается.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правильно экономить трафик в </a:t>
            </a:r>
            <a:r>
              <a:rPr lang="ru-RU" dirty="0" err="1">
                <a:solidFill>
                  <a:srgbClr val="002060"/>
                </a:solidFill>
              </a:rPr>
              <a:t>WhatsApp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26928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Задача 7. </a:t>
            </a:r>
            <a:r>
              <a:rPr lang="ru-RU" sz="2400" dirty="0"/>
              <a:t>На отправку какого количества символов хватит трафика 1 Мб? Сколько страниц текста может быть распечатано, если бы мы напечатали все эти сообщения? 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Известно, что:</a:t>
            </a:r>
          </a:p>
          <a:p>
            <a:r>
              <a:rPr lang="ru-RU" sz="2400" dirty="0"/>
              <a:t>каждый отправленный символ расходует 1,6 байта;</a:t>
            </a:r>
          </a:p>
          <a:p>
            <a:r>
              <a:rPr lang="ru-RU" sz="2400" dirty="0"/>
              <a:t>на одной странице текста расположено 40 строк по 60 символов.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494116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pic>
        <p:nvPicPr>
          <p:cNvPr id="10" name="Рисунок 9" descr="i50e5ead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340592"/>
            <a:ext cx="3734085" cy="2304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51C87B-DCC6-4F8D-83B7-26B64B36533E}"/>
              </a:ext>
            </a:extLst>
          </p:cNvPr>
          <p:cNvSpPr txBox="1"/>
          <p:nvPr/>
        </p:nvSpPr>
        <p:spPr>
          <a:xfrm>
            <a:off x="5713797" y="4797152"/>
            <a:ext cx="2890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Команды ведущих экономистов. </a:t>
            </a:r>
          </a:p>
          <a:p>
            <a:r>
              <a:rPr lang="ru-RU" sz="2400" dirty="0"/>
              <a:t>Работа в мини-группах.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Какой информации нам недостаточно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для решения задачи?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r="924"/>
          <a:stretch>
            <a:fillRect/>
          </a:stretch>
        </p:blipFill>
        <p:spPr bwMode="auto">
          <a:xfrm>
            <a:off x="204716" y="3783635"/>
            <a:ext cx="8759772" cy="28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19" y="1916832"/>
            <a:ext cx="2473207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=1024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9096" y="1916832"/>
            <a:ext cx="6121984" cy="230832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/>
              <a:t>Байты, килобайты (КБ), мегабайты (МБ), </a:t>
            </a:r>
          </a:p>
          <a:p>
            <a:pPr algn="r"/>
            <a:r>
              <a:rPr lang="ru-RU" sz="2400" b="1" dirty="0"/>
              <a:t>гигабайты (ГБ), терабайты (ТБ), петабайты (ПБ), </a:t>
            </a:r>
            <a:r>
              <a:rPr lang="ru-RU" sz="2400" b="1" dirty="0" err="1"/>
              <a:t>эксабайты</a:t>
            </a:r>
            <a:r>
              <a:rPr lang="ru-RU" sz="2400" b="1" dirty="0"/>
              <a:t> (ЭБ), </a:t>
            </a:r>
            <a:r>
              <a:rPr lang="ru-RU" sz="2400" b="1" dirty="0" err="1"/>
              <a:t>зеттабайты</a:t>
            </a:r>
            <a:r>
              <a:rPr lang="ru-RU" sz="2400" b="1" dirty="0"/>
              <a:t> (ЗБ), </a:t>
            </a:r>
            <a:r>
              <a:rPr lang="ru-RU" sz="2400" b="1" dirty="0" err="1"/>
              <a:t>йоттабайты</a:t>
            </a:r>
            <a:r>
              <a:rPr lang="ru-RU" sz="2400" b="1" dirty="0"/>
              <a:t> (ЙБ) </a:t>
            </a:r>
            <a:r>
              <a:rPr lang="ru-RU" sz="2400" dirty="0"/>
              <a:t>– единицы измерения информации. Каждая в </a:t>
            </a:r>
            <a:r>
              <a:rPr lang="ru-RU" sz="2400" b="1" dirty="0"/>
              <a:t>1024</a:t>
            </a:r>
            <a:r>
              <a:rPr lang="ru-RU" sz="2400" dirty="0"/>
              <a:t> раза больше предыдущей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2A795-1582-4F3B-806C-F4ED3A15276E}"/>
              </a:ext>
            </a:extLst>
          </p:cNvPr>
          <p:cNvSpPr txBox="1"/>
          <p:nvPr/>
        </p:nvSpPr>
        <p:spPr>
          <a:xfrm>
            <a:off x="7884368" y="4365104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правильно экономить трафик в </a:t>
            </a:r>
            <a:r>
              <a:rPr lang="ru-RU" dirty="0" err="1">
                <a:solidFill>
                  <a:srgbClr val="002060"/>
                </a:solidFill>
              </a:rPr>
              <a:t>WhatsApp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556792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(1 </a:t>
            </a:r>
            <a:r>
              <a:rPr lang="ru-RU" sz="2400" dirty="0"/>
              <a:t> Мб</a:t>
            </a:r>
            <a:r>
              <a:rPr lang="en-US" sz="2400" dirty="0"/>
              <a:t>*1024 </a:t>
            </a:r>
            <a:r>
              <a:rPr lang="ru-RU" sz="2400" dirty="0"/>
              <a:t>Кб*1024 байт)</a:t>
            </a:r>
            <a:r>
              <a:rPr lang="en-US" sz="2400" dirty="0"/>
              <a:t>/1,6 </a:t>
            </a:r>
            <a:r>
              <a:rPr lang="ru-RU" sz="2400" dirty="0"/>
              <a:t>байт =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655360 символов.</a:t>
            </a:r>
            <a:endParaRPr lang="ru-RU" sz="24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655360</a:t>
            </a:r>
            <a:r>
              <a:rPr lang="en-US" sz="2400" dirty="0"/>
              <a:t>/(40*60) = 273 </a:t>
            </a:r>
            <a:r>
              <a:rPr lang="ru-RU" sz="2400" dirty="0"/>
              <a:t>страницы.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86409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Задача 8.</a:t>
            </a:r>
            <a:r>
              <a:rPr lang="ru-RU" sz="2400" dirty="0"/>
              <a:t> Как подсчитать Мб в </a:t>
            </a:r>
            <a:r>
              <a:rPr lang="ru-RU" sz="2400" dirty="0" err="1"/>
              <a:t>WhatsApp</a:t>
            </a:r>
            <a:r>
              <a:rPr lang="ru-RU" sz="2400" dirty="0"/>
              <a:t>, потраченные на сообщения?</a:t>
            </a:r>
          </a:p>
          <a:p>
            <a:pPr>
              <a:buNone/>
            </a:pPr>
            <a:r>
              <a:rPr lang="ru-RU" sz="2400" dirty="0"/>
              <a:t>Что нам известно? Что надо найти? Решаем индивидуально.</a:t>
            </a:r>
          </a:p>
          <a:p>
            <a:pPr>
              <a:buNone/>
            </a:pPr>
            <a:r>
              <a:rPr lang="ru-RU" sz="2400" dirty="0"/>
              <a:t>В тетради запишите формулу для решения этой задачи.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4653136"/>
            <a:ext cx="864096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dirty="0"/>
              <a:t>Нам дано количество символов в сообщении – это </a:t>
            </a:r>
            <a:r>
              <a:rPr lang="en-US" sz="2400" b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. </a:t>
            </a:r>
            <a:r>
              <a:rPr lang="ru-RU" sz="2400" dirty="0"/>
              <a:t>Известно, что каждый отправленный символ кодируется 1,6 байта – это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(малое). Сколько будет потрачено Мб трафика – это </a:t>
            </a:r>
            <a:r>
              <a:rPr lang="en-US" sz="2400" b="1" dirty="0">
                <a:solidFill>
                  <a:srgbClr val="FF0000"/>
                </a:solidFill>
              </a:rPr>
              <a:t>I </a:t>
            </a:r>
            <a:r>
              <a:rPr lang="en-US" sz="2400" dirty="0"/>
              <a:t>(</a:t>
            </a:r>
            <a:r>
              <a:rPr lang="ru-RU" sz="2400" dirty="0"/>
              <a:t>большое). Тогда, формула решения задачи –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K*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3795" y="407707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Вес продукта "Яблоки </a:t>
            </a:r>
            <a:r>
              <a:rPr lang="ru-RU" dirty="0" err="1">
                <a:solidFill>
                  <a:srgbClr val="002060"/>
                </a:solidFill>
              </a:rPr>
              <a:t>Мельба</a:t>
            </a:r>
            <a:r>
              <a:rPr lang="ru-RU" dirty="0">
                <a:solidFill>
                  <a:srgbClr val="002060"/>
                </a:solidFill>
              </a:rPr>
              <a:t>" </a:t>
            </a:r>
          </a:p>
        </p:txBody>
      </p:sp>
      <p:pic>
        <p:nvPicPr>
          <p:cNvPr id="4" name="Содержимое 3" descr="c8858022d52d403c5754d08ba6a24e73.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3600400" cy="2878784"/>
          </a:xfrm>
        </p:spPr>
      </p:pic>
      <p:pic>
        <p:nvPicPr>
          <p:cNvPr id="5" name="Рисунок 4" descr="d1f7aa8ca2b1ff610f12fb565e7df1b3.jpg"/>
          <p:cNvPicPr>
            <a:picLocks noChangeAspect="1"/>
          </p:cNvPicPr>
          <p:nvPr/>
        </p:nvPicPr>
        <p:blipFill>
          <a:blip r:embed="rId3" cstate="print"/>
          <a:srcRect l="16736" t="19760" r="18249" b="22467"/>
          <a:stretch>
            <a:fillRect/>
          </a:stretch>
        </p:blipFill>
        <p:spPr>
          <a:xfrm>
            <a:off x="899592" y="1268760"/>
            <a:ext cx="1978220" cy="16561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131840" y="1268760"/>
            <a:ext cx="554461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noProof="0" dirty="0">
                <a:solidFill>
                  <a:srgbClr val="002060"/>
                </a:solidFill>
              </a:rPr>
              <a:t>Задача 1.</a:t>
            </a:r>
            <a:r>
              <a:rPr lang="ru-RU" sz="2400" b="1" noProof="0" dirty="0"/>
              <a:t> </a:t>
            </a:r>
            <a:r>
              <a:rPr lang="ru-RU" sz="2400" noProof="0" dirty="0"/>
              <a:t>Сколько весит корзина с яблоками, если о</a:t>
            </a:r>
            <a:r>
              <a:rPr lang="ru-RU" sz="2400" dirty="0"/>
              <a:t>дно среднее яблоко весит 130 г.</a:t>
            </a:r>
            <a:r>
              <a:rPr lang="ru-RU" sz="2400" noProof="0" dirty="0"/>
              <a:t>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3284984"/>
            <a:ext cx="1872208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ru-RU" sz="2400" dirty="0"/>
              <a:t>130 г. </a:t>
            </a:r>
            <a:endParaRPr lang="en-US" sz="2400" dirty="0"/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=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яблок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I - ?, </a:t>
            </a:r>
            <a:r>
              <a:rPr lang="ru-RU" sz="2400" dirty="0"/>
              <a:t>кг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75856" y="2636912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600" b="1" dirty="0">
                <a:solidFill>
                  <a:srgbClr val="FF0000"/>
                </a:solidFill>
              </a:rPr>
              <a:t>Формализация. Краткая запись задачи.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96136" y="3356992"/>
            <a:ext cx="27363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100" b="1" dirty="0"/>
              <a:t>Решение: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100" dirty="0"/>
              <a:t>I = </a:t>
            </a:r>
            <a:r>
              <a:rPr lang="en-US" sz="3100" dirty="0" err="1"/>
              <a:t>i</a:t>
            </a:r>
            <a:r>
              <a:rPr lang="en-US" sz="3100" dirty="0"/>
              <a:t>*K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= </a:t>
            </a:r>
            <a:r>
              <a:rPr lang="ru-RU" sz="3100" dirty="0"/>
              <a:t>130 г </a:t>
            </a:r>
            <a:r>
              <a:rPr lang="en-US" sz="3100" dirty="0"/>
              <a:t>*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яблок =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1300 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73E27F2-5A95-420C-AD87-1C4F8E03B562}"/>
              </a:ext>
            </a:extLst>
          </p:cNvPr>
          <p:cNvGrpSpPr/>
          <p:nvPr/>
        </p:nvGrpSpPr>
        <p:grpSpPr>
          <a:xfrm>
            <a:off x="4067944" y="3501008"/>
            <a:ext cx="1584176" cy="2088232"/>
            <a:chOff x="4067944" y="3501008"/>
            <a:chExt cx="1584176" cy="20882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067944" y="4653136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652120" y="3501008"/>
              <a:ext cx="0" cy="2088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796136" y="486916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 кг=1000 г, </a:t>
            </a:r>
          </a:p>
          <a:p>
            <a:r>
              <a:rPr lang="ru-RU" sz="2400" dirty="0"/>
              <a:t>тогда 1300 г = 1,3 кг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56612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Ответ:</a:t>
            </a:r>
            <a:r>
              <a:rPr lang="ru-RU" sz="2400" dirty="0"/>
              <a:t> 1,3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309320"/>
            <a:ext cx="914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Пищевая ценность - </a:t>
            </a:r>
            <a:r>
              <a:rPr lang="en-US" dirty="0"/>
              <a:t>http://bonfit.ru/kalorii/frukty-i-yagody/yabloki/kalorii-yabloki-melba/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Для тех, кто решил Задачу 8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1612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Задача *.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Найти информационный объем доклада на конференцию в байтах, если на каждой странице расположено 32 строки по 64 символа в строке. Доклад содержит 8 страниц текста.</a:t>
            </a:r>
          </a:p>
          <a:p>
            <a:endParaRPr lang="ru-RU" dirty="0"/>
          </a:p>
        </p:txBody>
      </p:sp>
      <p:pic>
        <p:nvPicPr>
          <p:cNvPr id="5" name="Рисунок 4" descr="depositphotos_25314347-stock-photo-opened-book-on-brigh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49483"/>
            <a:ext cx="4104456" cy="257180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4BE207-4621-432B-A2C2-86CAD94FB54A}"/>
              </a:ext>
            </a:extLst>
          </p:cNvPr>
          <p:cNvSpPr/>
          <p:nvPr/>
        </p:nvSpPr>
        <p:spPr>
          <a:xfrm>
            <a:off x="5796136" y="4387751"/>
            <a:ext cx="1887055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= K*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FF1C76-917A-4708-8463-BA54D9CA5EBA}"/>
              </a:ext>
            </a:extLst>
          </p:cNvPr>
          <p:cNvSpPr/>
          <p:nvPr/>
        </p:nvSpPr>
        <p:spPr>
          <a:xfrm>
            <a:off x="4716016" y="324607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Какая основная формула для решения задачи?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F5C6A3-52A5-4E99-AFF0-C99A7FC9ED6D}"/>
              </a:ext>
            </a:extLst>
          </p:cNvPr>
          <p:cNvSpPr/>
          <p:nvPr/>
        </p:nvSpPr>
        <p:spPr>
          <a:xfrm>
            <a:off x="5076056" y="5478323"/>
            <a:ext cx="34885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Однобайтная кодировка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Windows </a:t>
            </a:r>
            <a:endParaRPr lang="ru-RU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B5567-54DF-466A-A370-11C2EBDFD50D}"/>
              </a:ext>
            </a:extLst>
          </p:cNvPr>
          <p:cNvSpPr txBox="1"/>
          <p:nvPr/>
        </p:nvSpPr>
        <p:spPr>
          <a:xfrm>
            <a:off x="249274" y="120335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Повторяем главное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1DBE5-05EF-430A-AFE9-4A4F4478724A}"/>
              </a:ext>
            </a:extLst>
          </p:cNvPr>
          <p:cNvSpPr txBox="1"/>
          <p:nvPr/>
        </p:nvSpPr>
        <p:spPr>
          <a:xfrm>
            <a:off x="216786" y="1412776"/>
            <a:ext cx="86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 бит </a:t>
            </a:r>
            <a:r>
              <a:rPr lang="ru-RU" sz="2400" dirty="0"/>
              <a:t>– минимальная единица измерения информации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76C3C8-0B0F-4AE2-846C-34F3BE147297}"/>
              </a:ext>
            </a:extLst>
          </p:cNvPr>
          <p:cNvSpPr/>
          <p:nvPr/>
        </p:nvSpPr>
        <p:spPr>
          <a:xfrm>
            <a:off x="234700" y="1988840"/>
            <a:ext cx="8674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Информационный вес символа произвольного алфавита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и мощность алфавита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</a:t>
            </a:r>
            <a:r>
              <a:rPr lang="ru-RU" sz="2400" dirty="0"/>
              <a:t>связаны между собой соотношением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= 2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FFB130-DEC5-4840-8C54-ECD426009CE9}"/>
              </a:ext>
            </a:extLst>
          </p:cNvPr>
          <p:cNvSpPr/>
          <p:nvPr/>
        </p:nvSpPr>
        <p:spPr>
          <a:xfrm>
            <a:off x="216789" y="3212976"/>
            <a:ext cx="8674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Информационный объём сообщения </a:t>
            </a:r>
            <a:r>
              <a:rPr lang="en-US" sz="2400" b="1" dirty="0">
                <a:solidFill>
                  <a:srgbClr val="FF0000"/>
                </a:solidFill>
              </a:rPr>
              <a:t>I </a:t>
            </a:r>
            <a:r>
              <a:rPr lang="ru-RU" sz="2400" dirty="0"/>
              <a:t>равен произведению количества </a:t>
            </a:r>
            <a:r>
              <a:rPr lang="en-US" sz="2400" b="1" dirty="0">
                <a:solidFill>
                  <a:srgbClr val="FF0000"/>
                </a:solidFill>
              </a:rPr>
              <a:t>K </a:t>
            </a:r>
            <a:r>
              <a:rPr lang="ru-RU" sz="2400" dirty="0"/>
              <a:t>символов в сообщении на информационный вес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символа алфавита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K*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0967198-C8CC-403A-8C4F-C913C2B2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22" y="4509120"/>
            <a:ext cx="8674542" cy="4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ctr">
              <a:lnSpc>
                <a:spcPct val="110000"/>
              </a:lnSpc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1 байт = 8 битов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3919B-A130-4D69-89A8-4467B455F3BD}"/>
              </a:ext>
            </a:extLst>
          </p:cNvPr>
          <p:cNvSpPr/>
          <p:nvPr/>
        </p:nvSpPr>
        <p:spPr>
          <a:xfrm>
            <a:off x="234700" y="5229200"/>
            <a:ext cx="8674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Бит, байт, килобайт, мегабайт, гигабайт, терабайт</a:t>
            </a:r>
            <a:r>
              <a:rPr lang="ru-RU" sz="2400" b="1" dirty="0"/>
              <a:t> </a:t>
            </a:r>
            <a:r>
              <a:rPr lang="ru-RU" sz="2400" dirty="0"/>
              <a:t>– единицы измерения информации. Каждая следующая единица больше предыдущей в </a:t>
            </a:r>
            <a:r>
              <a:rPr lang="ru-RU" sz="2400" b="1" dirty="0">
                <a:solidFill>
                  <a:srgbClr val="FF0000"/>
                </a:solidFill>
              </a:rPr>
              <a:t>1024</a:t>
            </a:r>
            <a:r>
              <a:rPr lang="ru-RU" sz="2400" dirty="0"/>
              <a:t> раза (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ru-RU" sz="2400" b="1" dirty="0">
                <a:cs typeface="Times New Roman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/>
      <p:bldP spid="18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Что мы сегодня узнали?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Чему научились?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37444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/>
              <a:t>Узнали об алфавитном подходе к измерению информации;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/>
              <a:t>Научились определять информационный вес символа произвольного алфавита;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/>
              <a:t>Узнали о двух видах компьютерной кодировки символов;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/>
              <a:t>Научились определять информационный объём сообщений, состоящих из некоторого количества символов алфавита;</a:t>
            </a:r>
          </a:p>
          <a:p>
            <a:pPr marL="514350" indent="-514350">
              <a:buAutoNum type="arabicPeriod"/>
            </a:pPr>
            <a:r>
              <a:rPr lang="ru-RU" sz="2400" dirty="0"/>
              <a:t>Узнали как кодируются SMS-сообщения;</a:t>
            </a:r>
          </a:p>
          <a:p>
            <a:pPr marL="514350" indent="-514350">
              <a:buAutoNum type="arabicPeriod"/>
            </a:pPr>
            <a:r>
              <a:rPr lang="ru-RU" sz="2400" dirty="0"/>
              <a:t>Узнали как расходуется трафик при передачи сообщений в </a:t>
            </a:r>
            <a:r>
              <a:rPr lang="ru-RU" sz="2400" dirty="0" err="1"/>
              <a:t>WhatsApp</a:t>
            </a:r>
            <a:r>
              <a:rPr lang="ru-RU" sz="2400" dirty="0"/>
              <a:t>;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5D5997A-5D67-46F6-840A-71F0A473AA0B}"/>
              </a:ext>
            </a:extLst>
          </p:cNvPr>
          <p:cNvGrpSpPr/>
          <p:nvPr/>
        </p:nvGrpSpPr>
        <p:grpSpPr>
          <a:xfrm>
            <a:off x="3091550" y="5645015"/>
            <a:ext cx="3032908" cy="808321"/>
            <a:chOff x="3091550" y="5509712"/>
            <a:chExt cx="3032908" cy="808321"/>
          </a:xfrm>
        </p:grpSpPr>
        <p:pic>
          <p:nvPicPr>
            <p:cNvPr id="7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40B2D3DF-CB75-4A03-BC2C-8485A9474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0971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44945C6E-E2D5-428D-874B-DBAC47EDC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370" y="552594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33549410-7D32-4516-9A56-CE309B379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550" y="550971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Что мы сегодня узнали?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Чему научились?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1570570"/>
            <a:ext cx="8640960" cy="44644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2400" dirty="0"/>
              <a:t>Научились определять количество символов по заданному информационному объёму сообщения;</a:t>
            </a:r>
          </a:p>
          <a:p>
            <a:pPr marL="514350" indent="-514350">
              <a:buFont typeface="Arial" pitchFamily="34" charset="0"/>
              <a:buAutoNum type="arabicPeriod" startAt="7"/>
            </a:pPr>
            <a:r>
              <a:rPr lang="ru-RU" sz="2400" dirty="0"/>
              <a:t>Узнали информационный объем одной печатной страницы текста;</a:t>
            </a:r>
          </a:p>
          <a:p>
            <a:pPr marL="514350" indent="-514350">
              <a:buAutoNum type="arabicPeriod" startAt="7"/>
            </a:pPr>
            <a:r>
              <a:rPr lang="ru-RU" sz="2400" dirty="0"/>
              <a:t>Изучили единицы измерения информации и соотношения между ними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588" y="445643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Расставьте смайлики. </a:t>
            </a:r>
            <a:r>
              <a:rPr lang="ru-RU" sz="2400" dirty="0"/>
              <a:t>Подсчитайте смайлики и баллы, </a:t>
            </a:r>
          </a:p>
          <a:p>
            <a:r>
              <a:rPr lang="ru-RU" sz="2400" dirty="0"/>
              <a:t>найдите их сумму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254532F-07E1-4D2C-B6D5-6D4701545518}"/>
              </a:ext>
            </a:extLst>
          </p:cNvPr>
          <p:cNvGrpSpPr/>
          <p:nvPr/>
        </p:nvGrpSpPr>
        <p:grpSpPr>
          <a:xfrm>
            <a:off x="3091550" y="5645015"/>
            <a:ext cx="3032908" cy="808321"/>
            <a:chOff x="3091550" y="5509712"/>
            <a:chExt cx="3032908" cy="808321"/>
          </a:xfrm>
        </p:grpSpPr>
        <p:pic>
          <p:nvPicPr>
            <p:cNvPr id="6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FA5C9232-835D-47BF-8868-F34B37701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50971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F1245D13-6B35-4F2D-8467-849FE31F4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370" y="552594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avatars.mds.yandex.net/get-zen-logos/246004/pub_5b4bda681f242d00a9b96c0a_5b4dda33f329b400a948cc8b/xh">
              <a:extLst>
                <a:ext uri="{FF2B5EF4-FFF2-40B4-BE49-F238E27FC236}">
                  <a16:creationId xmlns:a16="http://schemas.microsoft.com/office/drawing/2014/main" id="{86AC17D0-3970-4E20-9B45-775B6F690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550" y="550971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245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Оценка за урок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«Единицы измерения информации»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331640" y="1628800"/>
            <a:ext cx="648072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/>
              <a:t>Поставьте себе оценку:</a:t>
            </a:r>
            <a:r>
              <a:rPr lang="en-US" sz="2400" b="1" dirty="0"/>
              <a:t> </a:t>
            </a:r>
            <a:endParaRPr lang="ru-RU" sz="2400" b="1" dirty="0"/>
          </a:p>
          <a:p>
            <a:r>
              <a:rPr lang="ru-RU" sz="2400" b="1" dirty="0"/>
              <a:t>Сумма баллов </a:t>
            </a:r>
            <a:r>
              <a:rPr lang="en-US" sz="2400" b="1" dirty="0"/>
              <a:t>S</a:t>
            </a:r>
            <a:r>
              <a:rPr lang="ru-RU" sz="2400" b="1" dirty="0"/>
              <a:t> </a:t>
            </a:r>
            <a:r>
              <a:rPr lang="ru-RU" sz="2400" dirty="0"/>
              <a:t>от</a:t>
            </a:r>
            <a:r>
              <a:rPr lang="ru-RU" sz="2400" b="1" dirty="0"/>
              <a:t> 8 до 10</a:t>
            </a:r>
            <a:r>
              <a:rPr lang="ru-RU" sz="2400" dirty="0"/>
              <a:t> – оценка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/>
              <a:t>»;</a:t>
            </a:r>
            <a:r>
              <a:rPr lang="en-US" sz="2400" b="1" dirty="0"/>
              <a:t> </a:t>
            </a:r>
            <a:endParaRPr lang="ru-RU" sz="2400" b="1" dirty="0"/>
          </a:p>
          <a:p>
            <a:r>
              <a:rPr lang="ru-RU" sz="2400" b="1" dirty="0"/>
              <a:t>Сумма баллов </a:t>
            </a:r>
            <a:r>
              <a:rPr lang="en-US" sz="2400" b="1" dirty="0"/>
              <a:t>S</a:t>
            </a:r>
            <a:r>
              <a:rPr lang="ru-RU" sz="2400" b="1" dirty="0"/>
              <a:t> </a:t>
            </a:r>
            <a:r>
              <a:rPr lang="ru-RU" sz="2400" dirty="0"/>
              <a:t>от</a:t>
            </a:r>
            <a:r>
              <a:rPr lang="ru-RU" sz="2400" b="1" dirty="0"/>
              <a:t> 11 до 13 </a:t>
            </a:r>
            <a:r>
              <a:rPr lang="ru-RU" sz="2400" dirty="0"/>
              <a:t>– оценка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  <a:r>
              <a:rPr lang="ru-RU" sz="2400" b="1" dirty="0"/>
              <a:t>»;</a:t>
            </a:r>
            <a:r>
              <a:rPr lang="en-US" sz="2400" b="1" dirty="0"/>
              <a:t> </a:t>
            </a:r>
            <a:endParaRPr lang="ru-RU" sz="2400" b="1" dirty="0"/>
          </a:p>
          <a:p>
            <a:r>
              <a:rPr lang="ru-RU" sz="2400" b="1" dirty="0"/>
              <a:t>Сумма баллов </a:t>
            </a:r>
            <a:r>
              <a:rPr lang="en-US" sz="2400" b="1" dirty="0"/>
              <a:t>S</a:t>
            </a:r>
            <a:r>
              <a:rPr lang="ru-RU" sz="2400" b="1" dirty="0"/>
              <a:t> </a:t>
            </a:r>
            <a:r>
              <a:rPr lang="ru-RU" sz="2400" dirty="0"/>
              <a:t>от</a:t>
            </a:r>
            <a:r>
              <a:rPr lang="ru-RU" sz="2400" b="1" dirty="0"/>
              <a:t> 14 </a:t>
            </a:r>
            <a:r>
              <a:rPr lang="ru-RU" sz="2400" dirty="0"/>
              <a:t>– оценка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sz="2400" b="1" dirty="0"/>
              <a:t>».</a:t>
            </a:r>
          </a:p>
        </p:txBody>
      </p:sp>
      <p:pic>
        <p:nvPicPr>
          <p:cNvPr id="6" name="Picture 2" descr="http://static5.depositphotos.com/1043957/507/i/450/depositphotos_5074701-stock-photo-in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4608512" cy="28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3C5D5-F448-415D-8656-F4B88386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334E5-7BB6-41C1-B87C-24699646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Информатика. 7 класс : учебник /</a:t>
            </a:r>
            <a:r>
              <a:rPr lang="ru-RU" sz="2800" b="1" dirty="0"/>
              <a:t> </a:t>
            </a:r>
            <a:r>
              <a:rPr lang="ru-RU" sz="2800" dirty="0"/>
              <a:t>Л. Л. </a:t>
            </a:r>
            <a:r>
              <a:rPr lang="ru-RU" sz="2800" dirty="0" err="1"/>
              <a:t>Босова</a:t>
            </a:r>
            <a:r>
              <a:rPr lang="ru-RU" sz="2800" dirty="0"/>
              <a:t>, А. Ю. </a:t>
            </a:r>
            <a:r>
              <a:rPr lang="ru-RU" sz="2800" dirty="0" err="1"/>
              <a:t>Босова</a:t>
            </a:r>
            <a:r>
              <a:rPr lang="ru-RU" sz="2800" dirty="0"/>
              <a:t>. – 6-е изд. – М.: БИНОМ. Лаборатория знаний, 2016. – 240 с. : ил.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Информатика. 7-9 классы : методическое пособие / Л. Л. </a:t>
            </a:r>
            <a:r>
              <a:rPr lang="ru-RU" sz="2800" dirty="0" err="1"/>
              <a:t>Босова</a:t>
            </a:r>
            <a:r>
              <a:rPr lang="ru-RU" sz="2800" dirty="0"/>
              <a:t>, А. Ю. </a:t>
            </a:r>
            <a:r>
              <a:rPr lang="ru-RU" sz="2800" dirty="0" err="1"/>
              <a:t>Босова</a:t>
            </a:r>
            <a:r>
              <a:rPr lang="ru-RU" sz="2800" dirty="0"/>
              <a:t>, 2-е изд., стереотип. – М.: БИНОМ. Лаборатория знаний, 2016. – 1464 с. : ил.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Информатика. Программа для основной школы : 5-6 классы. 7-9 классы /</a:t>
            </a:r>
            <a:r>
              <a:rPr lang="ru-RU" sz="2800" b="1" dirty="0"/>
              <a:t> </a:t>
            </a:r>
            <a:r>
              <a:rPr lang="ru-RU" sz="2800" dirty="0"/>
              <a:t>Л. Л. </a:t>
            </a:r>
            <a:r>
              <a:rPr lang="ru-RU" sz="2800" dirty="0" err="1"/>
              <a:t>Босова</a:t>
            </a:r>
            <a:r>
              <a:rPr lang="ru-RU" sz="2800" dirty="0"/>
              <a:t>, А. Ю. </a:t>
            </a:r>
            <a:r>
              <a:rPr lang="ru-RU" sz="2800" dirty="0" err="1"/>
              <a:t>Босова</a:t>
            </a:r>
            <a:r>
              <a:rPr lang="ru-RU" sz="2800" dirty="0"/>
              <a:t>. – 3-е изд. – М. : БИНОМ. Лаборатория знаний, 2015. – 88 с. : ил. – (Программы и планирование).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285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Ресурсы сети Интернет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2400" dirty="0"/>
          </a:p>
          <a:p>
            <a:pPr marL="354013" lvl="0" indent="-354013">
              <a:buFont typeface="+mj-lt"/>
              <a:buAutoNum type="arabicPeriod"/>
            </a:pPr>
            <a:r>
              <a:rPr lang="ru-RU" sz="7400" dirty="0"/>
              <a:t>Конспект урока по информатике. Кодирование информации: сайт Образовательного интернет-проекта «</a:t>
            </a:r>
            <a:r>
              <a:rPr lang="ru-RU" sz="7400" dirty="0" err="1"/>
              <a:t>Инфоурок</a:t>
            </a:r>
            <a:r>
              <a:rPr lang="ru-RU" sz="7400" dirty="0"/>
              <a:t>». [Электронный ресурс]. 2013. URL: </a:t>
            </a:r>
            <a:r>
              <a:rPr lang="ru-RU" sz="7400" dirty="0">
                <a:hlinkClick r:id="rId2"/>
              </a:rPr>
              <a:t>https://infourok.ru/klass-konspekt-uroka-po-informatike-kodirovanie-informacii-2920026.html</a:t>
            </a:r>
            <a:r>
              <a:rPr lang="ru-RU" sz="7400" dirty="0"/>
              <a:t> (дата обращения: 16.10.2020)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7400" dirty="0"/>
              <a:t>Сколько символов в 1 SMS-сообщении: сайт компании TargetSMS.ru. [Электронный ресурс]. 2020. URL: </a:t>
            </a:r>
            <a:r>
              <a:rPr lang="ru-RU" sz="7400" dirty="0">
                <a:hlinkClick r:id="rId3"/>
              </a:rPr>
              <a:t>https://targetsms.ru/blog/88-standart-gsm-ili-pochemu-ondo-sms-sostoit-iz-70-simvolov-a-dvojnoe-iz-13</a:t>
            </a:r>
            <a:r>
              <a:rPr lang="ru-RU" sz="7400" dirty="0"/>
              <a:t> (дата обращения: 16.10.2020)</a:t>
            </a:r>
          </a:p>
          <a:p>
            <a:pPr marL="354013" lvl="0" indent="-354013">
              <a:buFont typeface="+mj-lt"/>
              <a:buAutoNum type="arabicPeriod"/>
            </a:pPr>
            <a:r>
              <a:rPr lang="ru-RU" sz="7400" dirty="0"/>
              <a:t>Универсальный интернет-помощник в мобильном мире: сайт </a:t>
            </a:r>
            <a:r>
              <a:rPr lang="ru-RU" sz="7400" dirty="0" err="1"/>
              <a:t>Тарифкин.ру</a:t>
            </a:r>
            <a:r>
              <a:rPr lang="ru-RU" sz="7400" dirty="0"/>
              <a:t> [Электронный ресурс]. 2020. URL: </a:t>
            </a:r>
            <a:r>
              <a:rPr lang="ru-RU" sz="7400" dirty="0">
                <a:hlinkClick r:id="rId4"/>
              </a:rPr>
              <a:t>https://tarifkin.ru/</a:t>
            </a:r>
            <a:r>
              <a:rPr lang="ru-RU" sz="7400" dirty="0"/>
              <a:t> (дата обращения: 16.10.2020)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1084B-5FF5-4240-9B62-786FA6D6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Ресурсы сети Интернет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C9FF2-CF97-46F7-8F6A-37D343428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89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dirty="0"/>
              <a:t>Электронное приложение к учебнику «Информатика» для 7 класса (УМК </a:t>
            </a:r>
            <a:r>
              <a:rPr lang="ru-RU" sz="2800" dirty="0" err="1"/>
              <a:t>Босова</a:t>
            </a:r>
            <a:r>
              <a:rPr lang="ru-RU" sz="2800" dirty="0"/>
              <a:t> Л.Л. и др. 5-9 </a:t>
            </a:r>
            <a:r>
              <a:rPr lang="ru-RU" sz="2800" dirty="0" err="1"/>
              <a:t>кл</a:t>
            </a:r>
            <a:r>
              <a:rPr lang="ru-RU" sz="2800" dirty="0"/>
              <a:t>.): сайт Издательства «БИНОМ. Лаборатория знаний». [Электронный ресурс]. 2005. URL: </a:t>
            </a:r>
            <a:r>
              <a:rPr lang="ru-RU" sz="2800" dirty="0">
                <a:hlinkClick r:id="rId2"/>
              </a:rPr>
              <a:t>https://lbz.ru/metodist/authors/informatika/3/eor7.php</a:t>
            </a:r>
            <a:r>
              <a:rPr lang="ru-RU" sz="2800" dirty="0"/>
              <a:t> (дата обращения: 16.10.2020)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2800" dirty="0"/>
              <a:t>Яблоки </a:t>
            </a:r>
            <a:r>
              <a:rPr lang="ru-RU" sz="2800" dirty="0" err="1"/>
              <a:t>Мельба</a:t>
            </a:r>
            <a:r>
              <a:rPr lang="ru-RU" sz="2800" dirty="0"/>
              <a:t>: калорийность на 100 г, белки, жиры, углеводы: сайт Портала здоровья «</a:t>
            </a:r>
            <a:r>
              <a:rPr lang="ru-RU" sz="2800" dirty="0" err="1"/>
              <a:t>БонФит</a:t>
            </a:r>
            <a:r>
              <a:rPr lang="ru-RU" sz="2800" dirty="0"/>
              <a:t>». [Электронный ресурс]. 2020. URL: </a:t>
            </a:r>
            <a:r>
              <a:rPr lang="ru-RU" sz="2800" dirty="0">
                <a:hlinkClick r:id="rId3"/>
              </a:rPr>
              <a:t>http://bonfit.ru/kalorii/frukty-i-yagody/yabloki/kalorii-yabloki-melba/</a:t>
            </a:r>
            <a:r>
              <a:rPr lang="ru-RU" sz="2800" dirty="0"/>
              <a:t> (дата обращения: 16.10.2020)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1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Современный мир – </a:t>
            </a:r>
            <a:r>
              <a:rPr lang="ru-RU" dirty="0" err="1">
                <a:solidFill>
                  <a:srgbClr val="002060"/>
                </a:solidFill>
              </a:rPr>
              <a:t>мир</a:t>
            </a:r>
            <a:r>
              <a:rPr lang="ru-RU" dirty="0">
                <a:solidFill>
                  <a:srgbClr val="002060"/>
                </a:solidFill>
              </a:rPr>
              <a:t> информации</a:t>
            </a:r>
          </a:p>
        </p:txBody>
      </p:sp>
      <p:pic>
        <p:nvPicPr>
          <p:cNvPr id="4" name="Рисунок 3" descr="220px-Voltmeter_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484784"/>
            <a:ext cx="2248171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28184" y="4653136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Поможет ли нам школьный стрелочный вольтметр или линейка?</a:t>
            </a:r>
          </a:p>
        </p:txBody>
      </p:sp>
      <p:pic>
        <p:nvPicPr>
          <p:cNvPr id="7" name="Рисунок 6" descr="501d5ce42668603e1fb3515a4c96f5fb.png"/>
          <p:cNvPicPr>
            <a:picLocks noChangeAspect="1"/>
          </p:cNvPicPr>
          <p:nvPr/>
        </p:nvPicPr>
        <p:blipFill>
          <a:blip r:embed="rId3" cstate="print"/>
          <a:srcRect l="5901" t="50000" r="5901" b="30376"/>
          <a:stretch>
            <a:fillRect/>
          </a:stretch>
        </p:blipFill>
        <p:spPr>
          <a:xfrm>
            <a:off x="323528" y="5877272"/>
            <a:ext cx="5400600" cy="675075"/>
          </a:xfrm>
          <a:prstGeom prst="rect">
            <a:avLst/>
          </a:prstGeom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457200" y="1600201"/>
            <a:ext cx="5626968" cy="211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Сколько «весит» </a:t>
            </a:r>
            <a:r>
              <a:rPr lang="en-US" sz="2400" dirty="0"/>
              <a:t>SMS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Как правильно экономить трафик в </a:t>
            </a:r>
            <a:r>
              <a:rPr lang="ru-RU" sz="2400" dirty="0" err="1"/>
              <a:t>WhatsApp</a:t>
            </a:r>
            <a:r>
              <a:rPr lang="ru-RU" sz="2400" dirty="0"/>
              <a:t>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Поместится ли файл с докладом на </a:t>
            </a:r>
            <a:r>
              <a:rPr lang="ru-RU" sz="2400" dirty="0" err="1"/>
              <a:t>флеш</a:t>
            </a:r>
            <a:r>
              <a:rPr lang="en-US" sz="2400" dirty="0"/>
              <a:t>-</a:t>
            </a:r>
            <a:r>
              <a:rPr lang="ru-RU" sz="2400" dirty="0"/>
              <a:t>накопитель?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78904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Информационный вес</a:t>
            </a:r>
          </a:p>
        </p:txBody>
      </p:sp>
      <p:pic>
        <p:nvPicPr>
          <p:cNvPr id="13" name="Рисунок 12" descr="31.PNG"/>
          <p:cNvPicPr>
            <a:picLocks noChangeAspect="1"/>
          </p:cNvPicPr>
          <p:nvPr/>
        </p:nvPicPr>
        <p:blipFill rotWithShape="1">
          <a:blip r:embed="rId4" cstate="print"/>
          <a:srcRect t="-163" r="705" b="163"/>
          <a:stretch/>
        </p:blipFill>
        <p:spPr>
          <a:xfrm>
            <a:off x="323528" y="4149080"/>
            <a:ext cx="5148014" cy="17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24F1C-1238-4F45-BB6B-3829AA080EB3}"/>
              </a:ext>
            </a:extLst>
          </p:cNvPr>
          <p:cNvSpPr txBox="1"/>
          <p:nvPr/>
        </p:nvSpPr>
        <p:spPr>
          <a:xfrm>
            <a:off x="5940152" y="515080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измерить информацию?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 каких единицах она измеряется?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8640960" cy="33397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400" dirty="0"/>
              <a:t>рассмотреть алфавитный подход к измерению информации;</a:t>
            </a:r>
          </a:p>
          <a:p>
            <a:pPr marL="514350" indent="-514350">
              <a:buAutoNum type="arabicPeriod"/>
            </a:pPr>
            <a:r>
              <a:rPr lang="ru-RU" sz="2400" dirty="0"/>
              <a:t>определить информационный вес символа произвольного алфавита;</a:t>
            </a:r>
          </a:p>
          <a:p>
            <a:pPr marL="514350" indent="-514350">
              <a:buAutoNum type="arabicPeriod"/>
            </a:pPr>
            <a:r>
              <a:rPr lang="ru-RU" sz="2400" dirty="0"/>
              <a:t>определить информационный объём сообщения, состоящего из некоторого количества символов алфавита;</a:t>
            </a:r>
          </a:p>
          <a:p>
            <a:pPr marL="514350" indent="-514350">
              <a:buAutoNum type="arabicPeriod"/>
            </a:pPr>
            <a:r>
              <a:rPr lang="ru-RU" sz="2400" dirty="0"/>
              <a:t>изучить единицы измерения информации и соотношения между ними.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69E1FD00-E0AA-44DA-BE75-BF0B9019905E}"/>
              </a:ext>
            </a:extLst>
          </p:cNvPr>
          <p:cNvSpPr txBox="1">
            <a:spLocks/>
          </p:cNvSpPr>
          <p:nvPr/>
        </p:nvSpPr>
        <p:spPr>
          <a:xfrm>
            <a:off x="251520" y="1942731"/>
            <a:ext cx="8640960" cy="496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</a:rPr>
              <a:t>Тема урока «Единицы измерения информации»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F1E96AC9-CE83-425B-8E83-DEAC2399316E}"/>
              </a:ext>
            </a:extLst>
          </p:cNvPr>
          <p:cNvSpPr txBox="1">
            <a:spLocks/>
          </p:cNvSpPr>
          <p:nvPr/>
        </p:nvSpPr>
        <p:spPr>
          <a:xfrm>
            <a:off x="251520" y="2459535"/>
            <a:ext cx="8640960" cy="589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</a:rPr>
              <a:t>Цель:</a:t>
            </a:r>
            <a:r>
              <a:rPr lang="ru-RU" sz="2400" dirty="0"/>
              <a:t>  </a:t>
            </a:r>
            <a:r>
              <a:rPr lang="ru-RU" sz="2400" b="1" dirty="0">
                <a:solidFill>
                  <a:srgbClr val="FF0000"/>
                </a:solidFill>
              </a:rPr>
              <a:t>Определение информационного объёма сообщения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48301E-A0DB-4944-8B98-B29926B1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§ 1.6, задания № 7, 8, 14. Решить одну задачу в интерактивной тетради </a:t>
            </a:r>
            <a:r>
              <a:rPr lang="en-US" sz="2400" dirty="0" err="1"/>
              <a:t>SkySmart</a:t>
            </a:r>
            <a:r>
              <a:rPr lang="ru-RU" sz="2400" dirty="0"/>
              <a:t>. Дополнительное задание: поработать с Интерактивным задачником (режимы «Тренажер» и «Контроль»).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Важно помнить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Домашнее задание</a:t>
            </a:r>
          </a:p>
        </p:txBody>
      </p:sp>
      <p:pic>
        <p:nvPicPr>
          <p:cNvPr id="6" name="Рисунок 5" descr="f5ce961a06ad0f0cbcb506afbafcde76.jpg"/>
          <p:cNvPicPr>
            <a:picLocks noChangeAspect="1"/>
          </p:cNvPicPr>
          <p:nvPr/>
        </p:nvPicPr>
        <p:blipFill>
          <a:blip r:embed="rId2" cstate="print"/>
          <a:srcRect l="2438" t="27950" r="2751" b="16401"/>
          <a:stretch>
            <a:fillRect/>
          </a:stretch>
        </p:blipFill>
        <p:spPr>
          <a:xfrm>
            <a:off x="611560" y="4077072"/>
            <a:ext cx="3571181" cy="2096089"/>
          </a:xfrm>
          <a:prstGeom prst="rect">
            <a:avLst/>
          </a:prstGeom>
        </p:spPr>
      </p:pic>
      <p:pic>
        <p:nvPicPr>
          <p:cNvPr id="7" name="Рисунок 6" descr="img6.jpg"/>
          <p:cNvPicPr>
            <a:picLocks noChangeAspect="1"/>
          </p:cNvPicPr>
          <p:nvPr/>
        </p:nvPicPr>
        <p:blipFill>
          <a:blip r:embed="rId3" cstate="print"/>
          <a:srcRect l="12201" t="21650" r="12200" b="2751"/>
          <a:stretch>
            <a:fillRect/>
          </a:stretch>
        </p:blipFill>
        <p:spPr>
          <a:xfrm>
            <a:off x="4499992" y="3266982"/>
            <a:ext cx="4248472" cy="3186354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0611E705-8389-4E54-8A9C-4422FAA1C75C}"/>
              </a:ext>
            </a:extLst>
          </p:cNvPr>
          <p:cNvSpPr/>
          <p:nvPr/>
        </p:nvSpPr>
        <p:spPr>
          <a:xfrm>
            <a:off x="3862264" y="3418307"/>
            <a:ext cx="165618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Двоичное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 Box 108"/>
          <p:cNvSpPr txBox="1">
            <a:spLocks noChangeArrowheads="1"/>
          </p:cNvSpPr>
          <p:nvPr/>
        </p:nvSpPr>
        <p:spPr bwMode="auto">
          <a:xfrm>
            <a:off x="251519" y="3140968"/>
            <a:ext cx="864096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Разрядность двоичного кода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количество символов в двоичном коде (длина двоичной цепочки).</a:t>
            </a:r>
          </a:p>
        </p:txBody>
      </p:sp>
      <p:graphicFrame>
        <p:nvGraphicFramePr>
          <p:cNvPr id="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45863"/>
              </p:ext>
            </p:extLst>
          </p:nvPr>
        </p:nvGraphicFramePr>
        <p:xfrm>
          <a:off x="251520" y="4042062"/>
          <a:ext cx="8640959" cy="1608138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Разрядность</a:t>
                      </a:r>
                      <a:b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двоичного кода, </a:t>
                      </a:r>
                      <a:r>
                        <a:rPr kumimoji="0" 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i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</a:t>
                      </a:r>
                      <a:b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кодовых комбинаций,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N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54868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FF2572F-3E85-4768-86AE-76C266866DF1}"/>
              </a:ext>
            </a:extLst>
          </p:cNvPr>
          <p:cNvGrpSpPr/>
          <p:nvPr/>
        </p:nvGrpSpPr>
        <p:grpSpPr>
          <a:xfrm>
            <a:off x="251519" y="1196752"/>
            <a:ext cx="8640960" cy="1947335"/>
            <a:chOff x="251519" y="1196752"/>
            <a:chExt cx="8640960" cy="1947335"/>
          </a:xfrm>
        </p:grpSpPr>
        <p:pic>
          <p:nvPicPr>
            <p:cNvPr id="8" name="Содержимое 3" descr="hello_html_m6aff6f0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19" y="1196752"/>
              <a:ext cx="8640960" cy="1800199"/>
            </a:xfrm>
            <a:prstGeom prst="rect">
              <a:avLst/>
            </a:prstGeom>
          </p:spPr>
        </p:pic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B8AFB06-C4F8-4968-B6BF-B0C4EF239A57}"/>
                </a:ext>
              </a:extLst>
            </p:cNvPr>
            <p:cNvGrpSpPr/>
            <p:nvPr/>
          </p:nvGrpSpPr>
          <p:grpSpPr>
            <a:xfrm>
              <a:off x="2123728" y="2569908"/>
              <a:ext cx="4788532" cy="574179"/>
              <a:chOff x="2123728" y="2569908"/>
              <a:chExt cx="4788532" cy="57417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23728" y="2682422"/>
                <a:ext cx="115212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4 = Р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96136" y="2569908"/>
                <a:ext cx="111612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1 = В</a:t>
                </a: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CAB8649-AC1C-4140-888A-E035042DAD6A}"/>
              </a:ext>
            </a:extLst>
          </p:cNvPr>
          <p:cNvGrpSpPr/>
          <p:nvPr/>
        </p:nvGrpSpPr>
        <p:grpSpPr>
          <a:xfrm>
            <a:off x="1403648" y="5877272"/>
            <a:ext cx="5007653" cy="769441"/>
            <a:chOff x="323528" y="5733256"/>
            <a:chExt cx="5007653" cy="76944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FAB3B8A-9ADF-4290-9353-F175B0804E77}"/>
                </a:ext>
              </a:extLst>
            </p:cNvPr>
            <p:cNvSpPr/>
            <p:nvPr/>
          </p:nvSpPr>
          <p:spPr>
            <a:xfrm>
              <a:off x="3812817" y="5733256"/>
              <a:ext cx="1518364" cy="76944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4400" b="1" dirty="0">
                  <a:solidFill>
                    <a:srgbClr val="FF0000"/>
                  </a:solidFill>
                  <a:latin typeface="Calibri" pitchFamily="34" charset="0"/>
                </a:rPr>
                <a:t> = 2</a:t>
              </a:r>
              <a:r>
                <a:rPr lang="ru-RU" sz="4400" b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4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7DC71-BCDC-4D17-8AB9-F6A843FB6E73}"/>
                </a:ext>
              </a:extLst>
            </p:cNvPr>
            <p:cNvSpPr txBox="1"/>
            <p:nvPr/>
          </p:nvSpPr>
          <p:spPr>
            <a:xfrm>
              <a:off x="323528" y="5733256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Повторим: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7F88-BECD-4F72-8ACD-7517B508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79C8D-D386-49E3-8CDD-8B31886D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404864"/>
          </a:xfrm>
        </p:spPr>
        <p:txBody>
          <a:bodyPr/>
          <a:lstStyle/>
          <a:p>
            <a:r>
              <a:rPr lang="ru-RU" sz="2400" dirty="0">
                <a:cs typeface="Arial" charset="0"/>
              </a:rPr>
              <a:t>Взаимопроверка  домашнего задания. Работа в парах.</a:t>
            </a:r>
          </a:p>
          <a:p>
            <a:r>
              <a:rPr lang="ru-RU" sz="2400" dirty="0">
                <a:cs typeface="Arial" charset="0"/>
              </a:rPr>
              <a:t>Правильные ответы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C826B-AF22-4A18-83B8-DB7738704731}"/>
              </a:ext>
            </a:extLst>
          </p:cNvPr>
          <p:cNvSpPr txBox="1"/>
          <p:nvPr/>
        </p:nvSpPr>
        <p:spPr>
          <a:xfrm>
            <a:off x="1021526" y="2967335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>
                <a:solidFill>
                  <a:srgbClr val="FF0000"/>
                </a:solidFill>
              </a:rPr>
              <a:t>балл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B481FF-9826-4995-B4FD-BC7232994D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/>
        </p:blipFill>
        <p:spPr>
          <a:xfrm>
            <a:off x="2280889" y="3775646"/>
            <a:ext cx="4582222" cy="3082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15EFA-DACF-4045-AA01-AE28D075B758}"/>
              </a:ext>
            </a:extLst>
          </p:cNvPr>
          <p:cNvSpPr txBox="1"/>
          <p:nvPr/>
        </p:nvSpPr>
        <p:spPr>
          <a:xfrm>
            <a:off x="2280889" y="261179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№ 7. </a:t>
            </a:r>
            <a:r>
              <a:rPr lang="en-US" sz="2400" b="1" dirty="0">
                <a:solidFill>
                  <a:srgbClr val="002060"/>
                </a:solidFill>
              </a:rPr>
              <a:t>I = 5, N = 32.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№ </a:t>
            </a:r>
            <a:r>
              <a:rPr lang="en-US" sz="2400" b="1" dirty="0">
                <a:solidFill>
                  <a:srgbClr val="002060"/>
                </a:solidFill>
              </a:rPr>
              <a:t>10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>
                <a:solidFill>
                  <a:srgbClr val="002060"/>
                </a:solidFill>
              </a:rPr>
              <a:t>I = 5, N = 32, 32 &gt; 26. </a:t>
            </a:r>
            <a:r>
              <a:rPr lang="ru-RU" sz="2400" b="1" dirty="0">
                <a:solidFill>
                  <a:srgbClr val="002060"/>
                </a:solidFill>
              </a:rPr>
              <a:t>Достаточно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№ 11. НАИГАЧ</a:t>
            </a:r>
          </a:p>
        </p:txBody>
      </p:sp>
    </p:spTree>
    <p:extLst>
      <p:ext uri="{BB962C8B-B14F-4D97-AF65-F5344CB8AC3E}">
        <p14:creationId xmlns:p14="http://schemas.microsoft.com/office/powerpoint/2010/main" val="27273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80166" y="1529439"/>
            <a:ext cx="8653032" cy="4081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2563"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Каждый символ некоторого сообщения имеет определённый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информационный вес</a:t>
            </a:r>
            <a:r>
              <a:rPr lang="ru-RU" sz="2400" dirty="0">
                <a:latin typeface="+mn-lt"/>
              </a:rPr>
              <a:t> – несёт </a:t>
            </a:r>
            <a:r>
              <a:rPr lang="ru-RU" sz="2400" b="1" dirty="0">
                <a:solidFill>
                  <a:srgbClr val="FF0000"/>
                </a:solidFill>
              </a:rPr>
              <a:t>фиксированное количество информации. </a:t>
            </a:r>
          </a:p>
          <a:p>
            <a:pPr indent="182563"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Все символы одного алфавита имеют один и тот же вес, зависящий от мощности алфавита.</a:t>
            </a:r>
          </a:p>
          <a:p>
            <a:pPr indent="182563"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Информационный вес символа двоичного алфавита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принят за минимальную единицу измерения информации и называется </a:t>
            </a:r>
            <a:r>
              <a:rPr lang="ru-RU" sz="2400" b="1" dirty="0">
                <a:solidFill>
                  <a:srgbClr val="FF0000"/>
                </a:solidFill>
              </a:rPr>
              <a:t>1 бит </a:t>
            </a:r>
            <a:r>
              <a:rPr lang="ru-RU" sz="2400" dirty="0"/>
              <a:t>(</a:t>
            </a:r>
            <a:r>
              <a:rPr lang="ru-RU" sz="2400" dirty="0" err="1"/>
              <a:t>bit</a:t>
            </a:r>
            <a:r>
              <a:rPr lang="ru-RU" sz="2400" dirty="0"/>
              <a:t>).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Используется в технике</a:t>
            </a:r>
            <a:endParaRPr lang="ru-RU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Алфавитный подход к измерению информации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3545815-B9AB-4B6E-BF2C-0F531DEF921C}"/>
              </a:ext>
            </a:extLst>
          </p:cNvPr>
          <p:cNvGrpSpPr/>
          <p:nvPr/>
        </p:nvGrpSpPr>
        <p:grpSpPr>
          <a:xfrm>
            <a:off x="3707904" y="4608135"/>
            <a:ext cx="5082985" cy="1989217"/>
            <a:chOff x="3886299" y="4437112"/>
            <a:chExt cx="5082985" cy="1989217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5375BF5-01A7-455C-903D-F04531B6B3C4}"/>
                </a:ext>
              </a:extLst>
            </p:cNvPr>
            <p:cNvGrpSpPr/>
            <p:nvPr/>
          </p:nvGrpSpPr>
          <p:grpSpPr>
            <a:xfrm>
              <a:off x="3886299" y="4437112"/>
              <a:ext cx="5050101" cy="1989217"/>
              <a:chOff x="3886299" y="4437112"/>
              <a:chExt cx="5050101" cy="1989217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C9BDBE46-ECA4-4414-9D01-B9769E21DF18}"/>
                  </a:ext>
                </a:extLst>
              </p:cNvPr>
              <p:cNvGrpSpPr/>
              <p:nvPr/>
            </p:nvGrpSpPr>
            <p:grpSpPr>
              <a:xfrm>
                <a:off x="3886299" y="4437112"/>
                <a:ext cx="5050101" cy="1989217"/>
                <a:chOff x="3779912" y="4623761"/>
                <a:chExt cx="5050101" cy="1989217"/>
              </a:xfrm>
            </p:grpSpPr>
            <p:pic>
              <p:nvPicPr>
                <p:cNvPr id="10" name="Picture 2" descr="http://900igr.net/datai/fizkultura/Ves-rantsa/0014-008-Vyvody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3766" y="4639387"/>
                  <a:ext cx="2466247" cy="1973591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25A4421E-C733-4690-8FE9-B95072B8B34D}"/>
                    </a:ext>
                  </a:extLst>
                </p:cNvPr>
                <p:cNvGrpSpPr/>
                <p:nvPr/>
              </p:nvGrpSpPr>
              <p:grpSpPr>
                <a:xfrm>
                  <a:off x="3779912" y="4623761"/>
                  <a:ext cx="2742631" cy="1973591"/>
                  <a:chOff x="3779912" y="4623761"/>
                  <a:chExt cx="2742631" cy="1973591"/>
                </a:xfrm>
              </p:grpSpPr>
              <p:pic>
                <p:nvPicPr>
                  <p:cNvPr id="9" name="Picture 2" descr="http://900igr.net/datai/fizkultura/Ves-rantsa/0014-008-Vyvody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3779912" y="4623761"/>
                    <a:ext cx="2466247" cy="1973591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" name="Группа 1">
                    <a:extLst>
                      <a:ext uri="{FF2B5EF4-FFF2-40B4-BE49-F238E27FC236}">
                        <a16:creationId xmlns:a16="http://schemas.microsoft.com/office/drawing/2014/main" id="{1EA6000C-CE47-4414-BCE3-4456345F4FF4}"/>
                      </a:ext>
                    </a:extLst>
                  </p:cNvPr>
                  <p:cNvGrpSpPr/>
                  <p:nvPr/>
                </p:nvGrpSpPr>
                <p:grpSpPr>
                  <a:xfrm>
                    <a:off x="3995936" y="5445224"/>
                    <a:ext cx="2526607" cy="707886"/>
                    <a:chOff x="3995936" y="5445224"/>
                    <a:chExt cx="2526607" cy="707886"/>
                  </a:xfrm>
                </p:grpSpPr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148064" y="5445224"/>
                      <a:ext cx="1374479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ru-RU" sz="4000" b="1" dirty="0">
                          <a:solidFill>
                            <a:srgbClr val="FF0000"/>
                          </a:solidFill>
                        </a:rPr>
                        <a:t>130 г.</a:t>
                      </a:r>
                    </a:p>
                  </p:txBody>
                </p:sp>
                <p:pic>
                  <p:nvPicPr>
                    <p:cNvPr id="16" name="Рисунок 15" descr="d1f7aa8ca2b1ff610f12fb565e7df1b3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l="16736" t="19760" r="34881" b="24617"/>
                    <a:stretch>
                      <a:fillRect/>
                    </a:stretch>
                  </p:blipFill>
                  <p:spPr>
                    <a:xfrm>
                      <a:off x="3995936" y="5475332"/>
                      <a:ext cx="504056" cy="54595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6669032" y="5135464"/>
                <a:ext cx="5581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А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29228" y="5197019"/>
              <a:ext cx="11400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8 </a:t>
              </a:r>
              <a:r>
                <a:rPr lang="en-US" sz="4000" b="1" dirty="0">
                  <a:solidFill>
                    <a:srgbClr val="FF0000"/>
                  </a:solidFill>
                </a:rPr>
                <a:t>bit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Информационный вес символа произвольного алфавита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r>
              <a:rPr lang="ru-RU" sz="2400" dirty="0"/>
              <a:t>Информационный вес символа произвольного алфавита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и мощность алфавита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</a:t>
            </a:r>
            <a:r>
              <a:rPr lang="ru-RU" sz="2400" dirty="0"/>
              <a:t>связаны между собой соотношением  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C2FF4FDE-6B69-4501-9E86-03C9C98FD9EF}"/>
              </a:ext>
            </a:extLst>
          </p:cNvPr>
          <p:cNvGrpSpPr/>
          <p:nvPr/>
        </p:nvGrpSpPr>
        <p:grpSpPr>
          <a:xfrm>
            <a:off x="785312" y="2708920"/>
            <a:ext cx="5156396" cy="2122321"/>
            <a:chOff x="895137" y="4077072"/>
            <a:chExt cx="5156396" cy="2122321"/>
          </a:xfrm>
        </p:grpSpPr>
        <p:grpSp>
          <p:nvGrpSpPr>
            <p:cNvPr id="162" name="Группа 161">
              <a:extLst>
                <a:ext uri="{FF2B5EF4-FFF2-40B4-BE49-F238E27FC236}">
                  <a16:creationId xmlns:a16="http://schemas.microsoft.com/office/drawing/2014/main" id="{EB509CC1-2538-4000-84FC-834EB37E19DA}"/>
                </a:ext>
              </a:extLst>
            </p:cNvPr>
            <p:cNvGrpSpPr/>
            <p:nvPr/>
          </p:nvGrpSpPr>
          <p:grpSpPr>
            <a:xfrm>
              <a:off x="895137" y="4077072"/>
              <a:ext cx="5156396" cy="2122321"/>
              <a:chOff x="895137" y="4077072"/>
              <a:chExt cx="5156396" cy="212232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80886" y="5368396"/>
                <a:ext cx="5902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N</a:t>
                </a:r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58" name="Группа 157">
                <a:extLst>
                  <a:ext uri="{FF2B5EF4-FFF2-40B4-BE49-F238E27FC236}">
                    <a16:creationId xmlns:a16="http://schemas.microsoft.com/office/drawing/2014/main" id="{A9F12843-42AC-4651-9762-F28A59BEF201}"/>
                  </a:ext>
                </a:extLst>
              </p:cNvPr>
              <p:cNvGrpSpPr/>
              <p:nvPr/>
            </p:nvGrpSpPr>
            <p:grpSpPr>
              <a:xfrm>
                <a:off x="895137" y="4077072"/>
                <a:ext cx="5156396" cy="1393188"/>
                <a:chOff x="868330" y="4052865"/>
                <a:chExt cx="5156396" cy="1393188"/>
              </a:xfrm>
            </p:grpSpPr>
            <p:grpSp>
              <p:nvGrpSpPr>
                <p:cNvPr id="114" name="Группа 113">
                  <a:extLst>
                    <a:ext uri="{FF2B5EF4-FFF2-40B4-BE49-F238E27FC236}">
                      <a16:creationId xmlns:a16="http://schemas.microsoft.com/office/drawing/2014/main" id="{A1EC1C87-833E-41EA-8C23-B1C57CDC5EE2}"/>
                    </a:ext>
                  </a:extLst>
                </p:cNvPr>
                <p:cNvGrpSpPr/>
                <p:nvPr/>
              </p:nvGrpSpPr>
              <p:grpSpPr>
                <a:xfrm>
                  <a:off x="868330" y="4052865"/>
                  <a:ext cx="5156396" cy="1393188"/>
                  <a:chOff x="327873" y="4041681"/>
                  <a:chExt cx="5156396" cy="1393188"/>
                </a:xfrm>
              </p:grpSpPr>
              <p:grpSp>
                <p:nvGrpSpPr>
                  <p:cNvPr id="113" name="Группа 112">
                    <a:extLst>
                      <a:ext uri="{FF2B5EF4-FFF2-40B4-BE49-F238E27FC236}">
                        <a16:creationId xmlns:a16="http://schemas.microsoft.com/office/drawing/2014/main" id="{D7386A8C-2F9F-4A1F-9FB9-D4802EF0E76E}"/>
                      </a:ext>
                    </a:extLst>
                  </p:cNvPr>
                  <p:cNvGrpSpPr/>
                  <p:nvPr/>
                </p:nvGrpSpPr>
                <p:grpSpPr>
                  <a:xfrm>
                    <a:off x="327873" y="4041681"/>
                    <a:ext cx="5156396" cy="1393188"/>
                    <a:chOff x="329401" y="4052297"/>
                    <a:chExt cx="5156396" cy="1393188"/>
                  </a:xfrm>
                </p:grpSpPr>
                <p:pic>
                  <p:nvPicPr>
                    <p:cNvPr id="109" name="Рисунок 108" descr="31.PNG">
                      <a:extLst>
                        <a:ext uri="{FF2B5EF4-FFF2-40B4-BE49-F238E27FC236}">
                          <a16:creationId xmlns:a16="http://schemas.microsoft.com/office/drawing/2014/main" id="{A1791610-8627-4504-BBD3-546EFBFFDEC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t="-165" r="705" b="21194"/>
                    <a:stretch/>
                  </p:blipFill>
                  <p:spPr>
                    <a:xfrm>
                      <a:off x="337783" y="4052297"/>
                      <a:ext cx="5148014" cy="13754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Рисунок 109" descr="31.PNG">
                      <a:extLst>
                        <a:ext uri="{FF2B5EF4-FFF2-40B4-BE49-F238E27FC236}">
                          <a16:creationId xmlns:a16="http://schemas.microsoft.com/office/drawing/2014/main" id="{4D7BEB38-7D29-4CEB-A725-A49143244EF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rcRect l="6783" t="3653" r="91828" b="79810"/>
                    <a:stretch>
                      <a:fillRect/>
                    </a:stretch>
                  </p:blipFill>
                  <p:spPr>
                    <a:xfrm>
                      <a:off x="365205" y="4117630"/>
                      <a:ext cx="72008" cy="2880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1" name="Рисунок 110" descr="31.PNG">
                      <a:extLst>
                        <a:ext uri="{FF2B5EF4-FFF2-40B4-BE49-F238E27FC236}">
                          <a16:creationId xmlns:a16="http://schemas.microsoft.com/office/drawing/2014/main" id="{64F836E8-2A63-4DC6-BA7B-C20C335D8D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996723" y="4149727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2" name="Рисунок 111" descr="31.PNG">
                      <a:extLst>
                        <a:ext uri="{FF2B5EF4-FFF2-40B4-BE49-F238E27FC236}">
                          <a16:creationId xmlns:a16="http://schemas.microsoft.com/office/drawing/2014/main" id="{F96B41A1-AE7A-44DA-A6AD-569BA049378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1654236" y="4154035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Рисунок 25" descr="31.PNG">
                      <a:extLst>
                        <a:ext uri="{FF2B5EF4-FFF2-40B4-BE49-F238E27FC236}">
                          <a16:creationId xmlns:a16="http://schemas.microsoft.com/office/drawing/2014/main" id="{E5F65F7E-DC96-43BF-924D-08171D0A7C5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t="-165" r="705" b="21194"/>
                    <a:stretch/>
                  </p:blipFill>
                  <p:spPr>
                    <a:xfrm>
                      <a:off x="329401" y="4070065"/>
                      <a:ext cx="5148014" cy="13754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8" name="Рисунок 77" descr="31.PNG">
                      <a:extLst>
                        <a:ext uri="{FF2B5EF4-FFF2-40B4-BE49-F238E27FC236}">
                          <a16:creationId xmlns:a16="http://schemas.microsoft.com/office/drawing/2014/main" id="{B4A8656B-C297-446F-97AA-121F972D177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2276597" y="4171363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Рисунок 78" descr="31.PNG">
                      <a:extLst>
                        <a:ext uri="{FF2B5EF4-FFF2-40B4-BE49-F238E27FC236}">
                          <a16:creationId xmlns:a16="http://schemas.microsoft.com/office/drawing/2014/main" id="{3E11889A-4A0B-4A5E-BC1A-FA105649D2B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3542299" y="4172443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0" name="Рисунок 79" descr="31.PNG">
                      <a:extLst>
                        <a:ext uri="{FF2B5EF4-FFF2-40B4-BE49-F238E27FC236}">
                          <a16:creationId xmlns:a16="http://schemas.microsoft.com/office/drawing/2014/main" id="{B94D0D32-EB86-486C-822D-47C842D53B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2937070" y="4172682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Рисунок 80" descr="31.PNG">
                      <a:extLst>
                        <a:ext uri="{FF2B5EF4-FFF2-40B4-BE49-F238E27FC236}">
                          <a16:creationId xmlns:a16="http://schemas.microsoft.com/office/drawing/2014/main" id="{992A69CB-03E7-4A16-88E2-E76751E0F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4856156" y="4170064"/>
                      <a:ext cx="45719" cy="2238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2" name="Рисунок 81" descr="31.PNG">
                      <a:extLst>
                        <a:ext uri="{FF2B5EF4-FFF2-40B4-BE49-F238E27FC236}">
                          <a16:creationId xmlns:a16="http://schemas.microsoft.com/office/drawing/2014/main" id="{0EA6697A-428F-41B3-806E-7CF43E436C9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/>
                    <a:srcRect l="7188" t="5353" r="91930" b="81795"/>
                    <a:stretch/>
                  </p:blipFill>
                  <p:spPr>
                    <a:xfrm>
                      <a:off x="4241846" y="4171652"/>
                      <a:ext cx="45719" cy="22383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" name="Рисунок 6" descr="31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l="6783" t="3653" r="91828" b="79810"/>
                  <a:stretch>
                    <a:fillRect/>
                  </a:stretch>
                </p:blipFill>
                <p:spPr>
                  <a:xfrm>
                    <a:off x="362150" y="4134569"/>
                    <a:ext cx="72008" cy="288032"/>
                  </a:xfrm>
                  <a:prstGeom prst="rect">
                    <a:avLst/>
                  </a:prstGeom>
                </p:spPr>
              </p:pic>
              <p:pic>
                <p:nvPicPr>
                  <p:cNvPr id="67" name="Рисунок 66" descr="31.PNG">
                    <a:extLst>
                      <a:ext uri="{FF2B5EF4-FFF2-40B4-BE49-F238E27FC236}">
                        <a16:creationId xmlns:a16="http://schemas.microsoft.com/office/drawing/2014/main" id="{59548F9F-0B37-416C-88A8-7FE795F1A9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/>
                  <a:srcRect l="7188" t="5353" r="91930" b="81795"/>
                  <a:stretch/>
                </p:blipFill>
                <p:spPr>
                  <a:xfrm>
                    <a:off x="993668" y="4166666"/>
                    <a:ext cx="45719" cy="223838"/>
                  </a:xfrm>
                  <a:prstGeom prst="rect">
                    <a:avLst/>
                  </a:prstGeom>
                </p:spPr>
              </p:pic>
              <p:pic>
                <p:nvPicPr>
                  <p:cNvPr id="77" name="Рисунок 76" descr="31.PNG">
                    <a:extLst>
                      <a:ext uri="{FF2B5EF4-FFF2-40B4-BE49-F238E27FC236}">
                        <a16:creationId xmlns:a16="http://schemas.microsoft.com/office/drawing/2014/main" id="{E35B2C20-3DAC-4376-B319-767AEEBBF7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/>
                  <a:srcRect l="7188" t="5353" r="91930" b="81795"/>
                  <a:stretch/>
                </p:blipFill>
                <p:spPr>
                  <a:xfrm>
                    <a:off x="1651181" y="4170974"/>
                    <a:ext cx="45719" cy="223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7" name="Группа 156">
                  <a:extLst>
                    <a:ext uri="{FF2B5EF4-FFF2-40B4-BE49-F238E27FC236}">
                      <a16:creationId xmlns:a16="http://schemas.microsoft.com/office/drawing/2014/main" id="{553795A3-325F-4F94-A8D8-2AD3448E66FB}"/>
                    </a:ext>
                  </a:extLst>
                </p:cNvPr>
                <p:cNvGrpSpPr/>
                <p:nvPr/>
              </p:nvGrpSpPr>
              <p:grpSpPr>
                <a:xfrm>
                  <a:off x="1116159" y="4676864"/>
                  <a:ext cx="4744230" cy="480347"/>
                  <a:chOff x="1116159" y="4676864"/>
                  <a:chExt cx="4744230" cy="480347"/>
                </a:xfrm>
              </p:grpSpPr>
              <p:sp>
                <p:nvSpPr>
                  <p:cNvPr id="117" name="Прямоугольник 116">
                    <a:extLst>
                      <a:ext uri="{FF2B5EF4-FFF2-40B4-BE49-F238E27FC236}">
                        <a16:creationId xmlns:a16="http://schemas.microsoft.com/office/drawing/2014/main" id="{1A0F9085-4F95-46FD-8807-798B7E83D29F}"/>
                      </a:ext>
                    </a:extLst>
                  </p:cNvPr>
                  <p:cNvSpPr/>
                  <p:nvPr/>
                </p:nvSpPr>
                <p:spPr>
                  <a:xfrm>
                    <a:off x="3652987" y="4676864"/>
                    <a:ext cx="360040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17">
                    <a:extLst>
                      <a:ext uri="{FF2B5EF4-FFF2-40B4-BE49-F238E27FC236}">
                        <a16:creationId xmlns:a16="http://schemas.microsoft.com/office/drawing/2014/main" id="{4C6FC396-0A59-471C-8AA1-E6680A8E3CD8}"/>
                      </a:ext>
                    </a:extLst>
                  </p:cNvPr>
                  <p:cNvSpPr/>
                  <p:nvPr/>
                </p:nvSpPr>
                <p:spPr>
                  <a:xfrm>
                    <a:off x="1766645" y="4691969"/>
                    <a:ext cx="360040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Прямоугольник 118">
                    <a:extLst>
                      <a:ext uri="{FF2B5EF4-FFF2-40B4-BE49-F238E27FC236}">
                        <a16:creationId xmlns:a16="http://schemas.microsoft.com/office/drawing/2014/main" id="{869E0D3D-BFB3-4342-85DF-3C0883C3A174}"/>
                      </a:ext>
                    </a:extLst>
                  </p:cNvPr>
                  <p:cNvSpPr/>
                  <p:nvPr/>
                </p:nvSpPr>
                <p:spPr>
                  <a:xfrm>
                    <a:off x="2339752" y="4725144"/>
                    <a:ext cx="360040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" name="Прямоугольник 134">
                    <a:extLst>
                      <a:ext uri="{FF2B5EF4-FFF2-40B4-BE49-F238E27FC236}">
                        <a16:creationId xmlns:a16="http://schemas.microsoft.com/office/drawing/2014/main" id="{4D46A4A0-3802-4ADF-BAA1-2B1CC48B100D}"/>
                      </a:ext>
                    </a:extLst>
                  </p:cNvPr>
                  <p:cNvSpPr/>
                  <p:nvPr/>
                </p:nvSpPr>
                <p:spPr>
                  <a:xfrm>
                    <a:off x="2943570" y="4713283"/>
                    <a:ext cx="366376" cy="4227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" name="Прямоугольник 135">
                    <a:extLst>
                      <a:ext uri="{FF2B5EF4-FFF2-40B4-BE49-F238E27FC236}">
                        <a16:creationId xmlns:a16="http://schemas.microsoft.com/office/drawing/2014/main" id="{C23AF06E-6B7D-4898-AD13-ADDD9E5CC3A3}"/>
                      </a:ext>
                    </a:extLst>
                  </p:cNvPr>
                  <p:cNvSpPr/>
                  <p:nvPr/>
                </p:nvSpPr>
                <p:spPr>
                  <a:xfrm>
                    <a:off x="4821066" y="4683027"/>
                    <a:ext cx="366376" cy="4227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" name="Прямоугольник 137">
                    <a:extLst>
                      <a:ext uri="{FF2B5EF4-FFF2-40B4-BE49-F238E27FC236}">
                        <a16:creationId xmlns:a16="http://schemas.microsoft.com/office/drawing/2014/main" id="{20584C7B-046D-4468-AC15-5F748F10A041}"/>
                      </a:ext>
                    </a:extLst>
                  </p:cNvPr>
                  <p:cNvSpPr/>
                  <p:nvPr/>
                </p:nvSpPr>
                <p:spPr>
                  <a:xfrm>
                    <a:off x="5494013" y="4726033"/>
                    <a:ext cx="366376" cy="42279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Прямоугольник 132">
                    <a:extLst>
                      <a:ext uri="{FF2B5EF4-FFF2-40B4-BE49-F238E27FC236}">
                        <a16:creationId xmlns:a16="http://schemas.microsoft.com/office/drawing/2014/main" id="{363864AE-265E-4FEC-B4E8-C7925B8B2271}"/>
                      </a:ext>
                    </a:extLst>
                  </p:cNvPr>
                  <p:cNvSpPr/>
                  <p:nvPr/>
                </p:nvSpPr>
                <p:spPr>
                  <a:xfrm>
                    <a:off x="4308086" y="4725163"/>
                    <a:ext cx="360040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" name="Прямоугольник 145">
                    <a:extLst>
                      <a:ext uri="{FF2B5EF4-FFF2-40B4-BE49-F238E27FC236}">
                        <a16:creationId xmlns:a16="http://schemas.microsoft.com/office/drawing/2014/main" id="{FE77A868-E007-4E06-9D5D-D3D859DDEF9F}"/>
                      </a:ext>
                    </a:extLst>
                  </p:cNvPr>
                  <p:cNvSpPr/>
                  <p:nvPr/>
                </p:nvSpPr>
                <p:spPr>
                  <a:xfrm>
                    <a:off x="1116159" y="4687944"/>
                    <a:ext cx="360040" cy="432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E2F1A16C-F80F-4539-967F-8C98D292E703}"/>
                </a:ext>
              </a:extLst>
            </p:cNvPr>
            <p:cNvGrpSpPr/>
            <p:nvPr/>
          </p:nvGrpSpPr>
          <p:grpSpPr>
            <a:xfrm>
              <a:off x="976711" y="4487912"/>
              <a:ext cx="5066440" cy="862177"/>
              <a:chOff x="386597" y="4502914"/>
              <a:chExt cx="5066440" cy="862177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96B11D-8350-4FD3-9430-385FE643633D}"/>
                  </a:ext>
                </a:extLst>
              </p:cNvPr>
              <p:cNvSpPr txBox="1"/>
              <p:nvPr/>
            </p:nvSpPr>
            <p:spPr>
              <a:xfrm>
                <a:off x="3057528" y="4502914"/>
                <a:ext cx="349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0F2F5A8-662C-45F4-AF21-1D74EC93D1EF}"/>
                  </a:ext>
                </a:extLst>
              </p:cNvPr>
              <p:cNvSpPr txBox="1"/>
              <p:nvPr/>
            </p:nvSpPr>
            <p:spPr>
              <a:xfrm>
                <a:off x="3704888" y="4519003"/>
                <a:ext cx="349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7FE92E-3FC1-43FD-9832-277393AD3C49}"/>
                  </a:ext>
                </a:extLst>
              </p:cNvPr>
              <p:cNvSpPr txBox="1"/>
              <p:nvPr/>
            </p:nvSpPr>
            <p:spPr>
              <a:xfrm>
                <a:off x="4336349" y="4513905"/>
                <a:ext cx="349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0043E0-F516-4A02-9751-C9B881C65C30}"/>
                  </a:ext>
                </a:extLst>
              </p:cNvPr>
              <p:cNvSpPr txBox="1"/>
              <p:nvPr/>
            </p:nvSpPr>
            <p:spPr>
              <a:xfrm>
                <a:off x="4894871" y="4509756"/>
                <a:ext cx="5581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Я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8E2DC38-BC37-4DD5-B204-8C26282F190F}"/>
                  </a:ext>
                </a:extLst>
              </p:cNvPr>
              <p:cNvSpPr txBox="1"/>
              <p:nvPr/>
            </p:nvSpPr>
            <p:spPr>
              <a:xfrm>
                <a:off x="1671347" y="4534094"/>
                <a:ext cx="529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В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BBA3FB2-E1FC-46A6-8D41-895CE1A86711}"/>
                  </a:ext>
                </a:extLst>
              </p:cNvPr>
              <p:cNvSpPr txBox="1"/>
              <p:nvPr/>
            </p:nvSpPr>
            <p:spPr>
              <a:xfrm>
                <a:off x="2318921" y="4512315"/>
                <a:ext cx="4507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Г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38C1F02-15C1-4E7A-BC0F-67B766FFE5A7}"/>
                  </a:ext>
                </a:extLst>
              </p:cNvPr>
              <p:cNvSpPr txBox="1"/>
              <p:nvPr/>
            </p:nvSpPr>
            <p:spPr>
              <a:xfrm>
                <a:off x="1035147" y="4519003"/>
                <a:ext cx="526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Б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A64FD7-548E-4102-848A-8918714F473D}"/>
                  </a:ext>
                </a:extLst>
              </p:cNvPr>
              <p:cNvSpPr txBox="1"/>
              <p:nvPr/>
            </p:nvSpPr>
            <p:spPr>
              <a:xfrm>
                <a:off x="386597" y="4518095"/>
                <a:ext cx="5555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>
                    <a:solidFill>
                      <a:srgbClr val="FF0000"/>
                    </a:solidFill>
                  </a:rPr>
                  <a:t>А</a:t>
                </a:r>
              </a:p>
            </p:txBody>
          </p:sp>
        </p:grpSp>
      </p:grp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E228E04C-F98F-4057-B140-63A5F1197341}"/>
              </a:ext>
            </a:extLst>
          </p:cNvPr>
          <p:cNvSpPr/>
          <p:nvPr/>
        </p:nvSpPr>
        <p:spPr>
          <a:xfrm>
            <a:off x="6749495" y="3068960"/>
            <a:ext cx="1518364" cy="76944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 = 2</a:t>
            </a:r>
            <a:r>
              <a:rPr lang="ru-RU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EAACAB65-92F6-4395-8BA1-295E4525B142}"/>
              </a:ext>
            </a:extLst>
          </p:cNvPr>
          <p:cNvSpPr/>
          <p:nvPr/>
        </p:nvSpPr>
        <p:spPr>
          <a:xfrm>
            <a:off x="3779913" y="4623519"/>
            <a:ext cx="5040066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Если N = 32 и 32 = 2</a:t>
            </a:r>
            <a:r>
              <a:rPr lang="ru-RU" sz="2400" b="1" baseline="30000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, тогда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ru-RU" sz="2400" b="1" dirty="0">
                <a:solidFill>
                  <a:srgbClr val="FF0000"/>
                </a:solidFill>
              </a:rPr>
              <a:t> битов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2984A4F0-6FB6-4C21-AC83-09D2E7F0B7F4}"/>
              </a:ext>
            </a:extLst>
          </p:cNvPr>
          <p:cNvSpPr/>
          <p:nvPr/>
        </p:nvSpPr>
        <p:spPr>
          <a:xfrm>
            <a:off x="305438" y="6135687"/>
            <a:ext cx="4926035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Если N = 8 и 8 = 2</a:t>
            </a:r>
            <a:r>
              <a:rPr lang="ru-RU" sz="2400" b="1" baseline="30000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, тогда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3 бита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43853549-694D-4674-B70D-30C808FC42EF}"/>
              </a:ext>
            </a:extLst>
          </p:cNvPr>
          <p:cNvSpPr/>
          <p:nvPr/>
        </p:nvSpPr>
        <p:spPr>
          <a:xfrm>
            <a:off x="3815979" y="5631631"/>
            <a:ext cx="5040065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Если N = 64 и 64 = 2</a:t>
            </a:r>
            <a:r>
              <a:rPr lang="ru-RU" sz="2400" b="1" baseline="30000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, тогда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6 битов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154029B3-B0D0-4AA5-A884-9EB404146368}"/>
              </a:ext>
            </a:extLst>
          </p:cNvPr>
          <p:cNvSpPr/>
          <p:nvPr/>
        </p:nvSpPr>
        <p:spPr>
          <a:xfrm>
            <a:off x="315209" y="5127163"/>
            <a:ext cx="4926035" cy="46166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Если N = 16 и 16 = 2</a:t>
            </a:r>
            <a:r>
              <a:rPr lang="ru-RU" sz="2400" b="1" baseline="30000" dirty="0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, тогда </a:t>
            </a:r>
            <a:r>
              <a:rPr lang="en-US" sz="2400" b="1" dirty="0" err="1">
                <a:solidFill>
                  <a:srgbClr val="FF0000"/>
                </a:solidFill>
              </a:rPr>
              <a:t>i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ru-RU" sz="2400" b="1" dirty="0">
                <a:solidFill>
                  <a:srgbClr val="FF0000"/>
                </a:solidFill>
              </a:rPr>
              <a:t> 4 бита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2" name="Содержимое 2">
            <a:extLst>
              <a:ext uri="{FF2B5EF4-FFF2-40B4-BE49-F238E27FC236}">
                <a16:creationId xmlns:a16="http://schemas.microsoft.com/office/drawing/2014/main" id="{8768EE77-FBBA-4D6C-8948-673EE164DDC6}"/>
              </a:ext>
            </a:extLst>
          </p:cNvPr>
          <p:cNvSpPr txBox="1">
            <a:spLocks/>
          </p:cNvSpPr>
          <p:nvPr/>
        </p:nvSpPr>
        <p:spPr>
          <a:xfrm>
            <a:off x="5508104" y="6177552"/>
            <a:ext cx="3461726" cy="46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Слово «бит» склоняется.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1819</Words>
  <Application>Microsoft Office PowerPoint</Application>
  <PresentationFormat>Экран (4:3)</PresentationFormat>
  <Paragraphs>249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Единицы измерения информации</vt:lpstr>
      <vt:lpstr>Вес продукта "Яблоки Мельба" </vt:lpstr>
      <vt:lpstr>Современный мир – мир информации</vt:lpstr>
      <vt:lpstr>Как измерить информацию?  В каких единицах она измеряется?</vt:lpstr>
      <vt:lpstr>Домашнее задание</vt:lpstr>
      <vt:lpstr>Двоичное  </vt:lpstr>
      <vt:lpstr>Проверка домашнего задания</vt:lpstr>
      <vt:lpstr>Презентация PowerPoint</vt:lpstr>
      <vt:lpstr>Информационный вес символа произвольного алфавита</vt:lpstr>
      <vt:lpstr>Какова мощность алфавита?</vt:lpstr>
      <vt:lpstr>Информационный объём сообщения</vt:lpstr>
      <vt:lpstr>Единицы измерения информации</vt:lpstr>
      <vt:lpstr>Информационный объём сообщения</vt:lpstr>
      <vt:lpstr>Сколько символов в одном SMS-сообщении?</vt:lpstr>
      <vt:lpstr>Задача 6. Дополнительно</vt:lpstr>
      <vt:lpstr>Сколько символов в одном SMS-сообщении?</vt:lpstr>
      <vt:lpstr>Как правильно экономить трафик в WhatsApp</vt:lpstr>
      <vt:lpstr>Какой информации нам недостаточно для решения задачи?</vt:lpstr>
      <vt:lpstr>Как правильно экономить трафик в WhatsApp</vt:lpstr>
      <vt:lpstr>Для тех, кто решил Задачу 8 </vt:lpstr>
      <vt:lpstr>Повторяем главное</vt:lpstr>
      <vt:lpstr>Что мы сегодня узнали?  Чему научились?</vt:lpstr>
      <vt:lpstr>Что мы сегодня узнали?  Чему научились?</vt:lpstr>
      <vt:lpstr>Оценка за урок  «Единицы измерения информации»</vt:lpstr>
      <vt:lpstr>Литература</vt:lpstr>
      <vt:lpstr>Ресурсы сети Интернет</vt:lpstr>
      <vt:lpstr>Ресурсы сети Интернет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Единицы измерения информации</dc:title>
  <dc:creator>yachenko</dc:creator>
  <cp:lastModifiedBy>komp2</cp:lastModifiedBy>
  <cp:revision>241</cp:revision>
  <dcterms:created xsi:type="dcterms:W3CDTF">2020-09-16T09:17:34Z</dcterms:created>
  <dcterms:modified xsi:type="dcterms:W3CDTF">2020-10-16T04:58:54Z</dcterms:modified>
</cp:coreProperties>
</file>