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287201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415589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C75DB92-6CA9-4575-98FA-48335BC83291}"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13367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221275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C75DB92-6CA9-4575-98FA-48335BC83291}"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882033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2063237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2936695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419189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195339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1399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237204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292438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129641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333197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238754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89EC2AE-BBBB-4F16-99BD-745301789A2E}" type="datetimeFigureOut">
              <a:rPr lang="ru-RU" smtClean="0"/>
              <a:pPr/>
              <a:t>13.10.2020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97817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89EC2AE-BBBB-4F16-99BD-745301789A2E}" type="datetimeFigureOut">
              <a:rPr lang="ru-RU" smtClean="0"/>
              <a:pPr/>
              <a:t>13.10.2020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C75DB92-6CA9-4575-98FA-48335BC83291}" type="slidenum">
              <a:rPr lang="ru-RU" smtClean="0"/>
              <a:pPr/>
              <a:t>‹#›</a:t>
            </a:fld>
            <a:endParaRPr lang="ru-RU"/>
          </a:p>
        </p:txBody>
      </p:sp>
    </p:spTree>
    <p:extLst>
      <p:ext uri="{BB962C8B-B14F-4D97-AF65-F5344CB8AC3E}">
        <p14:creationId xmlns:p14="http://schemas.microsoft.com/office/powerpoint/2010/main" xmlns="" val="19142879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0"/>
            <a:ext cx="9144000" cy="45719"/>
          </a:xfrm>
        </p:spPr>
        <p:txBody>
          <a:bodyPr>
            <a:normAutofit fontScale="90000"/>
          </a:bodyPr>
          <a:lstStyle/>
          <a:p>
            <a:endParaRPr lang="ru-RU" dirty="0"/>
          </a:p>
        </p:txBody>
      </p:sp>
      <p:sp>
        <p:nvSpPr>
          <p:cNvPr id="5" name="Подзаголовок 4"/>
          <p:cNvSpPr>
            <a:spLocks noGrp="1"/>
          </p:cNvSpPr>
          <p:nvPr>
            <p:ph type="subTitle" idx="1"/>
          </p:nvPr>
        </p:nvSpPr>
        <p:spPr>
          <a:xfrm>
            <a:off x="8514608" y="973777"/>
            <a:ext cx="3677392" cy="5884223"/>
          </a:xfrm>
        </p:spPr>
        <p:txBody>
          <a:bodyPr/>
          <a:lstStyle/>
          <a:p>
            <a:endParaRPr lang="ru-RU" dirty="0" smtClean="0"/>
          </a:p>
          <a:p>
            <a:r>
              <a:rPr lang="ru-RU" dirty="0" smtClean="0"/>
              <a:t>Среди крупнейших событий второй мировой войны битва под Москвой занимает особое место. </a:t>
            </a:r>
          </a:p>
          <a:p>
            <a:r>
              <a:rPr lang="ru-RU" dirty="0"/>
              <a:t>С захватом Москвы Гитлер связывал решающий успех в войне с Советским Союзом. Он рассчитывал сделать это уже в первые недели своего наступления. С этой целью немецким командованием была разработана военная операция под кодовым названием «Тайфун</a:t>
            </a:r>
            <a:r>
              <a:rPr lang="ru-RU" dirty="0" smtClean="0"/>
              <a:t>».</a:t>
            </a:r>
          </a:p>
          <a:p>
            <a:endParaRPr lang="ru-RU" dirty="0" smtClean="0"/>
          </a:p>
          <a:p>
            <a:endParaRPr lang="ru-RU" dirty="0"/>
          </a:p>
        </p:txBody>
      </p:sp>
      <p:pic>
        <p:nvPicPr>
          <p:cNvPr id="8" name="Рисунок 7"/>
          <p:cNvPicPr>
            <a:picLocks noChangeAspect="1"/>
          </p:cNvPicPr>
          <p:nvPr/>
        </p:nvPicPr>
        <p:blipFill>
          <a:blip r:embed="rId2" cstate="print"/>
          <a:stretch>
            <a:fillRect/>
          </a:stretch>
        </p:blipFill>
        <p:spPr>
          <a:xfrm>
            <a:off x="201881" y="721549"/>
            <a:ext cx="8312727" cy="4998328"/>
          </a:xfrm>
          <a:prstGeom prst="rect">
            <a:avLst/>
          </a:prstGeom>
        </p:spPr>
      </p:pic>
    </p:spTree>
    <p:extLst>
      <p:ext uri="{BB962C8B-B14F-4D97-AF65-F5344CB8AC3E}">
        <p14:creationId xmlns:p14="http://schemas.microsoft.com/office/powerpoint/2010/main" xmlns="" val="3251932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0"/>
            <a:ext cx="9144000" cy="45719"/>
          </a:xfrm>
        </p:spPr>
        <p:txBody>
          <a:bodyPr>
            <a:normAutofit fontScale="90000"/>
          </a:bodyPr>
          <a:lstStyle/>
          <a:p>
            <a:endParaRPr lang="ru-RU" dirty="0"/>
          </a:p>
        </p:txBody>
      </p:sp>
      <p:sp>
        <p:nvSpPr>
          <p:cNvPr id="5" name="Подзаголовок 4"/>
          <p:cNvSpPr>
            <a:spLocks noGrp="1"/>
          </p:cNvSpPr>
          <p:nvPr>
            <p:ph type="subTitle" idx="1"/>
          </p:nvPr>
        </p:nvSpPr>
        <p:spPr>
          <a:xfrm>
            <a:off x="5961412" y="534390"/>
            <a:ext cx="5830785" cy="6323610"/>
          </a:xfrm>
        </p:spPr>
        <p:txBody>
          <a:bodyPr>
            <a:normAutofit/>
          </a:bodyPr>
          <a:lstStyle/>
          <a:p>
            <a:r>
              <a:rPr lang="ru-RU" dirty="0" smtClean="0"/>
              <a:t>Победа под Москвой навсегда похоронила гитлеровский план "молниеносной войны". Это первое крупное поражение вермахта во второй мировой войне привело к изменению характера вооруженной борьбы. Война приняла затяжной характер, чего стремилось избежать немецкое командование. Началась длительная, изнурительная война, бесперспективная для Германии.</a:t>
            </a:r>
          </a:p>
          <a:p>
            <a:endParaRPr lang="ru-RU" dirty="0" smtClean="0"/>
          </a:p>
          <a:p>
            <a:r>
              <a:rPr lang="ru-RU" dirty="0" smtClean="0"/>
              <a:t>Разгром немецких войск под Москвой развенчал перед всем миром миф о "непобедимости" вермахта, подорвал моральный дух немецкой армии, поколебал ее веру в победу в войне. Победа советских войск под Москвой означала начало поворота в Великой Отечественной войне и всей второй мировой войне.</a:t>
            </a:r>
          </a:p>
          <a:p>
            <a:endParaRPr lang="ru-RU" dirty="0" smtClean="0"/>
          </a:p>
          <a:p>
            <a:r>
              <a:rPr lang="ru-RU" dirty="0" smtClean="0"/>
              <a:t> </a:t>
            </a:r>
            <a:endParaRPr lang="ru-RU" dirty="0"/>
          </a:p>
        </p:txBody>
      </p:sp>
      <p:pic>
        <p:nvPicPr>
          <p:cNvPr id="6" name="Рисунок 5"/>
          <p:cNvPicPr>
            <a:picLocks noChangeAspect="1"/>
          </p:cNvPicPr>
          <p:nvPr/>
        </p:nvPicPr>
        <p:blipFill>
          <a:blip r:embed="rId2" cstate="print"/>
          <a:stretch>
            <a:fillRect/>
          </a:stretch>
        </p:blipFill>
        <p:spPr>
          <a:xfrm>
            <a:off x="984786" y="139066"/>
            <a:ext cx="4655994" cy="6578084"/>
          </a:xfrm>
          <a:prstGeom prst="rect">
            <a:avLst/>
          </a:prstGeom>
        </p:spPr>
      </p:pic>
    </p:spTree>
    <p:extLst>
      <p:ext uri="{BB962C8B-B14F-4D97-AF65-F5344CB8AC3E}">
        <p14:creationId xmlns:p14="http://schemas.microsoft.com/office/powerpoint/2010/main" xmlns="" val="4219400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1274886"/>
            <a:ext cx="8915399" cy="1732083"/>
          </a:xfrm>
        </p:spPr>
        <p:txBody>
          <a:bodyPr>
            <a:normAutofit fontScale="90000"/>
          </a:bodyPr>
          <a:lstStyle/>
          <a:p>
            <a:r>
              <a:rPr lang="ru-RU" dirty="0" smtClean="0"/>
              <a:t>Просмотр видео: «Битва под Москвой»</a:t>
            </a:r>
            <a:endParaRPr lang="ru-RU" dirty="0"/>
          </a:p>
        </p:txBody>
      </p:sp>
      <p:sp>
        <p:nvSpPr>
          <p:cNvPr id="3" name="Подзаголовок 2"/>
          <p:cNvSpPr>
            <a:spLocks noGrp="1"/>
          </p:cNvSpPr>
          <p:nvPr>
            <p:ph type="subTitle" idx="1"/>
          </p:nvPr>
        </p:nvSpPr>
        <p:spPr>
          <a:xfrm>
            <a:off x="2589213" y="3974124"/>
            <a:ext cx="8915399" cy="1608992"/>
          </a:xfrm>
        </p:spPr>
        <p:txBody>
          <a:bodyPr>
            <a:normAutofit/>
          </a:bodyPr>
          <a:lstStyle/>
          <a:p>
            <a:r>
              <a:rPr lang="en-US" sz="3200" dirty="0"/>
              <a:t>https://www.youtube.com/watch?v=8O54Ygzol2k</a:t>
            </a:r>
            <a:endParaRPr lang="ru-RU" sz="3200" dirty="0"/>
          </a:p>
        </p:txBody>
      </p:sp>
    </p:spTree>
    <p:extLst>
      <p:ext uri="{BB962C8B-B14F-4D97-AF65-F5344CB8AC3E}">
        <p14:creationId xmlns:p14="http://schemas.microsoft.com/office/powerpoint/2010/main" xmlns="" val="219946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0"/>
            <a:ext cx="9144000" cy="118753"/>
          </a:xfrm>
        </p:spPr>
        <p:txBody>
          <a:bodyPr>
            <a:normAutofit fontScale="90000"/>
          </a:bodyPr>
          <a:lstStyle/>
          <a:p>
            <a:endParaRPr lang="ru-RU" dirty="0"/>
          </a:p>
        </p:txBody>
      </p:sp>
      <p:sp>
        <p:nvSpPr>
          <p:cNvPr id="5" name="Подзаголовок 4"/>
          <p:cNvSpPr>
            <a:spLocks noGrp="1"/>
          </p:cNvSpPr>
          <p:nvPr>
            <p:ph type="subTitle" idx="1"/>
          </p:nvPr>
        </p:nvSpPr>
        <p:spPr>
          <a:xfrm>
            <a:off x="6804560" y="0"/>
            <a:ext cx="5387439" cy="6858000"/>
          </a:xfrm>
        </p:spPr>
        <p:txBody>
          <a:bodyPr/>
          <a:lstStyle/>
          <a:p>
            <a:r>
              <a:rPr lang="ru-RU" dirty="0" smtClean="0"/>
              <a:t>Битва под Москвой характеризовалась крайней напряженностью, сложностью и огромным размахом боевых действий. Сражение за столицу Советского Союза продолжалось более шести месяцев и велось на фронте протяженностью около 2 тысяч километров.</a:t>
            </a:r>
          </a:p>
          <a:p>
            <a:r>
              <a:rPr lang="ru-RU" dirty="0" smtClean="0"/>
              <a:t>К осени 1941 года военное положение Советского Союза было сложным и опасным. Стратегической инициативой владели немецкие войска, хотя главные замыслы командования вермахта срывались в сражениях с Красной Армией. Группа армий "Центр" не смогла прорваться к Москве летом 1941 года.</a:t>
            </a:r>
          </a:p>
          <a:p>
            <a:endParaRPr lang="ru-RU" dirty="0" smtClean="0"/>
          </a:p>
          <a:p>
            <a:r>
              <a:rPr lang="ru-RU" dirty="0" smtClean="0"/>
              <a:t>Блокирование Ленинграда и успехи, достигнутые на Правобережной Украине, создали, как считало верховное командование Германии, благоприятные условия для наступления группы армий "Центр" на Москву.</a:t>
            </a:r>
          </a:p>
          <a:p>
            <a:endParaRPr lang="ru-RU" dirty="0"/>
          </a:p>
        </p:txBody>
      </p:sp>
      <p:pic>
        <p:nvPicPr>
          <p:cNvPr id="7" name="Рисунок 6"/>
          <p:cNvPicPr>
            <a:picLocks noChangeAspect="1"/>
          </p:cNvPicPr>
          <p:nvPr/>
        </p:nvPicPr>
        <p:blipFill>
          <a:blip r:embed="rId2" cstate="print"/>
          <a:stretch>
            <a:fillRect/>
          </a:stretch>
        </p:blipFill>
        <p:spPr>
          <a:xfrm>
            <a:off x="1692534" y="-95003"/>
            <a:ext cx="4603680" cy="3748711"/>
          </a:xfrm>
          <a:prstGeom prst="rect">
            <a:avLst/>
          </a:prstGeom>
        </p:spPr>
      </p:pic>
      <p:pic>
        <p:nvPicPr>
          <p:cNvPr id="8" name="Рисунок 7"/>
          <p:cNvPicPr>
            <a:picLocks noChangeAspect="1"/>
          </p:cNvPicPr>
          <p:nvPr/>
        </p:nvPicPr>
        <p:blipFill>
          <a:blip r:embed="rId3" cstate="print"/>
          <a:stretch>
            <a:fillRect/>
          </a:stretch>
        </p:blipFill>
        <p:spPr>
          <a:xfrm>
            <a:off x="1361111" y="3748711"/>
            <a:ext cx="3993573" cy="2988524"/>
          </a:xfrm>
          <a:prstGeom prst="rect">
            <a:avLst/>
          </a:prstGeom>
        </p:spPr>
      </p:pic>
    </p:spTree>
    <p:extLst>
      <p:ext uri="{BB962C8B-B14F-4D97-AF65-F5344CB8AC3E}">
        <p14:creationId xmlns:p14="http://schemas.microsoft.com/office/powerpoint/2010/main" xmlns="" val="616844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0"/>
            <a:ext cx="9144000" cy="45719"/>
          </a:xfrm>
        </p:spPr>
        <p:txBody>
          <a:bodyPr>
            <a:normAutofit fontScale="90000"/>
          </a:bodyPr>
          <a:lstStyle/>
          <a:p>
            <a:endParaRPr lang="ru-RU" dirty="0"/>
          </a:p>
        </p:txBody>
      </p:sp>
      <p:sp>
        <p:nvSpPr>
          <p:cNvPr id="5" name="Подзаголовок 4"/>
          <p:cNvSpPr>
            <a:spLocks noGrp="1"/>
          </p:cNvSpPr>
          <p:nvPr>
            <p:ph type="subTitle" idx="1"/>
          </p:nvPr>
        </p:nvSpPr>
        <p:spPr>
          <a:xfrm>
            <a:off x="6460177" y="415636"/>
            <a:ext cx="5617027" cy="6442364"/>
          </a:xfrm>
        </p:spPr>
        <p:txBody>
          <a:bodyPr/>
          <a:lstStyle/>
          <a:p>
            <a:r>
              <a:rPr lang="ru-RU" dirty="0" smtClean="0"/>
              <a:t>Операция «Тайфун» началась 30 сентября. Вначале гитлеровцы действовали успешно, они окружили советские войска западнее Вязьмы. Эти войска оказали врагу яростное сопротивление. Увязнув здесь, фашистская пехота не смогла своевременно поддержать танковые группы, устремившиеся к Москве. Тем временем советское Верховное Главнокомандование подтянуло резервы в район Можайска, тем самым усилив линию обороны на Московском направлении.</a:t>
            </a:r>
          </a:p>
          <a:p>
            <a:endParaRPr lang="ru-RU" dirty="0" smtClean="0"/>
          </a:p>
          <a:p>
            <a:r>
              <a:rPr lang="ru-RU" dirty="0"/>
              <a:t>Тяжелые бои шли и в районе </a:t>
            </a:r>
            <a:r>
              <a:rPr lang="ru-RU" dirty="0" smtClean="0"/>
              <a:t>Калинина.</a:t>
            </a:r>
          </a:p>
          <a:p>
            <a:r>
              <a:rPr lang="ru-RU" dirty="0"/>
              <a:t>С 13 октября разгорелись ожесточенные бои на всех главных направлениях, ведущих к Москве. </a:t>
            </a:r>
            <a:endParaRPr lang="ru-RU" dirty="0" smtClean="0"/>
          </a:p>
          <a:p>
            <a:r>
              <a:rPr lang="ru-RU" dirty="0"/>
              <a:t>На защиту города поднялись все его жители. На улицах Москвы сооружались баррикады, строились противотанковые заграждения.</a:t>
            </a:r>
          </a:p>
        </p:txBody>
      </p:sp>
      <p:pic>
        <p:nvPicPr>
          <p:cNvPr id="6" name="Рисунок 5"/>
          <p:cNvPicPr>
            <a:picLocks noChangeAspect="1"/>
          </p:cNvPicPr>
          <p:nvPr/>
        </p:nvPicPr>
        <p:blipFill>
          <a:blip r:embed="rId2" cstate="print"/>
          <a:stretch>
            <a:fillRect/>
          </a:stretch>
        </p:blipFill>
        <p:spPr>
          <a:xfrm>
            <a:off x="1162111" y="197233"/>
            <a:ext cx="4787427" cy="6660767"/>
          </a:xfrm>
          <a:prstGeom prst="rect">
            <a:avLst/>
          </a:prstGeom>
        </p:spPr>
      </p:pic>
    </p:spTree>
    <p:extLst>
      <p:ext uri="{BB962C8B-B14F-4D97-AF65-F5344CB8AC3E}">
        <p14:creationId xmlns:p14="http://schemas.microsoft.com/office/powerpoint/2010/main" xmlns="" val="387637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0"/>
            <a:ext cx="9144000" cy="45719"/>
          </a:xfrm>
        </p:spPr>
        <p:txBody>
          <a:bodyPr>
            <a:normAutofit fontScale="90000"/>
          </a:bodyPr>
          <a:lstStyle/>
          <a:p>
            <a:endParaRPr lang="ru-RU" dirty="0"/>
          </a:p>
        </p:txBody>
      </p:sp>
      <p:sp>
        <p:nvSpPr>
          <p:cNvPr id="5" name="Подзаголовок 4"/>
          <p:cNvSpPr>
            <a:spLocks noGrp="1"/>
          </p:cNvSpPr>
          <p:nvPr>
            <p:ph type="subTitle" idx="1"/>
          </p:nvPr>
        </p:nvSpPr>
        <p:spPr>
          <a:xfrm>
            <a:off x="6638306" y="5830784"/>
            <a:ext cx="4029694" cy="914400"/>
          </a:xfrm>
        </p:spPr>
        <p:txBody>
          <a:bodyPr/>
          <a:lstStyle/>
          <a:p>
            <a:endParaRPr lang="ru-RU" dirty="0"/>
          </a:p>
        </p:txBody>
      </p:sp>
      <p:pic>
        <p:nvPicPr>
          <p:cNvPr id="6" name="Рисунок 5"/>
          <p:cNvPicPr>
            <a:picLocks noChangeAspect="1"/>
          </p:cNvPicPr>
          <p:nvPr/>
        </p:nvPicPr>
        <p:blipFill>
          <a:blip r:embed="rId2" cstate="print"/>
          <a:stretch>
            <a:fillRect/>
          </a:stretch>
        </p:blipFill>
        <p:spPr>
          <a:xfrm>
            <a:off x="2208809" y="-51002"/>
            <a:ext cx="8374113" cy="6909002"/>
          </a:xfrm>
          <a:prstGeom prst="rect">
            <a:avLst/>
          </a:prstGeom>
        </p:spPr>
      </p:pic>
    </p:spTree>
    <p:extLst>
      <p:ext uri="{BB962C8B-B14F-4D97-AF65-F5344CB8AC3E}">
        <p14:creationId xmlns:p14="http://schemas.microsoft.com/office/powerpoint/2010/main" xmlns="" val="65428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0"/>
            <a:ext cx="9144000" cy="45719"/>
          </a:xfrm>
        </p:spPr>
        <p:txBody>
          <a:bodyPr>
            <a:normAutofit fontScale="90000"/>
          </a:bodyPr>
          <a:lstStyle/>
          <a:p>
            <a:endParaRPr lang="ru-RU" dirty="0"/>
          </a:p>
        </p:txBody>
      </p:sp>
      <p:sp>
        <p:nvSpPr>
          <p:cNvPr id="5" name="Подзаголовок 4"/>
          <p:cNvSpPr>
            <a:spLocks noGrp="1"/>
          </p:cNvSpPr>
          <p:nvPr>
            <p:ph type="subTitle" idx="1"/>
          </p:nvPr>
        </p:nvSpPr>
        <p:spPr>
          <a:xfrm>
            <a:off x="6044540" y="581891"/>
            <a:ext cx="6020789" cy="6276109"/>
          </a:xfrm>
        </p:spPr>
        <p:txBody>
          <a:bodyPr/>
          <a:lstStyle/>
          <a:p>
            <a:r>
              <a:rPr lang="ru-RU" dirty="0" smtClean="0"/>
              <a:t>После исключительно тяжелых боев под Вязьмой значительная часть наших войск вырвалась из окружения и влилась в ряды защитников Москвы. На помощь пришли также сами жители столицы. Усиленный выпуск военной продукции, форсированное строительство оборонительных рубежей, дополнительные формирования соединений и частей народного ополчения — все это явилось неоценимым вкладом москвичей в дело защиты города.</a:t>
            </a:r>
          </a:p>
          <a:p>
            <a:r>
              <a:rPr lang="ru-RU" dirty="0" smtClean="0"/>
              <a:t>Во второй половине октября гитлеровцы продолжали рваться к Москве. Немецко-фашистские войска захватили Калинин и Орел, вышли на подступы к Туле. Враг оказался в 80-100 км от Москвы. Однако план гитлеровского командования, рассчитывавшего взять Москву в середине октября, до начала холодов, был сорван. Силы врага были серьезно истощены, а его ударные группировки растянуты.</a:t>
            </a:r>
            <a:endParaRPr lang="ru-RU" dirty="0"/>
          </a:p>
        </p:txBody>
      </p:sp>
      <p:pic>
        <p:nvPicPr>
          <p:cNvPr id="6" name="Рисунок 5"/>
          <p:cNvPicPr>
            <a:picLocks noChangeAspect="1"/>
          </p:cNvPicPr>
          <p:nvPr/>
        </p:nvPicPr>
        <p:blipFill>
          <a:blip r:embed="rId2" cstate="print"/>
          <a:stretch>
            <a:fillRect/>
          </a:stretch>
        </p:blipFill>
        <p:spPr>
          <a:xfrm>
            <a:off x="907102" y="220844"/>
            <a:ext cx="4814522" cy="3127998"/>
          </a:xfrm>
          <a:prstGeom prst="rect">
            <a:avLst/>
          </a:prstGeom>
        </p:spPr>
      </p:pic>
      <p:pic>
        <p:nvPicPr>
          <p:cNvPr id="7" name="Рисунок 6"/>
          <p:cNvPicPr>
            <a:picLocks noChangeAspect="1"/>
          </p:cNvPicPr>
          <p:nvPr/>
        </p:nvPicPr>
        <p:blipFill>
          <a:blip r:embed="rId3" cstate="print"/>
          <a:stretch>
            <a:fillRect/>
          </a:stretch>
        </p:blipFill>
        <p:spPr>
          <a:xfrm>
            <a:off x="159194" y="3523967"/>
            <a:ext cx="4959070" cy="3062226"/>
          </a:xfrm>
          <a:prstGeom prst="rect">
            <a:avLst/>
          </a:prstGeom>
        </p:spPr>
      </p:pic>
    </p:spTree>
    <p:extLst>
      <p:ext uri="{BB962C8B-B14F-4D97-AF65-F5344CB8AC3E}">
        <p14:creationId xmlns:p14="http://schemas.microsoft.com/office/powerpoint/2010/main" xmlns="" val="149538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0"/>
            <a:ext cx="9144000" cy="201881"/>
          </a:xfrm>
        </p:spPr>
        <p:txBody>
          <a:bodyPr>
            <a:normAutofit fontScale="90000"/>
          </a:bodyPr>
          <a:lstStyle/>
          <a:p>
            <a:endParaRPr lang="ru-RU" dirty="0"/>
          </a:p>
        </p:txBody>
      </p:sp>
      <p:sp>
        <p:nvSpPr>
          <p:cNvPr id="5" name="Подзаголовок 4"/>
          <p:cNvSpPr>
            <a:spLocks noGrp="1"/>
          </p:cNvSpPr>
          <p:nvPr>
            <p:ph type="subTitle" idx="1"/>
          </p:nvPr>
        </p:nvSpPr>
        <p:spPr>
          <a:xfrm>
            <a:off x="6151418" y="700644"/>
            <a:ext cx="6040582" cy="6157356"/>
          </a:xfrm>
        </p:spPr>
        <p:txBody>
          <a:bodyPr/>
          <a:lstStyle/>
          <a:p>
            <a:r>
              <a:rPr lang="ru-RU" dirty="0" smtClean="0"/>
              <a:t>В начале ноября в боях наступила небольшая передышка, и у И. Сталина появилась неожиданная мысль — провести традиционный военный парад по случаю 24-й годовщины революции. Он состоялся 7 ноября на запорошенной первым снегом Красной площади.</a:t>
            </a:r>
          </a:p>
          <a:p>
            <a:endParaRPr lang="ru-RU" dirty="0" smtClean="0"/>
          </a:p>
          <a:p>
            <a:r>
              <a:rPr lang="ru-RU" dirty="0" smtClean="0"/>
              <a:t>Немцы, в том числе и сам Гитлер, были неприятно поражены, услышав по радио, что на Красной площади проходит парад. Германское командование срочно отдало приказ своей авиации бомбить Красную площадь, но немецкие самолеты не сумели прорваться к Москве.</a:t>
            </a:r>
          </a:p>
          <a:p>
            <a:endParaRPr lang="ru-RU" dirty="0"/>
          </a:p>
        </p:txBody>
      </p:sp>
      <p:pic>
        <p:nvPicPr>
          <p:cNvPr id="6" name="Рисунок 5"/>
          <p:cNvPicPr>
            <a:picLocks noChangeAspect="1"/>
          </p:cNvPicPr>
          <p:nvPr/>
        </p:nvPicPr>
        <p:blipFill>
          <a:blip r:embed="rId2" cstate="print"/>
          <a:stretch>
            <a:fillRect/>
          </a:stretch>
        </p:blipFill>
        <p:spPr>
          <a:xfrm>
            <a:off x="94246" y="1496291"/>
            <a:ext cx="6058549" cy="4334493"/>
          </a:xfrm>
          <a:prstGeom prst="rect">
            <a:avLst/>
          </a:prstGeom>
        </p:spPr>
      </p:pic>
    </p:spTree>
    <p:extLst>
      <p:ext uri="{BB962C8B-B14F-4D97-AF65-F5344CB8AC3E}">
        <p14:creationId xmlns:p14="http://schemas.microsoft.com/office/powerpoint/2010/main" xmlns="" val="316020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0"/>
            <a:ext cx="9144000" cy="45719"/>
          </a:xfrm>
        </p:spPr>
        <p:txBody>
          <a:bodyPr>
            <a:normAutofit fontScale="90000"/>
          </a:bodyPr>
          <a:lstStyle/>
          <a:p>
            <a:endParaRPr lang="ru-RU" dirty="0"/>
          </a:p>
        </p:txBody>
      </p:sp>
      <p:sp>
        <p:nvSpPr>
          <p:cNvPr id="5" name="Подзаголовок 4"/>
          <p:cNvSpPr>
            <a:spLocks noGrp="1"/>
          </p:cNvSpPr>
          <p:nvPr>
            <p:ph type="subTitle" idx="1"/>
          </p:nvPr>
        </p:nvSpPr>
        <p:spPr>
          <a:xfrm>
            <a:off x="5035138" y="273132"/>
            <a:ext cx="7156861" cy="6584868"/>
          </a:xfrm>
        </p:spPr>
        <p:txBody>
          <a:bodyPr>
            <a:normAutofit/>
          </a:bodyPr>
          <a:lstStyle/>
          <a:p>
            <a:r>
              <a:rPr lang="ru-RU" dirty="0" smtClean="0"/>
              <a:t>Парад произвел огромное впечатление и на советских граждан. То, что И. Сталин присутствовал на параде в Москве и приветствовал красноармейцев с трибуны мавзолея, вселяло в них уверенность и бодрость. С Красной площади они шли прямо на фронт.</a:t>
            </a:r>
          </a:p>
          <a:p>
            <a:r>
              <a:rPr lang="ru-RU" dirty="0"/>
              <a:t>15-18 ноября началось новое наступление группы армий "Центр". Главные удары наносились в направлении на Клин, Рогачев - в обход Москвы с севера и на Тулу, Каширу - в обход Москвы с юга. Завязались упорные бои. Немецкие войска продвигались вперед</a:t>
            </a:r>
            <a:r>
              <a:rPr lang="ru-RU" dirty="0" smtClean="0"/>
              <a:t>.</a:t>
            </a:r>
          </a:p>
          <a:p>
            <a:r>
              <a:rPr lang="ru-RU" dirty="0"/>
              <a:t>27 ноября в районе Каширы и 29 ноября севернее Москвы советские войска нанесли контрудары по южным и северным группировкам немцев. </a:t>
            </a:r>
            <a:endParaRPr lang="ru-RU" dirty="0" smtClean="0"/>
          </a:p>
          <a:p>
            <a:r>
              <a:rPr lang="ru-RU" dirty="0"/>
              <a:t>Группа армий "Центр" не смогла прорваться к Москве ни на одном из участков фронта. С 16 ноября по 5 декабря в ходе второго этапа наступления на Москву немцы потеряли свыше 153 тысяч убитыми, ранеными и обмороженными.</a:t>
            </a:r>
          </a:p>
        </p:txBody>
      </p:sp>
      <p:pic>
        <p:nvPicPr>
          <p:cNvPr id="6" name="Рисунок 5"/>
          <p:cNvPicPr>
            <a:picLocks noChangeAspect="1"/>
          </p:cNvPicPr>
          <p:nvPr/>
        </p:nvPicPr>
        <p:blipFill>
          <a:blip r:embed="rId2" cstate="print"/>
          <a:stretch>
            <a:fillRect/>
          </a:stretch>
        </p:blipFill>
        <p:spPr>
          <a:xfrm>
            <a:off x="158338" y="1772737"/>
            <a:ext cx="4876800" cy="3619500"/>
          </a:xfrm>
          <a:prstGeom prst="rect">
            <a:avLst/>
          </a:prstGeom>
        </p:spPr>
      </p:pic>
    </p:spTree>
    <p:extLst>
      <p:ext uri="{BB962C8B-B14F-4D97-AF65-F5344CB8AC3E}">
        <p14:creationId xmlns:p14="http://schemas.microsoft.com/office/powerpoint/2010/main" xmlns="" val="145917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524000" y="0"/>
            <a:ext cx="9144000" cy="45719"/>
          </a:xfrm>
        </p:spPr>
        <p:txBody>
          <a:bodyPr>
            <a:normAutofit fontScale="90000"/>
          </a:bodyPr>
          <a:lstStyle/>
          <a:p>
            <a:endParaRPr lang="ru-RU" dirty="0"/>
          </a:p>
        </p:txBody>
      </p:sp>
      <p:sp>
        <p:nvSpPr>
          <p:cNvPr id="7" name="Подзаголовок 6"/>
          <p:cNvSpPr>
            <a:spLocks noGrp="1"/>
          </p:cNvSpPr>
          <p:nvPr>
            <p:ph type="subTitle" idx="1"/>
          </p:nvPr>
        </p:nvSpPr>
        <p:spPr>
          <a:xfrm>
            <a:off x="7386452" y="997527"/>
            <a:ext cx="4536374" cy="5860472"/>
          </a:xfrm>
        </p:spPr>
        <p:txBody>
          <a:bodyPr/>
          <a:lstStyle/>
          <a:p>
            <a:r>
              <a:rPr lang="ru-RU" dirty="0" smtClean="0"/>
              <a:t>Немецкая разведка не сумела вовремя выявить сосредоточение крупных сил советских войск, предназначенных для контрнаступления. Командование группы армий "Центр" до последнего дня считало, что советские войска обессилены и у них нет резервов. Оно было застигнуто врасплох.</a:t>
            </a:r>
          </a:p>
          <a:p>
            <a:endParaRPr lang="ru-RU" dirty="0" smtClean="0"/>
          </a:p>
          <a:p>
            <a:r>
              <a:rPr lang="ru-RU" dirty="0" smtClean="0"/>
              <a:t>Контрнаступление Красной Армии под Москвой началось 5-6 декабря 1941 года без какой-либо оперативной паузы.</a:t>
            </a:r>
            <a:endParaRPr lang="ru-RU" dirty="0"/>
          </a:p>
        </p:txBody>
      </p:sp>
      <p:pic>
        <p:nvPicPr>
          <p:cNvPr id="8" name="Рисунок 7"/>
          <p:cNvPicPr>
            <a:picLocks noChangeAspect="1"/>
          </p:cNvPicPr>
          <p:nvPr/>
        </p:nvPicPr>
        <p:blipFill>
          <a:blip r:embed="rId2" cstate="print"/>
          <a:stretch>
            <a:fillRect/>
          </a:stretch>
        </p:blipFill>
        <p:spPr>
          <a:xfrm>
            <a:off x="372239" y="997527"/>
            <a:ext cx="6915280" cy="4818165"/>
          </a:xfrm>
          <a:prstGeom prst="rect">
            <a:avLst/>
          </a:prstGeom>
        </p:spPr>
      </p:pic>
    </p:spTree>
    <p:extLst>
      <p:ext uri="{BB962C8B-B14F-4D97-AF65-F5344CB8AC3E}">
        <p14:creationId xmlns:p14="http://schemas.microsoft.com/office/powerpoint/2010/main" xmlns="" val="111916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0"/>
            <a:ext cx="9144000" cy="45719"/>
          </a:xfrm>
        </p:spPr>
        <p:txBody>
          <a:bodyPr>
            <a:normAutofit fontScale="90000"/>
          </a:bodyPr>
          <a:lstStyle/>
          <a:p>
            <a:endParaRPr lang="ru-RU" dirty="0"/>
          </a:p>
        </p:txBody>
      </p:sp>
      <p:sp>
        <p:nvSpPr>
          <p:cNvPr id="5" name="Подзаголовок 4"/>
          <p:cNvSpPr>
            <a:spLocks noGrp="1"/>
          </p:cNvSpPr>
          <p:nvPr>
            <p:ph type="subTitle" idx="1"/>
          </p:nvPr>
        </p:nvSpPr>
        <p:spPr>
          <a:xfrm>
            <a:off x="5854534" y="45719"/>
            <a:ext cx="6337465" cy="6711341"/>
          </a:xfrm>
        </p:spPr>
        <p:txBody>
          <a:bodyPr>
            <a:normAutofit/>
          </a:bodyPr>
          <a:lstStyle/>
          <a:p>
            <a:r>
              <a:rPr lang="ru-RU" dirty="0" smtClean="0"/>
              <a:t>Первый этап контрнаступления советских войск под Москвой (Московская стратегическая наступательная операция) к началу января 1942 года был успешно завершен. Группа армий "Центр" была отброшена от советской столицы на 100-250 км, а войска советских фронтов охватывали ее с севера, востока и юга. Освобождены были Московская и Тульская области, крупные города Калинин и Калуга, ряд районов других областей. (Самсонов А.М. Указ. соч. С. 182.) В январе - марте 1942 года Красная Армия развернула общее наступление на важнейших стратегических направлениях.</a:t>
            </a:r>
          </a:p>
          <a:p>
            <a:r>
              <a:rPr lang="ru-RU" dirty="0" smtClean="0"/>
              <a:t>Победа Красной Армии под Москвой имела огромное военно-политическое и международное значение. Она оказала большое влияние на весь ход Великой Отечественной войны и второй мировой войны. В ходе контрнаступления советских войск под Москвой группе армий "Центр" был нанесен мощный удар, были разбиты 38 немецких дивизий, в том числе 11 танковых и 4 моторизованных. На полях Подмосковья немцы оставили тысячи орудий, сотни танков и много другой техники.</a:t>
            </a:r>
          </a:p>
          <a:p>
            <a:endParaRPr lang="ru-RU" dirty="0" smtClean="0"/>
          </a:p>
          <a:p>
            <a:endParaRPr lang="ru-RU" dirty="0"/>
          </a:p>
        </p:txBody>
      </p:sp>
      <p:pic>
        <p:nvPicPr>
          <p:cNvPr id="6" name="Рисунок 5"/>
          <p:cNvPicPr>
            <a:picLocks noChangeAspect="1"/>
          </p:cNvPicPr>
          <p:nvPr/>
        </p:nvPicPr>
        <p:blipFill>
          <a:blip r:embed="rId2" cstate="print"/>
          <a:stretch>
            <a:fillRect/>
          </a:stretch>
        </p:blipFill>
        <p:spPr>
          <a:xfrm>
            <a:off x="312471" y="190005"/>
            <a:ext cx="5375809" cy="3579656"/>
          </a:xfrm>
          <a:prstGeom prst="rect">
            <a:avLst/>
          </a:prstGeom>
        </p:spPr>
      </p:pic>
      <p:pic>
        <p:nvPicPr>
          <p:cNvPr id="7" name="Рисунок 6"/>
          <p:cNvPicPr>
            <a:picLocks noChangeAspect="1"/>
          </p:cNvPicPr>
          <p:nvPr/>
        </p:nvPicPr>
        <p:blipFill>
          <a:blip r:embed="rId3" cstate="print"/>
          <a:stretch>
            <a:fillRect/>
          </a:stretch>
        </p:blipFill>
        <p:spPr>
          <a:xfrm>
            <a:off x="312472" y="3880495"/>
            <a:ext cx="5096771" cy="2876565"/>
          </a:xfrm>
          <a:prstGeom prst="rect">
            <a:avLst/>
          </a:prstGeom>
        </p:spPr>
      </p:pic>
    </p:spTree>
    <p:extLst>
      <p:ext uri="{BB962C8B-B14F-4D97-AF65-F5344CB8AC3E}">
        <p14:creationId xmlns:p14="http://schemas.microsoft.com/office/powerpoint/2010/main" xmlns="" val="1863891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165</TotalTime>
  <Words>892</Words>
  <Application>Microsoft Office PowerPoint</Application>
  <PresentationFormat>Произвольный</PresentationFormat>
  <Paragraphs>33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Легкий дым</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Просмотр видео: «Битва под Москвой»</vt:lpstr>
    </vt:vector>
  </TitlesOfParts>
  <Company>Первая Московская гимназия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Заикина Ю.П.</dc:creator>
  <cp:lastModifiedBy>Юля</cp:lastModifiedBy>
  <cp:revision>9</cp:revision>
  <dcterms:created xsi:type="dcterms:W3CDTF">2019-12-06T09:34:23Z</dcterms:created>
  <dcterms:modified xsi:type="dcterms:W3CDTF">2020-10-13T16:12:23Z</dcterms:modified>
</cp:coreProperties>
</file>