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56" r:id="rId3"/>
    <p:sldId id="287" r:id="rId4"/>
    <p:sldId id="288" r:id="rId5"/>
    <p:sldId id="289" r:id="rId6"/>
    <p:sldId id="290" r:id="rId7"/>
    <p:sldId id="291" r:id="rId8"/>
    <p:sldId id="260" r:id="rId9"/>
    <p:sldId id="292" r:id="rId10"/>
    <p:sldId id="280" r:id="rId11"/>
    <p:sldId id="272" r:id="rId12"/>
    <p:sldId id="281" r:id="rId13"/>
    <p:sldId id="282" r:id="rId14"/>
    <p:sldId id="283" r:id="rId15"/>
    <p:sldId id="284" r:id="rId16"/>
    <p:sldId id="293" r:id="rId17"/>
    <p:sldId id="257" r:id="rId18"/>
    <p:sldId id="294" r:id="rId19"/>
    <p:sldId id="295" r:id="rId20"/>
    <p:sldId id="296" r:id="rId21"/>
    <p:sldId id="286" r:id="rId22"/>
    <p:sldId id="297" r:id="rId23"/>
    <p:sldId id="276" r:id="rId24"/>
    <p:sldId id="28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C735"/>
    <a:srgbClr val="2C55D8"/>
    <a:srgbClr val="FBD097"/>
    <a:srgbClr val="FFD2FF"/>
    <a:srgbClr val="FFFFB7"/>
    <a:srgbClr val="A9BFFC"/>
    <a:srgbClr val="A3E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3662" autoAdjust="0"/>
  </p:normalViewPr>
  <p:slideViewPr>
    <p:cSldViewPr snapToGrid="0">
      <p:cViewPr varScale="1">
        <p:scale>
          <a:sx n="86" d="100"/>
          <a:sy n="86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B75793-E60D-46FC-AD31-031BF1A632E6}" type="datetimeFigureOut">
              <a:rPr lang="ru-RU"/>
              <a:pPr>
                <a:defRPr/>
              </a:pPr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C6CCB5-A9B2-4306-8352-1F9358F11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3A5B9-28A7-4F95-807B-6580273CFBD2}" type="datetimeFigureOut">
              <a:rPr lang="ru-RU"/>
              <a:pPr>
                <a:defRPr/>
              </a:pPr>
              <a:t>04.10.2020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593D3-E8C6-4E0B-B9F8-5B91CC0405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50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10A7F-D9BC-4E67-90AC-E58B91783EDA}" type="datetimeFigureOut">
              <a:rPr lang="ru-RU"/>
              <a:pPr>
                <a:defRPr/>
              </a:pPr>
              <a:t>04.10.2020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06DA-1325-4E60-A0BA-8D2C8518D2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61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2A46-9E50-4E9B-A46C-78AF0CBEF77D}" type="datetimeFigureOut">
              <a:rPr lang="ru-RU"/>
              <a:pPr>
                <a:defRPr/>
              </a:pPr>
              <a:t>04.10.2020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04AC9-E170-451C-B8BC-824CE54980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23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44E6-874D-4D6A-B012-3705DEADED6F}" type="datetimeFigureOut">
              <a:rPr lang="ru-RU"/>
              <a:pPr>
                <a:defRPr/>
              </a:pPr>
              <a:t>04.10.2020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4A9A-A6A4-4E92-BF40-EA2D04E74C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686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4B95-DFBF-4A7E-877B-7318D63817BE}" type="datetimeFigureOut">
              <a:rPr lang="ru-RU"/>
              <a:pPr>
                <a:defRPr/>
              </a:pPr>
              <a:t>04.10.2020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61AA9-6A9F-460E-90C4-85F36199E4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15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6E4CA-664F-46E2-8CA1-BA2F8EABC4C5}" type="datetimeFigureOut">
              <a:rPr lang="ru-RU"/>
              <a:pPr>
                <a:defRPr/>
              </a:pPr>
              <a:t>04.10.2020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AE0E-D649-482A-8C27-5DCBAACA8B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50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CC53-D1B9-4FC7-964A-4259FDBACF1E}" type="datetimeFigureOut">
              <a:rPr lang="ru-RU"/>
              <a:pPr>
                <a:defRPr/>
              </a:pPr>
              <a:t>04.10.2020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9B27-0E8E-477F-97A4-078A3CB4D0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6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29F3-C71B-453A-B6C9-53FC2A8306AB}" type="datetimeFigureOut">
              <a:rPr lang="ru-RU"/>
              <a:pPr>
                <a:defRPr/>
              </a:pPr>
              <a:t>04.10.2020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A85C-5148-4DB8-A4C4-7BAF228A0A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17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7C7D-E622-4BC6-9756-8767A0A9A9F5}" type="datetimeFigureOut">
              <a:rPr lang="ru-RU"/>
              <a:pPr>
                <a:defRPr/>
              </a:pPr>
              <a:t>04.10.2020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FFFB-DB5A-4A53-9C31-C0D1338A29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33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703C8-45B3-48FE-9D41-3FB9CC0E8560}" type="datetimeFigureOut">
              <a:rPr lang="ru-RU"/>
              <a:pPr>
                <a:defRPr/>
              </a:pPr>
              <a:t>04.10.2020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2342-74D3-4F7C-89D0-A2ECC8300A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76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09EB-6523-4A25-B128-10CBDE0C37AF}" type="datetimeFigureOut">
              <a:rPr lang="ru-RU"/>
              <a:pPr>
                <a:defRPr/>
              </a:pPr>
              <a:t>04.10.2020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63DF-0BD9-4D02-B9E2-CCD72087C0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1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32DC77-CF16-45B7-94E5-8006D60DC6CE}" type="datetimeFigureOut">
              <a:rPr lang="ru-RU"/>
              <a:pPr>
                <a:defRPr/>
              </a:pPr>
              <a:t>04.10.2020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F99317-BB88-4A36-B322-B18239ED95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orgeat.ru/goodimg/_eat/1912/833478/10143076-sahar-pesok.jpg" TargetMode="External"/><Relationship Id="rId2" Type="http://schemas.openxmlformats.org/officeDocument/2006/relationships/hyperlink" Target="https://cardamonshop.ru/upload/iblock/61b/61bf13c85e620fe645317c3d84d0338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egality.com/wp-content/uploads/2020/04/1200px-Sad_smiley_yellow_simple.jpg.png" TargetMode="External"/><Relationship Id="rId5" Type="http://schemas.openxmlformats.org/officeDocument/2006/relationships/hyperlink" Target="https://upload.wikimedia.org/wikipedia/commons/thumb/8/83/Plain_smiley_yellow_simple.svg/600px-Plain_smiley_yellow_simple.svg.png" TargetMode="External"/><Relationship Id="rId4" Type="http://schemas.openxmlformats.org/officeDocument/2006/relationships/hyperlink" Target="https://yandex.ru/search/?text=&#1089;&#1084;&#1072;&#1081;&#1083;%20&#1091;&#1083;&#1099;&#1073;&#1072;&#1077;&#1090;&#1089;&#1103;&amp;lr=976&amp;clid=188261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15900" y="277813"/>
            <a:ext cx="8713788" cy="6207125"/>
          </a:xfrm>
          <a:prstGeom prst="rect">
            <a:avLst/>
          </a:prstGeom>
          <a:solidFill>
            <a:schemeClr val="bg1"/>
          </a:solidFill>
          <a:ln w="114300" cap="rnd">
            <a:solidFill>
              <a:schemeClr val="accent6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772" name="TextBox 20"/>
          <p:cNvSpPr txBox="1">
            <a:spLocks noChangeArrowheads="1"/>
          </p:cNvSpPr>
          <p:nvPr/>
        </p:nvSpPr>
        <p:spPr bwMode="auto">
          <a:xfrm>
            <a:off x="434975" y="4983163"/>
            <a:ext cx="8215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dirty="0">
                <a:latin typeface="Calibri" pitchFamily="34" charset="0"/>
              </a:rPr>
              <a:t>Разработчик:</a:t>
            </a:r>
          </a:p>
          <a:p>
            <a:pPr eaLnBrk="1" hangingPunct="1"/>
            <a:r>
              <a:rPr lang="ru-RU" sz="2400" dirty="0">
                <a:latin typeface="Calibri" pitchFamily="34" charset="0"/>
              </a:rPr>
              <a:t>Шаманская Светлана Владимировна,</a:t>
            </a:r>
          </a:p>
          <a:p>
            <a:pPr eaLnBrk="1" hangingPunct="1"/>
            <a:r>
              <a:rPr lang="ru-RU" sz="2400" dirty="0">
                <a:latin typeface="Calibri" pitchFamily="34" charset="0"/>
              </a:rPr>
              <a:t>учитель математики  МБОУ «СОШ № 15» г. Братска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97681" y="2241199"/>
            <a:ext cx="80899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Презентация к уроку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«Решение задач с помощью уравнений»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</a:t>
            </a: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класс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71463" y="455613"/>
            <a:ext cx="8623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dirty="0"/>
              <a:t>Фестиваль педагогических идей «Открытый урок»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400" dirty="0"/>
              <a:t>конкурс «ПРЕЗЕНТАЦИЯ К УРОКУ»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7417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ФИЗКУЛЬТМИНУТКА</a:t>
                </a: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17411" name="Picture 3" descr="D:\Пользователи\Учитель\Рабочий стол\новое_1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30325"/>
            <a:ext cx="5257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44"/>
          <p:cNvSpPr txBox="1">
            <a:spLocks noChangeArrowheads="1"/>
          </p:cNvSpPr>
          <p:nvPr/>
        </p:nvSpPr>
        <p:spPr bwMode="auto">
          <a:xfrm>
            <a:off x="1150938" y="900113"/>
            <a:ext cx="71675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70000"/>
            </a:pPr>
            <a:r>
              <a:rPr lang="ru-RU" sz="3200"/>
              <a:t>Медленное моргание</a:t>
            </a:r>
          </a:p>
        </p:txBody>
      </p:sp>
      <p:grpSp>
        <p:nvGrpSpPr>
          <p:cNvPr id="17413" name="Группа 11"/>
          <p:cNvGrpSpPr>
            <a:grpSpLocks/>
          </p:cNvGrpSpPr>
          <p:nvPr/>
        </p:nvGrpSpPr>
        <p:grpSpPr bwMode="auto">
          <a:xfrm>
            <a:off x="-88900" y="1784350"/>
            <a:ext cx="9263063" cy="4911725"/>
            <a:chOff x="-88489" y="1784555"/>
            <a:chExt cx="9261985" cy="4911218"/>
          </a:xfrm>
        </p:grpSpPr>
        <p:pic>
          <p:nvPicPr>
            <p:cNvPr id="17414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489" y="1784555"/>
              <a:ext cx="4824461" cy="489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6026" y="1786101"/>
              <a:ext cx="4837470" cy="490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8441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ФИЗКУЛЬТМИНУТКА</a:t>
                </a: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18435" name="Picture 28" descr="D:\Пользователи\Учитель\Рабочий стол\новое_2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31913"/>
            <a:ext cx="5257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4"/>
          <p:cNvSpPr txBox="1">
            <a:spLocks noChangeArrowheads="1"/>
          </p:cNvSpPr>
          <p:nvPr/>
        </p:nvSpPr>
        <p:spPr bwMode="auto">
          <a:xfrm>
            <a:off x="1150938" y="900113"/>
            <a:ext cx="71675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70000"/>
            </a:pPr>
            <a:r>
              <a:rPr lang="ru-RU" sz="3200"/>
              <a:t>Быстрое моргание</a:t>
            </a:r>
          </a:p>
        </p:txBody>
      </p:sp>
      <p:grpSp>
        <p:nvGrpSpPr>
          <p:cNvPr id="18437" name="Группа 48"/>
          <p:cNvGrpSpPr>
            <a:grpSpLocks/>
          </p:cNvGrpSpPr>
          <p:nvPr/>
        </p:nvGrpSpPr>
        <p:grpSpPr bwMode="auto">
          <a:xfrm>
            <a:off x="-88900" y="1784350"/>
            <a:ext cx="9263063" cy="4911725"/>
            <a:chOff x="-88489" y="1784555"/>
            <a:chExt cx="9261985" cy="4911218"/>
          </a:xfrm>
        </p:grpSpPr>
        <p:pic>
          <p:nvPicPr>
            <p:cNvPr id="18438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489" y="1784555"/>
              <a:ext cx="4824461" cy="489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6026" y="1786101"/>
              <a:ext cx="4837470" cy="490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19465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ФИЗКУЛЬТМИНУТКА</a:t>
                </a: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19459" name="Picture 2" descr="D:\Пользователи\Учитель\Рабочий стол\по сторонам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331913"/>
            <a:ext cx="5257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4"/>
          <p:cNvSpPr txBox="1">
            <a:spLocks noChangeArrowheads="1"/>
          </p:cNvSpPr>
          <p:nvPr/>
        </p:nvSpPr>
        <p:spPr bwMode="auto">
          <a:xfrm>
            <a:off x="1150938" y="900113"/>
            <a:ext cx="71675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70000"/>
            </a:pPr>
            <a:r>
              <a:rPr lang="ru-RU" sz="3200"/>
              <a:t>Движение глазами влево-вправо</a:t>
            </a:r>
          </a:p>
        </p:txBody>
      </p:sp>
      <p:grpSp>
        <p:nvGrpSpPr>
          <p:cNvPr id="19461" name="Группа 19"/>
          <p:cNvGrpSpPr>
            <a:grpSpLocks/>
          </p:cNvGrpSpPr>
          <p:nvPr/>
        </p:nvGrpSpPr>
        <p:grpSpPr bwMode="auto">
          <a:xfrm>
            <a:off x="-88900" y="1784350"/>
            <a:ext cx="9263063" cy="4911725"/>
            <a:chOff x="-88489" y="1784555"/>
            <a:chExt cx="9261985" cy="4911218"/>
          </a:xfrm>
        </p:grpSpPr>
        <p:pic>
          <p:nvPicPr>
            <p:cNvPr id="19462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489" y="1784555"/>
              <a:ext cx="4824461" cy="489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6026" y="1786101"/>
              <a:ext cx="4837470" cy="490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0489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ФИЗКУЛЬТМИНУТКА</a:t>
                </a: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20483" name="Picture 2" descr="D:\Пользователи\Учитель\Рабочий стол\вверх-вниз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31913"/>
            <a:ext cx="5257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44"/>
          <p:cNvSpPr txBox="1">
            <a:spLocks noChangeArrowheads="1"/>
          </p:cNvSpPr>
          <p:nvPr/>
        </p:nvSpPr>
        <p:spPr bwMode="auto">
          <a:xfrm>
            <a:off x="1150938" y="900113"/>
            <a:ext cx="716756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70000"/>
            </a:pPr>
            <a:r>
              <a:rPr lang="ru-RU" sz="3200"/>
              <a:t>Движение глазами вверх-вниз</a:t>
            </a:r>
          </a:p>
        </p:txBody>
      </p:sp>
      <p:grpSp>
        <p:nvGrpSpPr>
          <p:cNvPr id="20485" name="Группа 12"/>
          <p:cNvGrpSpPr>
            <a:grpSpLocks/>
          </p:cNvGrpSpPr>
          <p:nvPr/>
        </p:nvGrpSpPr>
        <p:grpSpPr bwMode="auto">
          <a:xfrm>
            <a:off x="-88900" y="1784350"/>
            <a:ext cx="9263063" cy="4911725"/>
            <a:chOff x="-88489" y="1784555"/>
            <a:chExt cx="9261985" cy="4911218"/>
          </a:xfrm>
        </p:grpSpPr>
        <p:pic>
          <p:nvPicPr>
            <p:cNvPr id="20486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489" y="1784555"/>
              <a:ext cx="4824461" cy="489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6026" y="1786101"/>
              <a:ext cx="4837470" cy="490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1513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ФИЗКУЛЬТМИНУТКА</a:t>
                </a: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21507" name="Picture 2" descr="D:\Пользователи\Учитель\Рабочий стол\по часовой стредке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31913"/>
            <a:ext cx="5257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4"/>
          <p:cNvSpPr txBox="1">
            <a:spLocks noChangeArrowheads="1"/>
          </p:cNvSpPr>
          <p:nvPr/>
        </p:nvSpPr>
        <p:spPr bwMode="auto">
          <a:xfrm>
            <a:off x="354013" y="900113"/>
            <a:ext cx="83629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70000"/>
            </a:pPr>
            <a:r>
              <a:rPr lang="ru-RU" sz="3200"/>
              <a:t>Движение глазами по часовой стрелке</a:t>
            </a:r>
          </a:p>
        </p:txBody>
      </p:sp>
      <p:grpSp>
        <p:nvGrpSpPr>
          <p:cNvPr id="21509" name="Группа 16"/>
          <p:cNvGrpSpPr>
            <a:grpSpLocks/>
          </p:cNvGrpSpPr>
          <p:nvPr/>
        </p:nvGrpSpPr>
        <p:grpSpPr bwMode="auto">
          <a:xfrm>
            <a:off x="-88900" y="1784350"/>
            <a:ext cx="9263063" cy="4911725"/>
            <a:chOff x="-88489" y="1784555"/>
            <a:chExt cx="9261985" cy="4911218"/>
          </a:xfrm>
        </p:grpSpPr>
        <p:pic>
          <p:nvPicPr>
            <p:cNvPr id="21510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489" y="1784555"/>
              <a:ext cx="4824461" cy="489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6026" y="1786101"/>
              <a:ext cx="4837470" cy="490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2537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ФИЗКУЛЬТМИНУТКА</a:t>
                </a:r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22531" name="Picture 2" descr="D:\Пользователи\Учитель\Рабочий стол\против часовой стредки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31913"/>
            <a:ext cx="5257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4"/>
          <p:cNvSpPr txBox="1">
            <a:spLocks noChangeArrowheads="1"/>
          </p:cNvSpPr>
          <p:nvPr/>
        </p:nvSpPr>
        <p:spPr bwMode="auto">
          <a:xfrm>
            <a:off x="354013" y="900113"/>
            <a:ext cx="83629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SzPct val="70000"/>
            </a:pPr>
            <a:r>
              <a:rPr lang="ru-RU" sz="3200"/>
              <a:t>Движение глазами против часовой стрелки</a:t>
            </a:r>
          </a:p>
        </p:txBody>
      </p:sp>
      <p:grpSp>
        <p:nvGrpSpPr>
          <p:cNvPr id="22533" name="Группа 10"/>
          <p:cNvGrpSpPr>
            <a:grpSpLocks/>
          </p:cNvGrpSpPr>
          <p:nvPr/>
        </p:nvGrpSpPr>
        <p:grpSpPr bwMode="auto">
          <a:xfrm>
            <a:off x="-88900" y="1784350"/>
            <a:ext cx="9263063" cy="4911725"/>
            <a:chOff x="-88489" y="1784555"/>
            <a:chExt cx="9261985" cy="4911218"/>
          </a:xfrm>
        </p:grpSpPr>
        <p:pic>
          <p:nvPicPr>
            <p:cNvPr id="22534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8489" y="1784555"/>
              <a:ext cx="4824461" cy="489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4" descr="http://img-fotki.yandex.ru/get/5701/jlipeiton.2cb/0_52bf6_4b2af14a_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6026" y="1786101"/>
              <a:ext cx="4837470" cy="4909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5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105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/>
                  <a:t>ЗАКРЕПЛЕНИЕ</a:t>
                </a:r>
                <a:endParaRPr lang="ru-RU" sz="2400" b="1" i="1" dirty="0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58322" y="925828"/>
            <a:ext cx="8285000" cy="2429655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just">
              <a:buSzPct val="70000"/>
            </a:pPr>
            <a:r>
              <a:rPr lang="ru-RU" sz="3200" dirty="0" smtClean="0"/>
              <a:t>В пакете было некоторое количество сахара. Когда в него добавили в три раза </a:t>
            </a:r>
            <a:r>
              <a:rPr lang="ru-RU" sz="3200" dirty="0" smtClean="0"/>
              <a:t>меньше   сахара</a:t>
            </a:r>
            <a:r>
              <a:rPr lang="ru-RU" sz="3200" dirty="0" smtClean="0"/>
              <a:t>, </a:t>
            </a:r>
            <a:r>
              <a:rPr lang="ru-RU" sz="3200" dirty="0" smtClean="0"/>
              <a:t>  чем  </a:t>
            </a:r>
            <a:r>
              <a:rPr lang="ru-RU" sz="3200" dirty="0" smtClean="0"/>
              <a:t>было, </a:t>
            </a:r>
            <a:r>
              <a:rPr lang="ru-RU" sz="3200" dirty="0" smtClean="0"/>
              <a:t> в  нём стало 900 </a:t>
            </a:r>
            <a:r>
              <a:rPr lang="ru-RU" sz="3200" dirty="0" smtClean="0"/>
              <a:t>г. Сколько граммов сахара добавили в пакет?</a:t>
            </a: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3572242" y="3429224"/>
            <a:ext cx="317500" cy="89938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958620" y="3558778"/>
            <a:ext cx="1568780" cy="457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900</a:t>
            </a:r>
            <a:r>
              <a:rPr lang="en-US" sz="3200" dirty="0" smtClean="0"/>
              <a:t> </a:t>
            </a:r>
            <a:r>
              <a:rPr lang="ru-RU" sz="3200" dirty="0" smtClean="0"/>
              <a:t>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9194" y="3878917"/>
            <a:ext cx="781904" cy="6604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х</a:t>
            </a:r>
            <a:endParaRPr lang="ru-RU" sz="32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127290" y="3353717"/>
            <a:ext cx="1563808" cy="6604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3∙х</a:t>
            </a:r>
            <a:endParaRPr lang="ru-RU" sz="3200" dirty="0" smtClean="0"/>
          </a:p>
        </p:txBody>
      </p: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681728" y="4791807"/>
            <a:ext cx="476126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smtClean="0"/>
              <a:t>3х </a:t>
            </a:r>
            <a:r>
              <a:rPr lang="ru-RU" sz="3200" dirty="0" smtClean="0"/>
              <a:t>+ </a:t>
            </a:r>
            <a:r>
              <a:rPr lang="ru-RU" sz="3200" dirty="0" smtClean="0"/>
              <a:t>х </a:t>
            </a:r>
            <a:r>
              <a:rPr lang="ru-RU" sz="3200" dirty="0" smtClean="0"/>
              <a:t>= 900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2591" y="3355484"/>
            <a:ext cx="2400300" cy="1080528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Было – </a:t>
            </a:r>
          </a:p>
          <a:p>
            <a:pPr>
              <a:buSzPct val="70000"/>
            </a:pPr>
            <a:r>
              <a:rPr lang="ru-RU" sz="3200" dirty="0" smtClean="0"/>
              <a:t>Добавили – </a:t>
            </a:r>
          </a:p>
          <a:p>
            <a:pPr>
              <a:buSzPct val="70000"/>
            </a:pPr>
            <a:endParaRPr lang="ru-RU" sz="3200" dirty="0" smtClean="0"/>
          </a:p>
        </p:txBody>
      </p:sp>
      <p:sp>
        <p:nvSpPr>
          <p:cNvPr id="4" name="AutoShape 2" descr="https://torgeat.ru/goodimg/_eat/1912/833478/10143076-sahar-pesok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Светлана\Desktop\Аттестация\Урок на конкурс\61bf13c85e620fe645317c3d84d03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48" y="4243061"/>
            <a:ext cx="1977037" cy="197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ветлана\Desktop\Аттестация\Урок на конкурс\10143076-sahar-pes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457" y="3298646"/>
            <a:ext cx="2274731" cy="227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845584" y="4880876"/>
            <a:ext cx="1058966" cy="3415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4556970" y="5434322"/>
            <a:ext cx="109468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/>
              <a:t>3х</a:t>
            </a:r>
            <a:endParaRPr lang="ru-RU" sz="3200" dirty="0"/>
          </a:p>
        </p:txBody>
      </p:sp>
      <p:sp>
        <p:nvSpPr>
          <p:cNvPr id="32" name="TextBox 44"/>
          <p:cNvSpPr txBox="1">
            <a:spLocks noChangeArrowheads="1"/>
          </p:cNvSpPr>
          <p:nvPr/>
        </p:nvSpPr>
        <p:spPr bwMode="auto">
          <a:xfrm>
            <a:off x="7078582" y="4639271"/>
            <a:ext cx="109468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smtClean="0"/>
              <a:t>900 г</a:t>
            </a:r>
            <a:endParaRPr lang="ru-RU" sz="3200" dirty="0"/>
          </a:p>
        </p:txBody>
      </p:sp>
      <p:sp>
        <p:nvSpPr>
          <p:cNvPr id="26" name="TextBox 25"/>
          <p:cNvSpPr txBox="1"/>
          <p:nvPr/>
        </p:nvSpPr>
        <p:spPr>
          <a:xfrm rot="20543179">
            <a:off x="5920047" y="4425293"/>
            <a:ext cx="1085896" cy="6604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+ х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6938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" grpId="0"/>
      <p:bldP spid="24" grpId="0"/>
      <p:bldP spid="25" grpId="0"/>
      <p:bldP spid="3" grpId="0"/>
      <p:bldP spid="31" grpId="0"/>
      <p:bldP spid="32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5125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/>
                  <a:t>ЗАКРЕПЛЕНИЕ</a:t>
                </a:r>
                <a:endParaRPr lang="ru-RU" sz="2400" b="1" i="1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5123" name="TextBox 25"/>
          <p:cNvSpPr txBox="1">
            <a:spLocks noChangeArrowheads="1"/>
          </p:cNvSpPr>
          <p:nvPr/>
        </p:nvSpPr>
        <p:spPr bwMode="auto">
          <a:xfrm>
            <a:off x="438490" y="986455"/>
            <a:ext cx="8288338" cy="25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SzPct val="70000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Провод длиной 456 м разрезали на три части, причём первая часть в 4 раза длиннее третьей, а вторая – на 114 м длиннее третьей. Найдите длину каждой части провода.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591" y="3660284"/>
            <a:ext cx="2400300" cy="1572116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1 часть – </a:t>
            </a:r>
          </a:p>
          <a:p>
            <a:pPr>
              <a:buSzPct val="70000"/>
            </a:pPr>
            <a:r>
              <a:rPr lang="ru-RU" sz="3200" dirty="0" smtClean="0"/>
              <a:t>2 часть – </a:t>
            </a:r>
          </a:p>
          <a:p>
            <a:pPr>
              <a:buSzPct val="70000"/>
            </a:pPr>
            <a:r>
              <a:rPr lang="ru-RU" sz="3200" dirty="0" smtClean="0"/>
              <a:t>3 часть –</a:t>
            </a:r>
          </a:p>
          <a:p>
            <a:pPr>
              <a:buSzPct val="70000"/>
            </a:pPr>
            <a:endParaRPr lang="ru-RU" sz="3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2470291" y="4624142"/>
            <a:ext cx="482600" cy="6604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0290" y="3660284"/>
            <a:ext cx="1187309" cy="6604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4∙х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5435" y="4116142"/>
            <a:ext cx="1488865" cy="6604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х + 114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3818340" y="3797737"/>
            <a:ext cx="317500" cy="129721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44110" y="4166942"/>
            <a:ext cx="1568780" cy="457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456 м</a:t>
            </a: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681727" y="5284542"/>
            <a:ext cx="476126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smtClean="0"/>
              <a:t>4х + (х + 114) + х = 456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 animBg="1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5125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/>
                  <a:t>ЗАКРЕПЛЕНИЕ</a:t>
                </a:r>
                <a:endParaRPr lang="ru-RU" sz="2400" b="1" i="1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5123" name="TextBox 25"/>
          <p:cNvSpPr txBox="1">
            <a:spLocks noChangeArrowheads="1"/>
          </p:cNvSpPr>
          <p:nvPr/>
        </p:nvSpPr>
        <p:spPr bwMode="auto">
          <a:xfrm>
            <a:off x="463890" y="924246"/>
            <a:ext cx="8288338" cy="25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SzPct val="70000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Масса выращенной моркови в 3 раза меньше, чем масса выращенной капусты. Сколько килограммов капусты вырастили, если известно, что её было на 42 кг больше чем моркови?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591" y="3660284"/>
            <a:ext cx="2400300" cy="1116258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Морковь – </a:t>
            </a:r>
          </a:p>
          <a:p>
            <a:pPr>
              <a:buSzPct val="70000"/>
            </a:pPr>
            <a:r>
              <a:rPr lang="ru-RU" sz="3200" dirty="0" smtClean="0"/>
              <a:t>Капуста 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9781" y="3637568"/>
            <a:ext cx="1187309" cy="6604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0675" y="4166942"/>
            <a:ext cx="744432" cy="6604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3∙х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9652" y="3913290"/>
            <a:ext cx="2328122" cy="457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/>
              <a:t>н</a:t>
            </a:r>
            <a:r>
              <a:rPr lang="ru-RU" sz="3200" dirty="0" smtClean="0"/>
              <a:t>а 42 кг </a:t>
            </a:r>
            <a:r>
              <a:rPr lang="en-US" sz="3200" dirty="0" smtClean="0"/>
              <a:t>&gt;</a:t>
            </a:r>
            <a:endParaRPr lang="ru-RU" sz="3200" dirty="0" smtClean="0"/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681727" y="5020138"/>
            <a:ext cx="238063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smtClean="0"/>
              <a:t>3х – х = 42</a:t>
            </a:r>
            <a:endParaRPr lang="ru-RU" sz="32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952891" y="3804992"/>
            <a:ext cx="758436" cy="826842"/>
            <a:chOff x="2952891" y="3804992"/>
            <a:chExt cx="758436" cy="826842"/>
          </a:xfrm>
        </p:grpSpPr>
        <p:sp>
          <p:nvSpPr>
            <p:cNvPr id="2" name="Дуга 1"/>
            <p:cNvSpPr/>
            <p:nvPr/>
          </p:nvSpPr>
          <p:spPr>
            <a:xfrm>
              <a:off x="2952891" y="3804992"/>
              <a:ext cx="758436" cy="826842"/>
            </a:xfrm>
            <a:prstGeom prst="arc">
              <a:avLst>
                <a:gd name="adj1" fmla="val 17881771"/>
                <a:gd name="adj2" fmla="val 364468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 стрелкой 3"/>
            <p:cNvCxnSpPr/>
            <p:nvPr/>
          </p:nvCxnSpPr>
          <p:spPr>
            <a:xfrm flipH="1" flipV="1">
              <a:off x="3454400" y="3808167"/>
              <a:ext cx="122641" cy="924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87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5125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/>
                  <a:t>ЗАКРЕПЛЕНИЕ</a:t>
                </a:r>
                <a:endParaRPr lang="ru-RU" sz="2400" b="1" i="1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5123" name="TextBox 25"/>
          <p:cNvSpPr txBox="1">
            <a:spLocks noChangeArrowheads="1"/>
          </p:cNvSpPr>
          <p:nvPr/>
        </p:nvSpPr>
        <p:spPr bwMode="auto">
          <a:xfrm>
            <a:off x="417511" y="2147118"/>
            <a:ext cx="8288338" cy="204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SzPct val="70000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Одна сторона треугольника на 9 см меньше второй и в 2 раза меньше третьей. Найдите стороны треугольника, если его периметр равен 105 см.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506776" y="1129688"/>
            <a:ext cx="819907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Самостоятельно решите задачу: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1" name="Picture 17" descr="http://www.iguides.ru/forum/imagehosting/2011/11/21/1176734eca6c1861a5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78" y="5668963"/>
            <a:ext cx="8191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3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58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084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/>
                  <a:t>ПОВТОРЕНИЕ</a:t>
                </a:r>
                <a:endParaRPr lang="ru-RU" sz="2400" b="1" i="1" dirty="0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076" name="TextBox 43"/>
          <p:cNvSpPr txBox="1">
            <a:spLocks noChangeArrowheads="1"/>
          </p:cNvSpPr>
          <p:nvPr/>
        </p:nvSpPr>
        <p:spPr bwMode="auto">
          <a:xfrm>
            <a:off x="1234621" y="662205"/>
            <a:ext cx="6746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Выполните вычисления: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1177305" y="1163787"/>
            <a:ext cx="3384376" cy="517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Arial" charset="0"/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10 + 4 =</a:t>
            </a:r>
          </a:p>
          <a:p>
            <a:pPr marL="514350" indent="-514350" algn="l">
              <a:buFont typeface="Arial" charset="0"/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6 + (</a:t>
            </a: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4) =  </a:t>
            </a:r>
          </a:p>
          <a:p>
            <a:pPr marL="514350" indent="-514350" algn="l">
              <a:buFont typeface="Arial" charset="0"/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12 + 21 =</a:t>
            </a:r>
          </a:p>
          <a:p>
            <a:pPr marL="514350" indent="-514350" algn="l">
              <a:buFont typeface="Arial" charset="0"/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5 – (</a:t>
            </a: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9) = </a:t>
            </a:r>
          </a:p>
          <a:p>
            <a:pPr marL="514350" indent="-514350" algn="l">
              <a:buFont typeface="Arial" charset="0"/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6 + 6 =</a:t>
            </a:r>
          </a:p>
          <a:p>
            <a:pPr marL="514350" indent="-514350" algn="l">
              <a:buFont typeface="Arial" charset="0"/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0 – 8 =</a:t>
            </a:r>
          </a:p>
          <a:p>
            <a:pPr marL="514350" indent="-514350" algn="l">
              <a:buFont typeface="Arial" charset="0"/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9 – 14 = </a:t>
            </a:r>
          </a:p>
          <a:p>
            <a:pPr marL="514350" indent="-514350" algn="l">
              <a:buFont typeface="Arial" charset="0"/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0 + 15 =</a:t>
            </a:r>
          </a:p>
          <a:p>
            <a:pPr marL="514350" indent="-514350" algn="l">
              <a:buFont typeface="Arial" charset="0"/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– </a:t>
            </a:r>
            <a:r>
              <a:rPr lang="ru-RU" sz="2800" dirty="0" smtClean="0">
                <a:solidFill>
                  <a:schemeClr val="tx1"/>
                </a:solidFill>
              </a:rPr>
              <a:t>7 + 16 =</a:t>
            </a:r>
          </a:p>
          <a:p>
            <a:pPr marL="514350" indent="-514350" algn="l">
              <a:buFont typeface="Arial" charset="0"/>
              <a:buAutoNum type="arabicParenR"/>
            </a:pPr>
            <a:r>
              <a:rPr lang="ru-RU" sz="2800" dirty="0" smtClean="0">
                <a:solidFill>
                  <a:schemeClr val="tx1"/>
                </a:solidFill>
              </a:rPr>
              <a:t> 5 – 13 = </a:t>
            </a:r>
          </a:p>
          <a:p>
            <a:pPr marL="514350" indent="-514350" algn="l">
              <a:buFont typeface="Arial" charset="0"/>
              <a:buAutoNum type="arabicParenR"/>
            </a:pP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734467" y="1163788"/>
            <a:ext cx="3384376" cy="5211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11) 8 * (</a:t>
            </a:r>
            <a:r>
              <a:rPr lang="ru-RU" sz="2800" dirty="0"/>
              <a:t>– </a:t>
            </a:r>
            <a:r>
              <a:rPr lang="ru-RU" sz="2800" dirty="0" smtClean="0"/>
              <a:t>6)=</a:t>
            </a:r>
          </a:p>
          <a:p>
            <a:pPr marL="0" indent="0">
              <a:buNone/>
            </a:pPr>
            <a:r>
              <a:rPr lang="ru-RU" sz="2800" dirty="0" smtClean="0"/>
              <a:t>12) </a:t>
            </a:r>
            <a:r>
              <a:rPr lang="ru-RU" sz="2800" dirty="0"/>
              <a:t>– </a:t>
            </a:r>
            <a:r>
              <a:rPr lang="ru-RU" sz="2800" dirty="0" smtClean="0"/>
              <a:t>7 * (</a:t>
            </a:r>
            <a:r>
              <a:rPr lang="ru-RU" sz="2800" dirty="0"/>
              <a:t>– </a:t>
            </a:r>
            <a:r>
              <a:rPr lang="ru-RU" sz="2800" dirty="0" smtClean="0"/>
              <a:t>9)=  </a:t>
            </a:r>
          </a:p>
          <a:p>
            <a:pPr marL="0" indent="0">
              <a:buNone/>
            </a:pPr>
            <a:r>
              <a:rPr lang="ru-RU" sz="2800" dirty="0" smtClean="0"/>
              <a:t>13) </a:t>
            </a:r>
            <a:r>
              <a:rPr lang="ru-RU" sz="2800" dirty="0"/>
              <a:t>– </a:t>
            </a:r>
            <a:r>
              <a:rPr lang="ru-RU" sz="2800" dirty="0" smtClean="0"/>
              <a:t>12 </a:t>
            </a:r>
            <a:r>
              <a:rPr lang="ru-RU" sz="2800" dirty="0"/>
              <a:t>*</a:t>
            </a:r>
            <a:r>
              <a:rPr lang="ru-RU" sz="2800" dirty="0" smtClean="0"/>
              <a:t> 6 =</a:t>
            </a:r>
          </a:p>
          <a:p>
            <a:pPr marL="0" indent="0">
              <a:buNone/>
            </a:pPr>
            <a:r>
              <a:rPr lang="ru-RU" sz="2800" dirty="0" smtClean="0"/>
              <a:t>14) </a:t>
            </a:r>
            <a:r>
              <a:rPr lang="ru-RU" sz="2800" dirty="0"/>
              <a:t>–</a:t>
            </a:r>
            <a:r>
              <a:rPr lang="ru-RU" sz="2800" dirty="0" smtClean="0"/>
              <a:t> 5 * (</a:t>
            </a:r>
            <a:r>
              <a:rPr lang="ru-RU" sz="2800" dirty="0"/>
              <a:t>– </a:t>
            </a:r>
            <a:r>
              <a:rPr lang="ru-RU" sz="2800" dirty="0" smtClean="0"/>
              <a:t>9) = </a:t>
            </a:r>
          </a:p>
          <a:p>
            <a:pPr marL="0" indent="0">
              <a:buNone/>
            </a:pPr>
            <a:r>
              <a:rPr lang="ru-RU" sz="2800" dirty="0" smtClean="0"/>
              <a:t>15) </a:t>
            </a:r>
            <a:r>
              <a:rPr lang="ru-RU" sz="2800" dirty="0"/>
              <a:t>– </a:t>
            </a:r>
            <a:r>
              <a:rPr lang="ru-RU" sz="2800" dirty="0" smtClean="0"/>
              <a:t>6 </a:t>
            </a:r>
            <a:r>
              <a:rPr lang="ru-RU" sz="2800" dirty="0"/>
              <a:t>:</a:t>
            </a:r>
            <a:r>
              <a:rPr lang="ru-RU" sz="2800" dirty="0" smtClean="0"/>
              <a:t> 6 =</a:t>
            </a:r>
          </a:p>
          <a:p>
            <a:pPr marL="0" indent="0">
              <a:buNone/>
            </a:pPr>
            <a:r>
              <a:rPr lang="ru-RU" sz="2800" dirty="0" smtClean="0"/>
              <a:t>16) 0 </a:t>
            </a:r>
            <a:r>
              <a:rPr lang="ru-RU" sz="2800" dirty="0"/>
              <a:t>*</a:t>
            </a:r>
            <a:r>
              <a:rPr lang="ru-RU" sz="2800" dirty="0" smtClean="0"/>
              <a:t> (</a:t>
            </a:r>
            <a:r>
              <a:rPr lang="ru-RU" sz="2800" dirty="0"/>
              <a:t>– </a:t>
            </a:r>
            <a:r>
              <a:rPr lang="ru-RU" sz="2800" dirty="0" smtClean="0"/>
              <a:t>8) =</a:t>
            </a:r>
          </a:p>
          <a:p>
            <a:pPr marL="0" indent="0">
              <a:buNone/>
            </a:pPr>
            <a:r>
              <a:rPr lang="ru-RU" sz="2800" dirty="0" smtClean="0"/>
              <a:t>17) – 28 : (</a:t>
            </a:r>
            <a:r>
              <a:rPr lang="ru-RU" sz="2800" dirty="0"/>
              <a:t>– </a:t>
            </a:r>
            <a:r>
              <a:rPr lang="ru-RU" sz="2800" dirty="0" smtClean="0"/>
              <a:t>7)= </a:t>
            </a:r>
          </a:p>
          <a:p>
            <a:pPr marL="0" indent="0">
              <a:buNone/>
            </a:pPr>
            <a:r>
              <a:rPr lang="ru-RU" sz="2800" dirty="0" smtClean="0"/>
              <a:t>18) 0 </a:t>
            </a:r>
            <a:r>
              <a:rPr lang="ru-RU" sz="2800" dirty="0"/>
              <a:t>:</a:t>
            </a:r>
            <a:r>
              <a:rPr lang="ru-RU" sz="2800" dirty="0" smtClean="0"/>
              <a:t> 15 =</a:t>
            </a:r>
          </a:p>
          <a:p>
            <a:pPr marL="0" indent="0">
              <a:buNone/>
            </a:pPr>
            <a:r>
              <a:rPr lang="ru-RU" sz="2800" dirty="0" smtClean="0"/>
              <a:t>19)</a:t>
            </a:r>
            <a:r>
              <a:rPr lang="ru-RU" sz="2800" dirty="0"/>
              <a:t> – </a:t>
            </a:r>
            <a:r>
              <a:rPr lang="ru-RU" sz="2800" dirty="0" smtClean="0"/>
              <a:t>7 * 0=</a:t>
            </a:r>
          </a:p>
          <a:p>
            <a:pPr marL="0" indent="0">
              <a:buNone/>
            </a:pPr>
            <a:r>
              <a:rPr lang="ru-RU" sz="2800" dirty="0" smtClean="0"/>
              <a:t> 20) 56 : (</a:t>
            </a:r>
            <a:r>
              <a:rPr lang="ru-RU" sz="2800" dirty="0"/>
              <a:t>– </a:t>
            </a:r>
            <a:r>
              <a:rPr lang="ru-RU" sz="2800" dirty="0" smtClean="0"/>
              <a:t>8) =</a:t>
            </a:r>
          </a:p>
          <a:p>
            <a:pPr marL="514350" indent="-514350">
              <a:buFont typeface="Arial" pitchFamily="34" charset="0"/>
              <a:buAutoNum type="arabicParenR"/>
            </a:pPr>
            <a:endParaRPr lang="ru-RU" sz="2800" dirty="0" smtClean="0"/>
          </a:p>
          <a:p>
            <a:pPr marL="514350" indent="-514350">
              <a:buFont typeface="Arial" pitchFamily="34" charset="0"/>
              <a:buAutoNum type="arabicParenR"/>
            </a:pPr>
            <a:endParaRPr lang="ru-RU" sz="2800" dirty="0" smtClean="0"/>
          </a:p>
          <a:p>
            <a:pPr marL="514350" indent="-514350">
              <a:buFont typeface="Arial" pitchFamily="34" charset="0"/>
              <a:buAutoNum type="arabicParenR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5125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/>
                  <a:t>ПРОВЕРЬ СЕБЯ</a:t>
                </a:r>
                <a:endParaRPr lang="ru-RU" sz="2400" b="1" i="1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531163" y="820245"/>
            <a:ext cx="3124168" cy="15684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en-US" sz="2800" dirty="0" smtClean="0"/>
              <a:t>I </a:t>
            </a:r>
            <a:r>
              <a:rPr lang="ru-RU" sz="2800" dirty="0" smtClean="0"/>
              <a:t>сторона – </a:t>
            </a:r>
          </a:p>
          <a:p>
            <a:pPr>
              <a:buSzPct val="70000"/>
            </a:pPr>
            <a:r>
              <a:rPr lang="en-US" sz="2800" dirty="0" smtClean="0"/>
              <a:t>II </a:t>
            </a:r>
            <a:r>
              <a:rPr lang="ru-RU" sz="2800" dirty="0"/>
              <a:t>сторона – </a:t>
            </a:r>
            <a:endParaRPr lang="ru-RU" sz="2800" dirty="0" smtClean="0"/>
          </a:p>
          <a:p>
            <a:pPr>
              <a:buSzPct val="70000"/>
            </a:pPr>
            <a:r>
              <a:rPr lang="en-US" sz="2800" dirty="0" smtClean="0"/>
              <a:t>III </a:t>
            </a:r>
            <a:r>
              <a:rPr lang="ru-RU" sz="2800" dirty="0"/>
              <a:t>сторона – </a:t>
            </a:r>
          </a:p>
          <a:p>
            <a:pPr>
              <a:buSzPct val="70000"/>
            </a:pP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574366" y="847276"/>
            <a:ext cx="381211" cy="4894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2800" dirty="0" smtClean="0"/>
              <a:t>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1596" y="1687179"/>
            <a:ext cx="744432" cy="6604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2800" dirty="0" smtClean="0"/>
              <a:t>2∙х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2323" y="1253405"/>
            <a:ext cx="1133602" cy="457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en-US" sz="2800" dirty="0" smtClean="0"/>
              <a:t>(</a:t>
            </a:r>
            <a:r>
              <a:rPr lang="ru-RU" sz="2800" dirty="0" smtClean="0"/>
              <a:t>х </a:t>
            </a:r>
            <a:r>
              <a:rPr lang="ru-RU" sz="2800" dirty="0" smtClean="0"/>
              <a:t>+ 9</a:t>
            </a:r>
            <a:r>
              <a:rPr lang="en-US" sz="2800" dirty="0" smtClean="0"/>
              <a:t>)</a:t>
            </a:r>
            <a:endParaRPr lang="ru-RU" sz="2800" dirty="0" smtClean="0"/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549051" y="2208824"/>
            <a:ext cx="408857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/>
              <a:t>х + (х + 9) + 2х = 105</a:t>
            </a:r>
            <a:endParaRPr lang="ru-RU" sz="2800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3688384" y="946742"/>
            <a:ext cx="209321" cy="116848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949113" y="1247304"/>
            <a:ext cx="2328122" cy="457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2800" dirty="0" smtClean="0"/>
              <a:t>Р = 105 см</a:t>
            </a:r>
          </a:p>
        </p:txBody>
      </p:sp>
      <p:sp>
        <p:nvSpPr>
          <p:cNvPr id="20" name="TextBox 44"/>
          <p:cNvSpPr txBox="1">
            <a:spLocks noChangeArrowheads="1"/>
          </p:cNvSpPr>
          <p:nvPr/>
        </p:nvSpPr>
        <p:spPr bwMode="auto">
          <a:xfrm>
            <a:off x="553197" y="2735718"/>
            <a:ext cx="408857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/>
              <a:t>х + х + 9 + 2х = 105</a:t>
            </a:r>
            <a:endParaRPr lang="ru-RU" sz="2800" dirty="0"/>
          </a:p>
        </p:txBody>
      </p: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553197" y="3295664"/>
            <a:ext cx="408857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/>
              <a:t>х + х + 2х = 105 – 9 </a:t>
            </a:r>
            <a:endParaRPr lang="ru-RU" sz="2800" dirty="0"/>
          </a:p>
        </p:txBody>
      </p:sp>
      <p:sp>
        <p:nvSpPr>
          <p:cNvPr id="22" name="TextBox 44"/>
          <p:cNvSpPr txBox="1">
            <a:spLocks noChangeArrowheads="1"/>
          </p:cNvSpPr>
          <p:nvPr/>
        </p:nvSpPr>
        <p:spPr bwMode="auto">
          <a:xfrm>
            <a:off x="553240" y="3789508"/>
            <a:ext cx="408857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/>
              <a:t>4х = 96</a:t>
            </a:r>
            <a:endParaRPr lang="ru-RU" sz="2800" dirty="0"/>
          </a:p>
        </p:txBody>
      </p:sp>
      <p:sp>
        <p:nvSpPr>
          <p:cNvPr id="23" name="TextBox 44"/>
          <p:cNvSpPr txBox="1">
            <a:spLocks noChangeArrowheads="1"/>
          </p:cNvSpPr>
          <p:nvPr/>
        </p:nvSpPr>
        <p:spPr bwMode="auto">
          <a:xfrm>
            <a:off x="1807186" y="3765284"/>
            <a:ext cx="174531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| : </a:t>
            </a:r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24" name="TextBox 44"/>
          <p:cNvSpPr txBox="1">
            <a:spLocks noChangeArrowheads="1"/>
          </p:cNvSpPr>
          <p:nvPr/>
        </p:nvSpPr>
        <p:spPr bwMode="auto">
          <a:xfrm>
            <a:off x="553240" y="4301082"/>
            <a:ext cx="4371299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/>
              <a:t>х = 24 (см) – </a:t>
            </a:r>
            <a:r>
              <a:rPr lang="en-US" sz="2800" dirty="0" smtClean="0"/>
              <a:t>I</a:t>
            </a:r>
            <a:r>
              <a:rPr lang="ru-RU" sz="2800" dirty="0" smtClean="0"/>
              <a:t> сторона</a:t>
            </a:r>
            <a:endParaRPr lang="ru-RU" sz="2800" dirty="0"/>
          </a:p>
        </p:txBody>
      </p: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549207" y="4815044"/>
            <a:ext cx="508041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/>
              <a:t>24 + 9 = 33 (см) – </a:t>
            </a:r>
            <a:r>
              <a:rPr lang="en-US" sz="2800" dirty="0" smtClean="0"/>
              <a:t>II</a:t>
            </a:r>
            <a:r>
              <a:rPr lang="ru-RU" sz="2800" dirty="0" smtClean="0"/>
              <a:t> сторона</a:t>
            </a:r>
            <a:endParaRPr lang="ru-RU" sz="2800" dirty="0"/>
          </a:p>
        </p:txBody>
      </p:sp>
      <p:sp>
        <p:nvSpPr>
          <p:cNvPr id="26" name="TextBox 44"/>
          <p:cNvSpPr txBox="1">
            <a:spLocks noChangeArrowheads="1"/>
          </p:cNvSpPr>
          <p:nvPr/>
        </p:nvSpPr>
        <p:spPr bwMode="auto">
          <a:xfrm>
            <a:off x="549206" y="5341325"/>
            <a:ext cx="508041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/>
              <a:t>24 ∙</a:t>
            </a:r>
            <a:r>
              <a:rPr lang="en-US" sz="2800" dirty="0" smtClean="0"/>
              <a:t> 2 </a:t>
            </a:r>
            <a:r>
              <a:rPr lang="ru-RU" sz="2800" dirty="0" smtClean="0"/>
              <a:t>= </a:t>
            </a:r>
            <a:r>
              <a:rPr lang="en-US" sz="2800" dirty="0" smtClean="0"/>
              <a:t>48</a:t>
            </a:r>
            <a:r>
              <a:rPr lang="ru-RU" sz="2800" dirty="0" smtClean="0"/>
              <a:t> (см) – </a:t>
            </a:r>
            <a:r>
              <a:rPr lang="en-US" sz="2800" dirty="0" smtClean="0"/>
              <a:t>III</a:t>
            </a:r>
            <a:r>
              <a:rPr lang="ru-RU" sz="2800" dirty="0" smtClean="0"/>
              <a:t> сторона</a:t>
            </a:r>
            <a:endParaRPr lang="ru-RU" sz="2800" dirty="0"/>
          </a:p>
        </p:txBody>
      </p:sp>
      <p:sp>
        <p:nvSpPr>
          <p:cNvPr id="27" name="TextBox 44"/>
          <p:cNvSpPr txBox="1">
            <a:spLocks noChangeArrowheads="1"/>
          </p:cNvSpPr>
          <p:nvPr/>
        </p:nvSpPr>
        <p:spPr bwMode="auto">
          <a:xfrm>
            <a:off x="546680" y="5836108"/>
            <a:ext cx="508041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dirty="0" smtClean="0"/>
              <a:t>Ответ: 24 см, 33 см, 48 см</a:t>
            </a:r>
            <a:endParaRPr lang="ru-RU" sz="2800" dirty="0"/>
          </a:p>
        </p:txBody>
      </p:sp>
      <p:sp>
        <p:nvSpPr>
          <p:cNvPr id="3" name="Пятно 1 2"/>
          <p:cNvSpPr/>
          <p:nvPr/>
        </p:nvSpPr>
        <p:spPr>
          <a:xfrm>
            <a:off x="4608059" y="1448243"/>
            <a:ext cx="4253052" cy="3009191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5192768" y="2388647"/>
            <a:ext cx="295892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Сравните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с образцом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6636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/>
                  <a:t>ОЦЕНИ СЕБЯ</a:t>
                </a:r>
                <a:endParaRPr lang="ru-RU" sz="2400" b="1" i="1" dirty="0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26627" name="TextBox 12"/>
          <p:cNvSpPr txBox="1">
            <a:spLocks noChangeArrowheads="1"/>
          </p:cNvSpPr>
          <p:nvPr/>
        </p:nvSpPr>
        <p:spPr bwMode="auto">
          <a:xfrm>
            <a:off x="4570413" y="996950"/>
            <a:ext cx="4191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70000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26628" name="TextBox 26"/>
          <p:cNvSpPr txBox="1">
            <a:spLocks noChangeArrowheads="1"/>
          </p:cNvSpPr>
          <p:nvPr/>
        </p:nvSpPr>
        <p:spPr bwMode="auto">
          <a:xfrm>
            <a:off x="520700" y="4046538"/>
            <a:ext cx="817086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70000"/>
            </a:pPr>
            <a:endParaRPr lang="ru-RU" sz="3200"/>
          </a:p>
        </p:txBody>
      </p:sp>
      <p:sp>
        <p:nvSpPr>
          <p:cNvPr id="26632" name="Text Box 23"/>
          <p:cNvSpPr txBox="1">
            <a:spLocks noChangeArrowheads="1"/>
          </p:cNvSpPr>
          <p:nvPr/>
        </p:nvSpPr>
        <p:spPr bwMode="auto">
          <a:xfrm>
            <a:off x="622300" y="3891536"/>
            <a:ext cx="24082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latin typeface="Calibri" pitchFamily="34" charset="0"/>
              </a:rPr>
              <a:t>мое решение совпадает с образцом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26633" name="Text Box 24"/>
          <p:cNvSpPr txBox="1">
            <a:spLocks noChangeArrowheads="1"/>
          </p:cNvSpPr>
          <p:nvPr/>
        </p:nvSpPr>
        <p:spPr bwMode="auto">
          <a:xfrm>
            <a:off x="3298479" y="3891537"/>
            <a:ext cx="24082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latin typeface="Calibri" pitchFamily="34" charset="0"/>
              </a:rPr>
              <a:t>мое решение совпадает с образцом, но допущена арифметическая ошибка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26634" name="Text Box 25"/>
          <p:cNvSpPr txBox="1">
            <a:spLocks noChangeArrowheads="1"/>
          </p:cNvSpPr>
          <p:nvPr/>
        </p:nvSpPr>
        <p:spPr bwMode="auto">
          <a:xfrm>
            <a:off x="6085461" y="3894119"/>
            <a:ext cx="2408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latin typeface="Calibri" pitchFamily="34" charset="0"/>
              </a:rPr>
              <a:t>мое решение не совпадает с образцом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028" name="Picture 4" descr="C:\Users\Светлана\Desktop\Аттестация\Урок на конкурс\HIWPqNkJiQ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5" y="1256183"/>
            <a:ext cx="2194248" cy="219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331" y="997418"/>
            <a:ext cx="25527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064093"/>
            <a:ext cx="25050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Группа 14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6636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ПОДВОДИМ ИТОГИ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26627" name="TextBox 12"/>
          <p:cNvSpPr txBox="1">
            <a:spLocks noChangeArrowheads="1"/>
          </p:cNvSpPr>
          <p:nvPr/>
        </p:nvSpPr>
        <p:spPr bwMode="auto">
          <a:xfrm>
            <a:off x="4570413" y="996950"/>
            <a:ext cx="4191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70000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26628" name="TextBox 26"/>
          <p:cNvSpPr txBox="1">
            <a:spLocks noChangeArrowheads="1"/>
          </p:cNvSpPr>
          <p:nvPr/>
        </p:nvSpPr>
        <p:spPr bwMode="auto">
          <a:xfrm>
            <a:off x="520700" y="4046538"/>
            <a:ext cx="8170863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70000"/>
            </a:pPr>
            <a:endParaRPr lang="ru-RU" sz="3200"/>
          </a:p>
        </p:txBody>
      </p:sp>
      <p:sp>
        <p:nvSpPr>
          <p:cNvPr id="26632" name="Text Box 23"/>
          <p:cNvSpPr txBox="1">
            <a:spLocks noChangeArrowheads="1"/>
          </p:cNvSpPr>
          <p:nvPr/>
        </p:nvSpPr>
        <p:spPr bwMode="auto">
          <a:xfrm>
            <a:off x="520700" y="1802050"/>
            <a:ext cx="768441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ru-RU" sz="2800" dirty="0" smtClean="0">
                <a:latin typeface="Calibri" pitchFamily="34" charset="0"/>
              </a:rPr>
              <a:t>Я смогу определить задачу, которая решается с помощью уравнени</a:t>
            </a:r>
            <a:r>
              <a:rPr lang="ru-RU" sz="2800" dirty="0" smtClean="0">
                <a:latin typeface="Calibri" pitchFamily="34" charset="0"/>
              </a:rPr>
              <a:t>я (</a:t>
            </a:r>
            <a:r>
              <a:rPr lang="ru-RU" sz="2800" i="1" dirty="0" smtClean="0">
                <a:latin typeface="Calibri" pitchFamily="34" charset="0"/>
              </a:rPr>
              <a:t>да/нет</a:t>
            </a:r>
            <a:r>
              <a:rPr lang="ru-RU" sz="2800" dirty="0" smtClean="0">
                <a:latin typeface="Calibri" pitchFamily="34" charset="0"/>
              </a:rPr>
              <a:t>)</a:t>
            </a:r>
          </a:p>
          <a:p>
            <a:pPr marL="457200" indent="-457200" eaLnBrk="1" hangingPunct="1">
              <a:buAutoNum type="arabicPeriod"/>
            </a:pPr>
            <a:r>
              <a:rPr lang="ru-RU" sz="2800" dirty="0" smtClean="0">
                <a:latin typeface="Calibri" pitchFamily="34" charset="0"/>
              </a:rPr>
              <a:t>Я смогу сделать краткую запись к задаче (</a:t>
            </a:r>
            <a:r>
              <a:rPr lang="ru-RU" sz="2800" i="1" dirty="0" smtClean="0">
                <a:latin typeface="Calibri" pitchFamily="34" charset="0"/>
              </a:rPr>
              <a:t>да/нет</a:t>
            </a:r>
            <a:r>
              <a:rPr lang="ru-RU" sz="2800" dirty="0" smtClean="0">
                <a:latin typeface="Calibri" pitchFamily="34" charset="0"/>
              </a:rPr>
              <a:t>)</a:t>
            </a:r>
          </a:p>
          <a:p>
            <a:pPr marL="457200" indent="-457200" eaLnBrk="1" hangingPunct="1">
              <a:buAutoNum type="arabicPeriod"/>
            </a:pPr>
            <a:r>
              <a:rPr lang="ru-RU" sz="2800" dirty="0" smtClean="0">
                <a:latin typeface="Calibri" pitchFamily="34" charset="0"/>
              </a:rPr>
              <a:t>Я смогу составить уравнение по краткой записи (</a:t>
            </a:r>
            <a:r>
              <a:rPr lang="ru-RU" sz="2800" i="1" dirty="0" smtClean="0">
                <a:latin typeface="Calibri" pitchFamily="34" charset="0"/>
              </a:rPr>
              <a:t>да/нет</a:t>
            </a:r>
            <a:r>
              <a:rPr lang="ru-RU" sz="2800" dirty="0" smtClean="0">
                <a:latin typeface="Calibri" pitchFamily="34" charset="0"/>
              </a:rPr>
              <a:t>)</a:t>
            </a:r>
          </a:p>
          <a:p>
            <a:pPr marL="457200" indent="-457200" eaLnBrk="1" hangingPunct="1">
              <a:buAutoNum type="arabicPeriod"/>
            </a:pPr>
            <a:r>
              <a:rPr lang="ru-RU" sz="2800" dirty="0" smtClean="0">
                <a:latin typeface="Calibri" pitchFamily="34" charset="0"/>
              </a:rPr>
              <a:t>Я смогу решить уравнение (</a:t>
            </a:r>
            <a:r>
              <a:rPr lang="ru-RU" sz="2800" i="1" dirty="0" smtClean="0">
                <a:latin typeface="Calibri" pitchFamily="34" charset="0"/>
              </a:rPr>
              <a:t>да/нет</a:t>
            </a:r>
            <a:r>
              <a:rPr lang="ru-RU" sz="2800" dirty="0" smtClean="0">
                <a:latin typeface="Calibri" pitchFamily="34" charset="0"/>
              </a:rPr>
              <a:t>)</a:t>
            </a:r>
          </a:p>
          <a:p>
            <a:pPr marL="457200" indent="-457200" eaLnBrk="1" hangingPunct="1">
              <a:buAutoNum type="arabicPeriod"/>
            </a:pPr>
            <a:r>
              <a:rPr lang="ru-RU" sz="2800" dirty="0" smtClean="0">
                <a:latin typeface="Calibri" pitchFamily="34" charset="0"/>
              </a:rPr>
              <a:t>Я смогу найти нужные данные (</a:t>
            </a:r>
            <a:r>
              <a:rPr lang="ru-RU" sz="2800" i="1" dirty="0" smtClean="0">
                <a:latin typeface="Calibri" pitchFamily="34" charset="0"/>
              </a:rPr>
              <a:t>да/нет</a:t>
            </a:r>
            <a:r>
              <a:rPr lang="ru-RU" sz="2800" dirty="0" smtClean="0">
                <a:latin typeface="Calibri" pitchFamily="34" charset="0"/>
              </a:rPr>
              <a:t>)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16" name="TextBox 43"/>
          <p:cNvSpPr txBox="1">
            <a:spLocks noChangeArrowheads="1"/>
          </p:cNvSpPr>
          <p:nvPr/>
        </p:nvSpPr>
        <p:spPr bwMode="auto">
          <a:xfrm>
            <a:off x="506776" y="996950"/>
            <a:ext cx="819907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Ответьте на вопросы: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14"/>
          <p:cNvGrpSpPr>
            <a:grpSpLocks/>
          </p:cNvGrpSpPr>
          <p:nvPr/>
        </p:nvGrpSpPr>
        <p:grpSpPr bwMode="auto">
          <a:xfrm>
            <a:off x="249238" y="244475"/>
            <a:ext cx="8713787" cy="6246813"/>
            <a:chOff x="190500" y="243778"/>
            <a:chExt cx="8713788" cy="624751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7656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ДОМАШНЕЕ  ЗАДАНИЕ</a:t>
                </a: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27651" name="TextBox 12"/>
          <p:cNvSpPr txBox="1">
            <a:spLocks noChangeArrowheads="1"/>
          </p:cNvSpPr>
          <p:nvPr/>
        </p:nvSpPr>
        <p:spPr bwMode="auto">
          <a:xfrm>
            <a:off x="4629150" y="952500"/>
            <a:ext cx="4191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70000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27652" name="TextBox 10"/>
          <p:cNvSpPr txBox="1">
            <a:spLocks noChangeArrowheads="1"/>
          </p:cNvSpPr>
          <p:nvPr/>
        </p:nvSpPr>
        <p:spPr bwMode="auto">
          <a:xfrm>
            <a:off x="552450" y="1085850"/>
            <a:ext cx="81534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70000"/>
            </a:pPr>
            <a:endParaRPr lang="ru-RU" sz="3200">
              <a:latin typeface="Calibri" pitchFamily="34" charset="0"/>
            </a:endParaRPr>
          </a:p>
        </p:txBody>
      </p:sp>
      <p:sp>
        <p:nvSpPr>
          <p:cNvPr id="27653" name="TextBox 14"/>
          <p:cNvSpPr txBox="1">
            <a:spLocks noChangeArrowheads="1"/>
          </p:cNvSpPr>
          <p:nvPr/>
        </p:nvSpPr>
        <p:spPr bwMode="auto">
          <a:xfrm>
            <a:off x="600075" y="1614488"/>
            <a:ext cx="67595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70000"/>
              <a:buFontTx/>
              <a:buAutoNum type="arabicPeriod"/>
            </a:pPr>
            <a:r>
              <a:rPr lang="ru-RU" sz="3200" dirty="0">
                <a:latin typeface="Calibri" pitchFamily="34" charset="0"/>
              </a:rPr>
              <a:t>Читать учебник § </a:t>
            </a:r>
            <a:r>
              <a:rPr lang="ru-RU" sz="3200" dirty="0" smtClean="0">
                <a:latin typeface="Calibri" pitchFamily="34" charset="0"/>
              </a:rPr>
              <a:t>42</a:t>
            </a:r>
            <a:endParaRPr lang="ru-RU" sz="3200" dirty="0">
              <a:latin typeface="Calibri" pitchFamily="34" charset="0"/>
            </a:endParaRPr>
          </a:p>
          <a:p>
            <a:pPr eaLnBrk="1" hangingPunct="1">
              <a:buSzPct val="70000"/>
              <a:buFontTx/>
              <a:buAutoNum type="arabicPeriod"/>
            </a:pPr>
            <a:r>
              <a:rPr lang="ru-RU" sz="3200" dirty="0">
                <a:latin typeface="Calibri" pitchFamily="34" charset="0"/>
              </a:rPr>
              <a:t>Выполнить № </a:t>
            </a:r>
            <a:r>
              <a:rPr lang="ru-RU" sz="3200" dirty="0" smtClean="0">
                <a:latin typeface="Calibri" pitchFamily="34" charset="0"/>
              </a:rPr>
              <a:t>1174, 1176</a:t>
            </a:r>
            <a:endParaRPr lang="ru-RU" sz="3200" dirty="0">
              <a:latin typeface="Calibri" pitchFamily="34" charset="0"/>
            </a:endParaRPr>
          </a:p>
          <a:p>
            <a:pPr eaLnBrk="1" hangingPunct="1">
              <a:buSzPct val="70000"/>
              <a:buFontTx/>
              <a:buAutoNum type="arabicPeriod"/>
            </a:pPr>
            <a:endParaRPr lang="ru-RU" sz="3200" dirty="0">
              <a:latin typeface="Calibri" pitchFamily="34" charset="0"/>
            </a:endParaRPr>
          </a:p>
        </p:txBody>
      </p:sp>
      <p:pic>
        <p:nvPicPr>
          <p:cNvPr id="27654" name="Picture 10" descr="http://a2.tcdn.ru/assets/att/a7/77/5515558_60368_7726523_73748656_3acb8f5a1132c7a353dd688b373f9d2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07" y="2083594"/>
            <a:ext cx="4764087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pSp>
        <p:nvGrpSpPr>
          <p:cNvPr id="28676" name="Группа 14"/>
          <p:cNvGrpSpPr>
            <a:grpSpLocks/>
          </p:cNvGrpSpPr>
          <p:nvPr/>
        </p:nvGrpSpPr>
        <p:grpSpPr bwMode="auto">
          <a:xfrm>
            <a:off x="249238" y="244475"/>
            <a:ext cx="8713787" cy="6246813"/>
            <a:chOff x="190500" y="243778"/>
            <a:chExt cx="8713788" cy="624751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28681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ИСТОЧНИКИ</a:t>
                </a:r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487363" y="1031875"/>
            <a:ext cx="82137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ü"/>
            </a:pPr>
            <a:endParaRPr lang="ru-RU" sz="3200"/>
          </a:p>
        </p:txBody>
      </p:sp>
      <p:sp>
        <p:nvSpPr>
          <p:cNvPr id="28678" name="TextBox 10"/>
          <p:cNvSpPr txBox="1">
            <a:spLocks noChangeArrowheads="1"/>
          </p:cNvSpPr>
          <p:nvPr/>
        </p:nvSpPr>
        <p:spPr bwMode="auto">
          <a:xfrm>
            <a:off x="530225" y="1047750"/>
            <a:ext cx="8126413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70000"/>
            </a:pPr>
            <a:endParaRPr lang="ru-RU" sz="3200"/>
          </a:p>
        </p:txBody>
      </p:sp>
      <p:sp>
        <p:nvSpPr>
          <p:cNvPr id="28679" name="TextBox 11"/>
          <p:cNvSpPr txBox="1">
            <a:spLocks noChangeArrowheads="1"/>
          </p:cNvSpPr>
          <p:nvPr/>
        </p:nvSpPr>
        <p:spPr bwMode="auto">
          <a:xfrm>
            <a:off x="546100" y="901700"/>
            <a:ext cx="8110538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SzPct val="70000"/>
              <a:buFontTx/>
              <a:buAutoNum type="arabicPeriod"/>
            </a:pPr>
            <a:r>
              <a:rPr lang="ru-RU" sz="2000" dirty="0" smtClean="0"/>
              <a:t>Математика : 6 класс : учебник для учащихся общеобразовательных организаций / </a:t>
            </a:r>
            <a:r>
              <a:rPr lang="ru-RU" sz="2000" dirty="0"/>
              <a:t>Буцко Е.В., Мерзляк А.Г., Полонский В.Б.</a:t>
            </a:r>
            <a:r>
              <a:rPr lang="ru-RU" sz="2000" dirty="0" smtClean="0"/>
              <a:t>– М. : </a:t>
            </a:r>
            <a:r>
              <a:rPr lang="ru-RU" sz="2000" dirty="0" err="1" smtClean="0"/>
              <a:t>Вентана</a:t>
            </a:r>
            <a:r>
              <a:rPr lang="ru-RU" sz="2000" dirty="0" smtClean="0"/>
              <a:t>-Граф, 2019</a:t>
            </a:r>
          </a:p>
          <a:p>
            <a:pPr eaLnBrk="1" hangingPunct="1">
              <a:buSzPct val="70000"/>
              <a:buFontTx/>
              <a:buAutoNum type="arabicPeriod"/>
            </a:pPr>
            <a:r>
              <a:rPr lang="ru-RU" sz="2000" dirty="0"/>
              <a:t>Математика : 6 класс : </a:t>
            </a:r>
            <a:r>
              <a:rPr lang="ru-RU" sz="2000" dirty="0" smtClean="0"/>
              <a:t>дидактические материалы : пособие для учащихся  общеобразовательных организаций / А. Г. Мерзляк, В. Б. Полонский, Е. М. Рабинович, М. С. Якир. – </a:t>
            </a:r>
            <a:r>
              <a:rPr lang="ru-RU" sz="2000" dirty="0"/>
              <a:t>М. : </a:t>
            </a:r>
            <a:r>
              <a:rPr lang="ru-RU" sz="2000" dirty="0" err="1"/>
              <a:t>Вентана</a:t>
            </a:r>
            <a:r>
              <a:rPr lang="ru-RU" sz="2000" dirty="0"/>
              <a:t>-Граф, </a:t>
            </a:r>
            <a:r>
              <a:rPr lang="ru-RU" sz="2000" dirty="0" smtClean="0"/>
              <a:t>2018</a:t>
            </a:r>
            <a:endParaRPr lang="ru-RU" sz="2000" dirty="0"/>
          </a:p>
          <a:p>
            <a:pPr eaLnBrk="1" hangingPunct="1">
              <a:buSzPct val="70000"/>
              <a:buFontTx/>
              <a:buAutoNum type="arabicPeriod"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cardamonshop.ru/upload/iblock/61b/61bf13c85e620fe645317c3d84d03387.jpg</a:t>
            </a:r>
            <a:endParaRPr lang="ru-RU" sz="2000" dirty="0" smtClean="0"/>
          </a:p>
          <a:p>
            <a:pPr eaLnBrk="1" hangingPunct="1">
              <a:buSzPct val="70000"/>
              <a:buFontTx/>
              <a:buAutoNum type="arabicPeriod"/>
            </a:pPr>
            <a:r>
              <a:rPr lang="en-US" sz="2000" dirty="0">
                <a:hlinkClick r:id="rId3"/>
              </a:rPr>
              <a:t>https://torgeat.ru/goodimg/_</a:t>
            </a:r>
            <a:r>
              <a:rPr lang="en-US" sz="2000" dirty="0" smtClean="0">
                <a:hlinkClick r:id="rId3"/>
              </a:rPr>
              <a:t>eat/1912/833478/10143076-sahar-pesok.jpg</a:t>
            </a:r>
            <a:endParaRPr lang="ru-RU" sz="2000" dirty="0" smtClean="0"/>
          </a:p>
          <a:p>
            <a:pPr eaLnBrk="1" hangingPunct="1">
              <a:buSzPct val="70000"/>
              <a:buFontTx/>
              <a:buAutoNum type="arabicPeriod"/>
            </a:pPr>
            <a:r>
              <a:rPr lang="en-US" sz="2000" dirty="0">
                <a:hlinkClick r:id="rId4"/>
              </a:rPr>
              <a:t>https://yandex.ru/search/?text=</a:t>
            </a:r>
            <a:r>
              <a:rPr lang="ru-RU" sz="2000" dirty="0">
                <a:hlinkClick r:id="rId4"/>
              </a:rPr>
              <a:t>смайл%20улыбается&amp;</a:t>
            </a:r>
            <a:r>
              <a:rPr lang="en-US" sz="2000" dirty="0" err="1" smtClean="0">
                <a:hlinkClick r:id="rId4"/>
              </a:rPr>
              <a:t>lr</a:t>
            </a:r>
            <a:r>
              <a:rPr lang="en-US" sz="2000" dirty="0" smtClean="0">
                <a:hlinkClick r:id="rId4"/>
              </a:rPr>
              <a:t>=976&amp;clid=1882610</a:t>
            </a:r>
            <a:endParaRPr lang="ru-RU" sz="2000" dirty="0" smtClean="0"/>
          </a:p>
          <a:p>
            <a:pPr eaLnBrk="1" hangingPunct="1">
              <a:buSzPct val="70000"/>
              <a:buFontTx/>
              <a:buAutoNum type="arabicPeriod"/>
            </a:pP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upload.wikimedia.org/wikipedia/commons/thumb/8/83/Plain_smiley_yellow_simple.svg/600px-Plain_smiley_yellow_simple.svg.png</a:t>
            </a:r>
            <a:endParaRPr lang="ru-RU" sz="2000" dirty="0" smtClean="0"/>
          </a:p>
          <a:p>
            <a:pPr eaLnBrk="1" hangingPunct="1">
              <a:buSzPct val="70000"/>
              <a:buFontTx/>
              <a:buAutoNum type="arabicPeriod"/>
            </a:pP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leegality.com/wp-content/uploads/2020/04/1200px-Sad_smiley_yellow_simple.jpg.png</a:t>
            </a:r>
            <a:endParaRPr lang="ru-RU" sz="2000" dirty="0" smtClean="0"/>
          </a:p>
          <a:p>
            <a:pPr eaLnBrk="1" hangingPunct="1">
              <a:buSzPct val="70000"/>
              <a:buFontTx/>
              <a:buAutoNum type="arabicPeriod"/>
            </a:pPr>
            <a:endParaRPr lang="ru-RU" sz="2000" dirty="0" smtClean="0"/>
          </a:p>
          <a:p>
            <a:pPr eaLnBrk="1" hangingPunct="1">
              <a:buSzPct val="70000"/>
              <a:buFontTx/>
              <a:buAutoNum type="arabicPeriod"/>
            </a:pPr>
            <a:endParaRPr lang="ru-RU" sz="2000" dirty="0" smtClean="0"/>
          </a:p>
          <a:p>
            <a:pPr eaLnBrk="1" hangingPunct="1">
              <a:buSzPct val="70000"/>
              <a:buFontTx/>
              <a:buAutoNum type="arabicPeriod"/>
            </a:pPr>
            <a:endParaRPr lang="ru-RU" sz="2000" dirty="0" smtClean="0"/>
          </a:p>
          <a:p>
            <a:pPr eaLnBrk="1" hangingPunct="1">
              <a:buSzPct val="70000"/>
              <a:buFontTx/>
              <a:buAutoNum type="arabicPeriod"/>
            </a:pPr>
            <a:endParaRPr lang="ru-RU" sz="2000" dirty="0"/>
          </a:p>
          <a:p>
            <a:pPr eaLnBrk="1" hangingPunct="1">
              <a:buSzPct val="70000"/>
              <a:buFontTx/>
              <a:buAutoNum type="arabicPeriod"/>
            </a:pPr>
            <a:endParaRPr lang="ru-RU" sz="2000" dirty="0"/>
          </a:p>
          <a:p>
            <a:pPr eaLnBrk="1" hangingPunct="1">
              <a:buSzPct val="70000"/>
              <a:buFontTx/>
              <a:buAutoNum type="arabicPeriod"/>
            </a:pPr>
            <a:endParaRPr lang="ru-RU" sz="2000" dirty="0"/>
          </a:p>
          <a:p>
            <a:pPr eaLnBrk="1" hangingPunct="1">
              <a:buSzPct val="70000"/>
              <a:buFontTx/>
              <a:buAutoNum type="arabicPeriod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58"/>
          <p:cNvGrpSpPr>
            <a:grpSpLocks/>
          </p:cNvGrpSpPr>
          <p:nvPr/>
        </p:nvGrpSpPr>
        <p:grpSpPr bwMode="auto">
          <a:xfrm>
            <a:off x="204788" y="255492"/>
            <a:ext cx="8713787" cy="6246813"/>
            <a:chOff x="190500" y="243778"/>
            <a:chExt cx="8713788" cy="624751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084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/>
                  <a:t>ПОВТОРЕНИЕ</a:t>
                </a:r>
                <a:endParaRPr lang="ru-RU" sz="2400" b="1" i="1" dirty="0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076" name="TextBox 43"/>
          <p:cNvSpPr txBox="1">
            <a:spLocks noChangeArrowheads="1"/>
          </p:cNvSpPr>
          <p:nvPr/>
        </p:nvSpPr>
        <p:spPr bwMode="auto">
          <a:xfrm>
            <a:off x="1235075" y="876300"/>
            <a:ext cx="6746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Решите </a:t>
            </a:r>
            <a:r>
              <a:rPr lang="ru-RU" sz="3600" dirty="0">
                <a:solidFill>
                  <a:srgbClr val="C00000"/>
                </a:solidFill>
              </a:rPr>
              <a:t>уравнение:</a:t>
            </a:r>
          </a:p>
        </p:txBody>
      </p:sp>
      <p:sp>
        <p:nvSpPr>
          <p:cNvPr id="3077" name="TextBox 44"/>
          <p:cNvSpPr txBox="1">
            <a:spLocks noChangeArrowheads="1"/>
          </p:cNvSpPr>
          <p:nvPr/>
        </p:nvSpPr>
        <p:spPr bwMode="auto">
          <a:xfrm>
            <a:off x="2303713" y="2960688"/>
            <a:ext cx="9588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/>
              <a:t>3х</a:t>
            </a:r>
          </a:p>
        </p:txBody>
      </p:sp>
      <p:sp>
        <p:nvSpPr>
          <p:cNvPr id="3078" name="TextBox 45"/>
          <p:cNvSpPr txBox="1">
            <a:spLocks noChangeArrowheads="1"/>
          </p:cNvSpPr>
          <p:nvPr/>
        </p:nvSpPr>
        <p:spPr bwMode="auto">
          <a:xfrm>
            <a:off x="3146676" y="2960688"/>
            <a:ext cx="960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/>
              <a:t>–  </a:t>
            </a:r>
            <a:r>
              <a:rPr lang="ru-RU" sz="3600" dirty="0" smtClean="0"/>
              <a:t>х</a:t>
            </a:r>
            <a:endParaRPr lang="ru-RU" sz="3600" dirty="0"/>
          </a:p>
        </p:txBody>
      </p:sp>
      <p:sp>
        <p:nvSpPr>
          <p:cNvPr id="3079" name="TextBox 48"/>
          <p:cNvSpPr txBox="1">
            <a:spLocks noChangeArrowheads="1"/>
          </p:cNvSpPr>
          <p:nvPr/>
        </p:nvSpPr>
        <p:spPr bwMode="auto">
          <a:xfrm>
            <a:off x="4281738" y="2960688"/>
            <a:ext cx="960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/>
              <a:t>=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131401" y="2977118"/>
            <a:ext cx="960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/>
              <a:t>+ 7</a:t>
            </a:r>
            <a:endParaRPr lang="ru-RU" sz="3600" dirty="0"/>
          </a:p>
        </p:txBody>
      </p:sp>
      <p:sp>
        <p:nvSpPr>
          <p:cNvPr id="3081" name="TextBox 50"/>
          <p:cNvSpPr txBox="1">
            <a:spLocks noChangeArrowheads="1"/>
          </p:cNvSpPr>
          <p:nvPr/>
        </p:nvSpPr>
        <p:spPr bwMode="auto">
          <a:xfrm>
            <a:off x="5077229" y="2979967"/>
            <a:ext cx="960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/>
              <a:t>–  3</a:t>
            </a:r>
          </a:p>
        </p:txBody>
      </p:sp>
      <p:sp>
        <p:nvSpPr>
          <p:cNvPr id="19" name="TextBox 44"/>
          <p:cNvSpPr txBox="1">
            <a:spLocks noChangeArrowheads="1"/>
          </p:cNvSpPr>
          <p:nvPr/>
        </p:nvSpPr>
        <p:spPr bwMode="auto">
          <a:xfrm>
            <a:off x="2288678" y="1757019"/>
            <a:ext cx="9588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/>
              <a:t>3х</a:t>
            </a:r>
          </a:p>
        </p:txBody>
      </p:sp>
      <p:sp>
        <p:nvSpPr>
          <p:cNvPr id="20" name="TextBox 45"/>
          <p:cNvSpPr txBox="1">
            <a:spLocks noChangeArrowheads="1"/>
          </p:cNvSpPr>
          <p:nvPr/>
        </p:nvSpPr>
        <p:spPr bwMode="auto">
          <a:xfrm>
            <a:off x="3131641" y="1757019"/>
            <a:ext cx="960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/>
              <a:t>–  </a:t>
            </a:r>
            <a:r>
              <a:rPr lang="ru-RU" sz="3600" dirty="0" smtClean="0"/>
              <a:t>7</a:t>
            </a:r>
            <a:endParaRPr lang="ru-RU" sz="3600" dirty="0"/>
          </a:p>
        </p:txBody>
      </p:sp>
      <p:sp>
        <p:nvSpPr>
          <p:cNvPr id="21" name="TextBox 48"/>
          <p:cNvSpPr txBox="1">
            <a:spLocks noChangeArrowheads="1"/>
          </p:cNvSpPr>
          <p:nvPr/>
        </p:nvSpPr>
        <p:spPr bwMode="auto">
          <a:xfrm>
            <a:off x="4266703" y="1757019"/>
            <a:ext cx="9604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/>
              <a:t>=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37666" y="1750287"/>
            <a:ext cx="960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/>
              <a:t>– 3</a:t>
            </a:r>
            <a:endParaRPr lang="ru-RU" sz="3600" dirty="0"/>
          </a:p>
        </p:txBody>
      </p:sp>
      <p:sp>
        <p:nvSpPr>
          <p:cNvPr id="23" name="TextBox 50"/>
          <p:cNvSpPr txBox="1">
            <a:spLocks noChangeArrowheads="1"/>
          </p:cNvSpPr>
          <p:nvPr/>
        </p:nvSpPr>
        <p:spPr bwMode="auto">
          <a:xfrm>
            <a:off x="5062194" y="1754264"/>
            <a:ext cx="960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/>
              <a:t>х</a:t>
            </a:r>
            <a:endParaRPr lang="ru-RU" sz="3600" dirty="0"/>
          </a:p>
        </p:txBody>
      </p: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5060356" y="1752426"/>
            <a:ext cx="960437" cy="692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/>
              <a:t>х</a:t>
            </a:r>
            <a:endParaRPr lang="ru-RU" sz="3600" dirty="0"/>
          </a:p>
        </p:txBody>
      </p:sp>
      <p:sp>
        <p:nvSpPr>
          <p:cNvPr id="26" name="TextBox 45"/>
          <p:cNvSpPr txBox="1">
            <a:spLocks noChangeArrowheads="1"/>
          </p:cNvSpPr>
          <p:nvPr/>
        </p:nvSpPr>
        <p:spPr bwMode="auto">
          <a:xfrm>
            <a:off x="3144838" y="2958850"/>
            <a:ext cx="960437" cy="692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/>
              <a:t>–  </a:t>
            </a:r>
            <a:r>
              <a:rPr lang="ru-RU" sz="3600" dirty="0" smtClean="0"/>
              <a:t>х</a:t>
            </a:r>
            <a:endParaRPr lang="ru-RU" sz="36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732944" y="2500133"/>
            <a:ext cx="1657474" cy="4087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45"/>
          <p:cNvSpPr txBox="1">
            <a:spLocks noChangeArrowheads="1"/>
          </p:cNvSpPr>
          <p:nvPr/>
        </p:nvSpPr>
        <p:spPr bwMode="auto">
          <a:xfrm>
            <a:off x="3140820" y="1755181"/>
            <a:ext cx="960437" cy="6921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/>
              <a:t>–  </a:t>
            </a:r>
            <a:r>
              <a:rPr lang="ru-RU" sz="3600" dirty="0" smtClean="0"/>
              <a:t>7</a:t>
            </a:r>
            <a:endParaRPr lang="ru-RU" sz="3600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29563" y="2975280"/>
            <a:ext cx="960437" cy="6921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/>
              <a:t>+ 7</a:t>
            </a:r>
            <a:endParaRPr lang="ru-RU" sz="36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3792050" y="2491837"/>
            <a:ext cx="2571596" cy="41708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44"/>
          <p:cNvSpPr txBox="1">
            <a:spLocks noChangeArrowheads="1"/>
          </p:cNvSpPr>
          <p:nvPr/>
        </p:nvSpPr>
        <p:spPr bwMode="auto">
          <a:xfrm>
            <a:off x="3251546" y="4189911"/>
            <a:ext cx="282149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/>
              <a:t>2х = 4</a:t>
            </a:r>
            <a:endParaRPr lang="ru-RU" sz="3600" dirty="0"/>
          </a:p>
        </p:txBody>
      </p:sp>
      <p:sp>
        <p:nvSpPr>
          <p:cNvPr id="37" name="TextBox 44"/>
          <p:cNvSpPr txBox="1">
            <a:spLocks noChangeArrowheads="1"/>
          </p:cNvSpPr>
          <p:nvPr/>
        </p:nvSpPr>
        <p:spPr bwMode="auto">
          <a:xfrm>
            <a:off x="5557447" y="4195078"/>
            <a:ext cx="1249556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| : 2</a:t>
            </a:r>
            <a:endParaRPr lang="ru-RU" sz="3600" dirty="0"/>
          </a:p>
        </p:txBody>
      </p:sp>
      <p:sp>
        <p:nvSpPr>
          <p:cNvPr id="40" name="TextBox 44"/>
          <p:cNvSpPr txBox="1">
            <a:spLocks noChangeArrowheads="1"/>
          </p:cNvSpPr>
          <p:nvPr/>
        </p:nvSpPr>
        <p:spPr bwMode="auto">
          <a:xfrm>
            <a:off x="3370895" y="5223660"/>
            <a:ext cx="282149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u="sng" dirty="0" smtClean="0"/>
              <a:t>х = 4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37834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79" grpId="0"/>
      <p:bldP spid="50" grpId="0"/>
      <p:bldP spid="3081" grpId="0"/>
      <p:bldP spid="25" grpId="0" animBg="1"/>
      <p:bldP spid="26" grpId="0" animBg="1"/>
      <p:bldP spid="28" grpId="0" animBg="1"/>
      <p:bldP spid="29" grpId="0" animBg="1"/>
      <p:bldP spid="34" grpId="0"/>
      <p:bldP spid="37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58"/>
          <p:cNvGrpSpPr>
            <a:grpSpLocks/>
          </p:cNvGrpSpPr>
          <p:nvPr/>
        </p:nvGrpSpPr>
        <p:grpSpPr bwMode="auto">
          <a:xfrm>
            <a:off x="204788" y="255492"/>
            <a:ext cx="8713787" cy="6246813"/>
            <a:chOff x="190500" y="243778"/>
            <a:chExt cx="8713788" cy="624751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084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/>
                  <a:t>ПОВТОРЕНИЕ</a:t>
                </a:r>
                <a:endParaRPr lang="ru-RU" sz="2400" b="1" i="1" dirty="0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076" name="TextBox 43"/>
          <p:cNvSpPr txBox="1">
            <a:spLocks noChangeArrowheads="1"/>
          </p:cNvSpPr>
          <p:nvPr/>
        </p:nvSpPr>
        <p:spPr bwMode="auto">
          <a:xfrm>
            <a:off x="1235075" y="771505"/>
            <a:ext cx="6746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Решите </a:t>
            </a:r>
            <a:r>
              <a:rPr lang="ru-RU" sz="3600" dirty="0">
                <a:solidFill>
                  <a:srgbClr val="C00000"/>
                </a:solidFill>
              </a:rPr>
              <a:t>уравнение:</a:t>
            </a:r>
          </a:p>
        </p:txBody>
      </p:sp>
      <p:sp>
        <p:nvSpPr>
          <p:cNvPr id="31" name="TextBox 44"/>
          <p:cNvSpPr txBox="1">
            <a:spLocks noChangeArrowheads="1"/>
          </p:cNvSpPr>
          <p:nvPr/>
        </p:nvSpPr>
        <p:spPr bwMode="auto">
          <a:xfrm>
            <a:off x="2035620" y="1716987"/>
            <a:ext cx="514487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/>
              <a:t>– </a:t>
            </a:r>
            <a:r>
              <a:rPr lang="ru-RU" sz="3600" dirty="0" smtClean="0"/>
              <a:t>6</a:t>
            </a:r>
            <a:r>
              <a:rPr lang="en-US" sz="3600" dirty="0" smtClean="0"/>
              <a:t> </a:t>
            </a:r>
            <a:r>
              <a:rPr lang="ru-RU" sz="3600" dirty="0" smtClean="0"/>
              <a:t>(</a:t>
            </a:r>
            <a:r>
              <a:rPr lang="ru-RU" sz="3600" dirty="0"/>
              <a:t>х </a:t>
            </a:r>
            <a:r>
              <a:rPr lang="ru-RU" sz="3600" dirty="0" smtClean="0"/>
              <a:t>+ 2) = </a:t>
            </a:r>
            <a:r>
              <a:rPr lang="ru-RU" sz="3600" dirty="0"/>
              <a:t>4х – </a:t>
            </a:r>
            <a:r>
              <a:rPr lang="ru-RU" sz="3600" dirty="0" smtClean="0"/>
              <a:t>17</a:t>
            </a:r>
            <a:endParaRPr lang="ru-RU" sz="3600" dirty="0"/>
          </a:p>
        </p:txBody>
      </p:sp>
      <p:sp>
        <p:nvSpPr>
          <p:cNvPr id="32" name="TextBox 44"/>
          <p:cNvSpPr txBox="1">
            <a:spLocks noChangeArrowheads="1"/>
          </p:cNvSpPr>
          <p:nvPr/>
        </p:nvSpPr>
        <p:spPr bwMode="auto">
          <a:xfrm>
            <a:off x="2311567" y="2559975"/>
            <a:ext cx="476126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/>
              <a:t>– </a:t>
            </a:r>
            <a:r>
              <a:rPr lang="ru-RU" sz="3600" dirty="0" smtClean="0"/>
              <a:t>6х – 12 = </a:t>
            </a:r>
            <a:r>
              <a:rPr lang="ru-RU" sz="3600" dirty="0"/>
              <a:t>4х – </a:t>
            </a:r>
            <a:r>
              <a:rPr lang="ru-RU" sz="3600" dirty="0" smtClean="0"/>
              <a:t>17</a:t>
            </a:r>
            <a:endParaRPr lang="ru-RU" sz="3600" dirty="0"/>
          </a:p>
        </p:txBody>
      </p:sp>
      <p:sp>
        <p:nvSpPr>
          <p:cNvPr id="33" name="TextBox 44"/>
          <p:cNvSpPr txBox="1">
            <a:spLocks noChangeArrowheads="1"/>
          </p:cNvSpPr>
          <p:nvPr/>
        </p:nvSpPr>
        <p:spPr bwMode="auto">
          <a:xfrm>
            <a:off x="2534261" y="3538638"/>
            <a:ext cx="476126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/>
              <a:t>– </a:t>
            </a:r>
            <a:r>
              <a:rPr lang="ru-RU" sz="3600" dirty="0" smtClean="0"/>
              <a:t>6х – 4х = – 17 + 12</a:t>
            </a:r>
            <a:endParaRPr lang="ru-RU" sz="3600" dirty="0"/>
          </a:p>
        </p:txBody>
      </p:sp>
      <p:sp>
        <p:nvSpPr>
          <p:cNvPr id="35" name="TextBox 44"/>
          <p:cNvSpPr txBox="1">
            <a:spLocks noChangeArrowheads="1"/>
          </p:cNvSpPr>
          <p:nvPr/>
        </p:nvSpPr>
        <p:spPr bwMode="auto">
          <a:xfrm>
            <a:off x="2253459" y="4475387"/>
            <a:ext cx="476126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/>
              <a:t>– </a:t>
            </a:r>
            <a:r>
              <a:rPr lang="ru-RU" sz="3600" dirty="0" smtClean="0"/>
              <a:t>10х </a:t>
            </a:r>
            <a:r>
              <a:rPr lang="ru-RU" sz="3600" dirty="0"/>
              <a:t>= </a:t>
            </a:r>
            <a:r>
              <a:rPr lang="ru-RU" sz="3600" dirty="0" smtClean="0"/>
              <a:t>– 5 </a:t>
            </a:r>
            <a:endParaRPr lang="ru-RU" sz="3600" dirty="0"/>
          </a:p>
        </p:txBody>
      </p:sp>
      <p:sp>
        <p:nvSpPr>
          <p:cNvPr id="36" name="TextBox 44"/>
          <p:cNvSpPr txBox="1">
            <a:spLocks noChangeArrowheads="1"/>
          </p:cNvSpPr>
          <p:nvPr/>
        </p:nvSpPr>
        <p:spPr bwMode="auto">
          <a:xfrm>
            <a:off x="5799574" y="4475387"/>
            <a:ext cx="174531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dirty="0" smtClean="0"/>
              <a:t>| : </a:t>
            </a:r>
            <a:r>
              <a:rPr lang="ru-RU" sz="3600" dirty="0" smtClean="0"/>
              <a:t>(</a:t>
            </a:r>
            <a:r>
              <a:rPr lang="ru-RU" sz="3600" dirty="0"/>
              <a:t>– </a:t>
            </a:r>
            <a:r>
              <a:rPr lang="ru-RU" sz="3600" dirty="0" smtClean="0"/>
              <a:t>5)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44"/>
              <p:cNvSpPr txBox="1">
                <a:spLocks noChangeArrowheads="1"/>
              </p:cNvSpPr>
              <p:nvPr/>
            </p:nvSpPr>
            <p:spPr bwMode="auto">
              <a:xfrm>
                <a:off x="2615182" y="5300449"/>
                <a:ext cx="4761261" cy="692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000" tIns="36000" rIns="36000" bIns="36000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3600" dirty="0" smtClean="0"/>
                  <a:t>х </a:t>
                </a:r>
                <a:r>
                  <a:rPr lang="ru-RU" sz="3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ru-RU" sz="3600" b="0" i="1" smtClean="0">
                        <a:latin typeface="Cambria Math"/>
                      </a:rPr>
                      <m:t>=0,5</m:t>
                    </m:r>
                  </m:oMath>
                </a14:m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38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5182" y="5300449"/>
                <a:ext cx="4761261" cy="692150"/>
              </a:xfrm>
              <a:prstGeom prst="rect">
                <a:avLst/>
              </a:prstGeom>
              <a:blipFill rotWithShape="1">
                <a:blip r:embed="rId2"/>
                <a:stretch>
                  <a:fillRect b="-403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Группа 40"/>
          <p:cNvGrpSpPr/>
          <p:nvPr/>
        </p:nvGrpSpPr>
        <p:grpSpPr>
          <a:xfrm>
            <a:off x="2976321" y="1570038"/>
            <a:ext cx="604161" cy="313816"/>
            <a:chOff x="2976321" y="1570038"/>
            <a:chExt cx="604161" cy="313816"/>
          </a:xfrm>
        </p:grpSpPr>
        <p:cxnSp>
          <p:nvCxnSpPr>
            <p:cNvPr id="43" name="Прямая со стрелкой 42"/>
            <p:cNvCxnSpPr/>
            <p:nvPr/>
          </p:nvCxnSpPr>
          <p:spPr>
            <a:xfrm>
              <a:off x="3580482" y="1570038"/>
              <a:ext cx="0" cy="31381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976321" y="1570038"/>
              <a:ext cx="604161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2976321" y="1570038"/>
              <a:ext cx="0" cy="14694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4"/>
          <p:cNvSpPr txBox="1">
            <a:spLocks noChangeArrowheads="1"/>
          </p:cNvSpPr>
          <p:nvPr/>
        </p:nvSpPr>
        <p:spPr bwMode="auto">
          <a:xfrm>
            <a:off x="2484165" y="1716987"/>
            <a:ext cx="786008" cy="6921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/>
              <a:t>– </a:t>
            </a:r>
            <a:r>
              <a:rPr lang="ru-RU" sz="3600" dirty="0" smtClean="0"/>
              <a:t>6</a:t>
            </a:r>
            <a:endParaRPr lang="ru-RU" sz="360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2777948" y="1465243"/>
            <a:ext cx="1562698" cy="313816"/>
            <a:chOff x="2777948" y="1465243"/>
            <a:chExt cx="1562698" cy="313816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2787198" y="1465243"/>
              <a:ext cx="0" cy="251745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777948" y="1465243"/>
              <a:ext cx="156269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4340646" y="1465243"/>
              <a:ext cx="0" cy="31381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535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8" grpId="0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58"/>
          <p:cNvGrpSpPr>
            <a:grpSpLocks/>
          </p:cNvGrpSpPr>
          <p:nvPr/>
        </p:nvGrpSpPr>
        <p:grpSpPr bwMode="auto">
          <a:xfrm>
            <a:off x="251165" y="255492"/>
            <a:ext cx="8713787" cy="6246813"/>
            <a:chOff x="190500" y="243778"/>
            <a:chExt cx="8713788" cy="624751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084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/>
                  <a:t>ПОИСК  РЕШЕНИЯ</a:t>
                </a:r>
                <a:endParaRPr lang="ru-RU" sz="2400" b="1" i="1" dirty="0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076" name="TextBox 43"/>
          <p:cNvSpPr txBox="1">
            <a:spLocks noChangeArrowheads="1"/>
          </p:cNvSpPr>
          <p:nvPr/>
        </p:nvSpPr>
        <p:spPr bwMode="auto">
          <a:xfrm>
            <a:off x="1235075" y="876300"/>
            <a:ext cx="6746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Решите задачу 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0376" y="1724274"/>
            <a:ext cx="8075364" cy="207117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just">
              <a:buSzPct val="70000"/>
            </a:pPr>
            <a:r>
              <a:rPr lang="ru-RU" sz="3200" dirty="0" smtClean="0"/>
              <a:t>В секцию волейбола записались 126 ребят, а в танцевальный кружок – в 3 раза меньше. Сколько ребят будут посещать танцевальный кружок?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376" y="4624418"/>
            <a:ext cx="3739529" cy="115296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just">
              <a:buSzPct val="70000"/>
            </a:pPr>
            <a:r>
              <a:rPr lang="ru-RU" sz="3200" dirty="0" smtClean="0"/>
              <a:t>Волейбол </a:t>
            </a:r>
            <a:r>
              <a:rPr lang="ru-RU" sz="3200" dirty="0"/>
              <a:t>–</a:t>
            </a:r>
            <a:r>
              <a:rPr lang="ru-RU" sz="3200" dirty="0" smtClean="0"/>
              <a:t> 126 р.</a:t>
            </a:r>
          </a:p>
          <a:p>
            <a:pPr algn="just">
              <a:buSzPct val="70000"/>
            </a:pPr>
            <a:r>
              <a:rPr lang="ru-RU" sz="3200" dirty="0" smtClean="0"/>
              <a:t>Танцы – ? в 3 р. </a:t>
            </a:r>
            <a:r>
              <a:rPr lang="en-US" sz="3200" dirty="0" smtClean="0"/>
              <a:t>&lt;</a:t>
            </a:r>
            <a:endParaRPr lang="ru-RU" sz="3200" dirty="0" smtClean="0"/>
          </a:p>
        </p:txBody>
      </p:sp>
      <p:grpSp>
        <p:nvGrpSpPr>
          <p:cNvPr id="26" name="Группа 25"/>
          <p:cNvGrpSpPr/>
          <p:nvPr/>
        </p:nvGrpSpPr>
        <p:grpSpPr>
          <a:xfrm>
            <a:off x="4133635" y="4951116"/>
            <a:ext cx="407624" cy="484742"/>
            <a:chOff x="4087258" y="4318612"/>
            <a:chExt cx="407624" cy="484742"/>
          </a:xfrm>
        </p:grpSpPr>
        <p:cxnSp>
          <p:nvCxnSpPr>
            <p:cNvPr id="21" name="Прямая со стрелкой 20"/>
            <p:cNvCxnSpPr/>
            <p:nvPr/>
          </p:nvCxnSpPr>
          <p:spPr>
            <a:xfrm flipH="1">
              <a:off x="4087258" y="4318612"/>
              <a:ext cx="4076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483865" y="4318612"/>
              <a:ext cx="0" cy="4847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138670" y="4803354"/>
              <a:ext cx="3451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571170" y="3936763"/>
            <a:ext cx="6746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smtClean="0">
                <a:solidFill>
                  <a:srgbClr val="C00000"/>
                </a:solidFill>
              </a:rPr>
              <a:t>Краткая запись: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58"/>
          <p:cNvGrpSpPr>
            <a:grpSpLocks/>
          </p:cNvGrpSpPr>
          <p:nvPr/>
        </p:nvGrpSpPr>
        <p:grpSpPr bwMode="auto">
          <a:xfrm>
            <a:off x="204788" y="255492"/>
            <a:ext cx="8713787" cy="6246813"/>
            <a:chOff x="190500" y="243778"/>
            <a:chExt cx="8713788" cy="624751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084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/>
                  <a:t>ПОИСК РЕШЕНИЯ</a:t>
                </a:r>
                <a:endParaRPr lang="ru-RU" sz="2400" b="1" i="1" dirty="0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076" name="TextBox 43"/>
          <p:cNvSpPr txBox="1">
            <a:spLocks noChangeArrowheads="1"/>
          </p:cNvSpPr>
          <p:nvPr/>
        </p:nvSpPr>
        <p:spPr bwMode="auto">
          <a:xfrm>
            <a:off x="1235075" y="876300"/>
            <a:ext cx="6746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Решите задачу 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843" y="1685580"/>
            <a:ext cx="8075364" cy="207117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just">
              <a:buSzPct val="70000"/>
            </a:pPr>
            <a:r>
              <a:rPr lang="ru-RU" sz="3200" dirty="0" smtClean="0"/>
              <a:t>Лиса Алиса и кот </a:t>
            </a:r>
            <a:r>
              <a:rPr lang="ru-RU" sz="3200" dirty="0" err="1" smtClean="0"/>
              <a:t>Базилио</a:t>
            </a:r>
            <a:r>
              <a:rPr lang="ru-RU" sz="3200" dirty="0" smtClean="0"/>
              <a:t> наловили вместе 215 окуньков, причем Алиса поймала в 4 раза больше, чем </a:t>
            </a:r>
            <a:r>
              <a:rPr lang="ru-RU" sz="3200" dirty="0" err="1" smtClean="0"/>
              <a:t>Базилио</a:t>
            </a:r>
            <a:r>
              <a:rPr lang="ru-RU" sz="3200" dirty="0" smtClean="0"/>
              <a:t>. Сколько окуньков поймал каждый из них?</a:t>
            </a:r>
          </a:p>
        </p:txBody>
      </p:sp>
      <p:sp>
        <p:nvSpPr>
          <p:cNvPr id="10" name="TextBox 43"/>
          <p:cNvSpPr txBox="1">
            <a:spLocks noChangeArrowheads="1"/>
          </p:cNvSpPr>
          <p:nvPr/>
        </p:nvSpPr>
        <p:spPr bwMode="auto">
          <a:xfrm>
            <a:off x="571170" y="3936763"/>
            <a:ext cx="6746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smtClean="0">
                <a:solidFill>
                  <a:srgbClr val="C00000"/>
                </a:solidFill>
              </a:rPr>
              <a:t>Краткая запись: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0376" y="4624418"/>
            <a:ext cx="4954124" cy="115296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just">
              <a:buSzPct val="70000"/>
            </a:pPr>
            <a:r>
              <a:rPr lang="ru-RU" sz="3200" dirty="0" smtClean="0"/>
              <a:t>Лиса Алиса </a:t>
            </a:r>
            <a:r>
              <a:rPr lang="ru-RU" sz="3200" dirty="0"/>
              <a:t>–</a:t>
            </a:r>
            <a:r>
              <a:rPr lang="ru-RU" sz="3200" dirty="0" smtClean="0"/>
              <a:t> </a:t>
            </a:r>
            <a:r>
              <a:rPr lang="ru-RU" sz="3200" dirty="0"/>
              <a:t>? в </a:t>
            </a:r>
            <a:r>
              <a:rPr lang="ru-RU" sz="3200" dirty="0" smtClean="0"/>
              <a:t>4 </a:t>
            </a:r>
            <a:r>
              <a:rPr lang="ru-RU" sz="3200" dirty="0"/>
              <a:t>р. </a:t>
            </a:r>
            <a:r>
              <a:rPr lang="en-US" sz="3200" dirty="0" smtClean="0"/>
              <a:t>&gt;</a:t>
            </a:r>
            <a:endParaRPr lang="ru-RU" sz="3200" dirty="0"/>
          </a:p>
          <a:p>
            <a:pPr algn="just">
              <a:buSzPct val="70000"/>
            </a:pPr>
            <a:r>
              <a:rPr lang="ru-RU" sz="3200" dirty="0" smtClean="0"/>
              <a:t>Кот </a:t>
            </a:r>
            <a:r>
              <a:rPr lang="ru-RU" sz="3200" dirty="0" err="1" smtClean="0"/>
              <a:t>Базилио</a:t>
            </a:r>
            <a:r>
              <a:rPr lang="ru-RU" sz="3200" dirty="0" smtClean="0"/>
              <a:t> – </a:t>
            </a:r>
          </a:p>
        </p:txBody>
      </p:sp>
      <p:grpSp>
        <p:nvGrpSpPr>
          <p:cNvPr id="35" name="Группа 34"/>
          <p:cNvGrpSpPr/>
          <p:nvPr/>
        </p:nvGrpSpPr>
        <p:grpSpPr>
          <a:xfrm flipV="1">
            <a:off x="5022635" y="4877996"/>
            <a:ext cx="407624" cy="671904"/>
            <a:chOff x="4087258" y="4318612"/>
            <a:chExt cx="407624" cy="484742"/>
          </a:xfrm>
        </p:grpSpPr>
        <p:cxnSp>
          <p:nvCxnSpPr>
            <p:cNvPr id="36" name="Прямая со стрелкой 35"/>
            <p:cNvCxnSpPr/>
            <p:nvPr/>
          </p:nvCxnSpPr>
          <p:spPr>
            <a:xfrm flipH="1">
              <a:off x="4087258" y="4318612"/>
              <a:ext cx="4076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483865" y="4318612"/>
              <a:ext cx="0" cy="4847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138670" y="4803354"/>
              <a:ext cx="3451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авая фигурная скобка 2"/>
          <p:cNvSpPr/>
          <p:nvPr/>
        </p:nvSpPr>
        <p:spPr>
          <a:xfrm>
            <a:off x="5556250" y="4764255"/>
            <a:ext cx="317500" cy="89938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90200" y="4877996"/>
            <a:ext cx="1568780" cy="457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en-US" sz="3200" dirty="0" smtClean="0"/>
              <a:t>215 </a:t>
            </a:r>
            <a:r>
              <a:rPr lang="ru-RU" sz="3200" dirty="0" err="1" smtClean="0"/>
              <a:t>ок</a:t>
            </a:r>
            <a:r>
              <a:rPr lang="ru-RU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4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" grpId="0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58"/>
          <p:cNvGrpSpPr>
            <a:grpSpLocks/>
          </p:cNvGrpSpPr>
          <p:nvPr/>
        </p:nvGrpSpPr>
        <p:grpSpPr bwMode="auto">
          <a:xfrm>
            <a:off x="204788" y="255492"/>
            <a:ext cx="8713787" cy="6246813"/>
            <a:chOff x="190500" y="243778"/>
            <a:chExt cx="8713788" cy="624751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3084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/>
                  <a:t>ПОИСК РЕШЕНИЯ</a:t>
                </a:r>
                <a:endParaRPr lang="ru-RU" sz="2400" b="1" i="1" dirty="0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3076" name="TextBox 43"/>
          <p:cNvSpPr txBox="1">
            <a:spLocks noChangeArrowheads="1"/>
          </p:cNvSpPr>
          <p:nvPr/>
        </p:nvSpPr>
        <p:spPr bwMode="auto">
          <a:xfrm>
            <a:off x="1235075" y="876300"/>
            <a:ext cx="6746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Сравните краткую запись: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TextBox 43"/>
          <p:cNvSpPr txBox="1">
            <a:spLocks noChangeArrowheads="1"/>
          </p:cNvSpPr>
          <p:nvPr/>
        </p:nvSpPr>
        <p:spPr bwMode="auto">
          <a:xfrm>
            <a:off x="571170" y="3936763"/>
            <a:ext cx="6746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 smtClean="0"/>
              <a:t>Вторая задача:</a:t>
            </a:r>
            <a:endParaRPr lang="ru-RU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70376" y="4624418"/>
            <a:ext cx="4954124" cy="115296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just">
              <a:buSzPct val="70000"/>
            </a:pPr>
            <a:r>
              <a:rPr lang="ru-RU" sz="3200" dirty="0" smtClean="0"/>
              <a:t>Лиса Алиса </a:t>
            </a:r>
            <a:r>
              <a:rPr lang="ru-RU" sz="3200" dirty="0"/>
              <a:t>–</a:t>
            </a:r>
            <a:r>
              <a:rPr lang="ru-RU" sz="3200" dirty="0" smtClean="0"/>
              <a:t> </a:t>
            </a:r>
            <a:r>
              <a:rPr lang="ru-RU" sz="3200" dirty="0"/>
              <a:t>? в </a:t>
            </a:r>
            <a:r>
              <a:rPr lang="ru-RU" sz="3200" dirty="0" smtClean="0"/>
              <a:t>4 </a:t>
            </a:r>
            <a:r>
              <a:rPr lang="ru-RU" sz="3200" dirty="0"/>
              <a:t>р. </a:t>
            </a:r>
            <a:r>
              <a:rPr lang="en-US" sz="3200" dirty="0" smtClean="0"/>
              <a:t>&gt;</a:t>
            </a:r>
            <a:endParaRPr lang="ru-RU" sz="3200" dirty="0"/>
          </a:p>
          <a:p>
            <a:pPr algn="just">
              <a:buSzPct val="70000"/>
            </a:pPr>
            <a:r>
              <a:rPr lang="ru-RU" sz="3200" dirty="0" smtClean="0"/>
              <a:t>Кот </a:t>
            </a:r>
            <a:r>
              <a:rPr lang="ru-RU" sz="3200" dirty="0" err="1" smtClean="0"/>
              <a:t>Базилио</a:t>
            </a:r>
            <a:r>
              <a:rPr lang="ru-RU" sz="3200" dirty="0" smtClean="0"/>
              <a:t> – </a:t>
            </a:r>
          </a:p>
        </p:txBody>
      </p:sp>
      <p:grpSp>
        <p:nvGrpSpPr>
          <p:cNvPr id="35" name="Группа 34"/>
          <p:cNvGrpSpPr/>
          <p:nvPr/>
        </p:nvGrpSpPr>
        <p:grpSpPr>
          <a:xfrm flipV="1">
            <a:off x="5022635" y="4877996"/>
            <a:ext cx="407624" cy="671904"/>
            <a:chOff x="4087258" y="4318612"/>
            <a:chExt cx="407624" cy="484742"/>
          </a:xfrm>
        </p:grpSpPr>
        <p:cxnSp>
          <p:nvCxnSpPr>
            <p:cNvPr id="36" name="Прямая со стрелкой 35"/>
            <p:cNvCxnSpPr/>
            <p:nvPr/>
          </p:nvCxnSpPr>
          <p:spPr>
            <a:xfrm flipH="1">
              <a:off x="4087258" y="4318612"/>
              <a:ext cx="4076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483865" y="4318612"/>
              <a:ext cx="0" cy="4847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138670" y="4803354"/>
              <a:ext cx="3451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авая фигурная скобка 2"/>
          <p:cNvSpPr/>
          <p:nvPr/>
        </p:nvSpPr>
        <p:spPr>
          <a:xfrm>
            <a:off x="5556250" y="4764255"/>
            <a:ext cx="317500" cy="89938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90200" y="4877996"/>
            <a:ext cx="1568780" cy="457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en-US" sz="3200" dirty="0" smtClean="0"/>
              <a:t>215 </a:t>
            </a:r>
            <a:r>
              <a:rPr lang="ru-RU" sz="3200" dirty="0" err="1" smtClean="0"/>
              <a:t>ок</a:t>
            </a:r>
            <a:r>
              <a:rPr lang="ru-RU" sz="3200" dirty="0" smtClean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767" y="2440018"/>
            <a:ext cx="3739529" cy="115296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just">
              <a:buSzPct val="70000"/>
            </a:pPr>
            <a:r>
              <a:rPr lang="ru-RU" sz="3200" dirty="0" smtClean="0"/>
              <a:t>Волейбол </a:t>
            </a:r>
            <a:r>
              <a:rPr lang="ru-RU" sz="3200" dirty="0"/>
              <a:t>–</a:t>
            </a:r>
            <a:r>
              <a:rPr lang="ru-RU" sz="3200" dirty="0" smtClean="0"/>
              <a:t> 126 р.</a:t>
            </a:r>
          </a:p>
          <a:p>
            <a:pPr algn="just">
              <a:buSzPct val="70000"/>
            </a:pPr>
            <a:r>
              <a:rPr lang="ru-RU" sz="3200" dirty="0" smtClean="0"/>
              <a:t>Танцы – ? в 3 р. </a:t>
            </a:r>
            <a:r>
              <a:rPr lang="en-US" sz="3200" dirty="0" smtClean="0"/>
              <a:t>&lt;</a:t>
            </a:r>
            <a:endParaRPr lang="ru-RU" sz="3200" dirty="0" smtClean="0"/>
          </a:p>
        </p:txBody>
      </p:sp>
      <p:grpSp>
        <p:nvGrpSpPr>
          <p:cNvPr id="19" name="Группа 18"/>
          <p:cNvGrpSpPr/>
          <p:nvPr/>
        </p:nvGrpSpPr>
        <p:grpSpPr>
          <a:xfrm>
            <a:off x="4132026" y="2766716"/>
            <a:ext cx="407624" cy="484742"/>
            <a:chOff x="4087258" y="4318612"/>
            <a:chExt cx="407624" cy="484742"/>
          </a:xfrm>
        </p:grpSpPr>
        <p:cxnSp>
          <p:nvCxnSpPr>
            <p:cNvPr id="20" name="Прямая со стрелкой 19"/>
            <p:cNvCxnSpPr/>
            <p:nvPr/>
          </p:nvCxnSpPr>
          <p:spPr>
            <a:xfrm flipH="1">
              <a:off x="4087258" y="4318612"/>
              <a:ext cx="40762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483865" y="4318612"/>
              <a:ext cx="0" cy="48474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138670" y="4803354"/>
              <a:ext cx="34519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569561" y="1752363"/>
            <a:ext cx="67468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dirty="0" smtClean="0"/>
              <a:t>Первая задача: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15361" y="2028440"/>
            <a:ext cx="3713741" cy="156454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>
              <a:buSzPct val="70000"/>
            </a:pPr>
            <a:r>
              <a:rPr lang="ru-RU" sz="3200" dirty="0" smtClean="0">
                <a:solidFill>
                  <a:srgbClr val="C00000"/>
                </a:solidFill>
              </a:rPr>
              <a:t>решается арифметическим способом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544" y="5788399"/>
            <a:ext cx="8134558" cy="4406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buSzPct val="70000"/>
            </a:pPr>
            <a:r>
              <a:rPr lang="ru-RU" sz="2800" i="1" dirty="0" smtClean="0">
                <a:solidFill>
                  <a:srgbClr val="C00000"/>
                </a:solidFill>
              </a:rPr>
              <a:t>Как решить вторую задачу?</a:t>
            </a:r>
            <a:endParaRPr lang="ru-RU" sz="28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8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5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105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/>
                  <a:t>ТЕМА УРОКА</a:t>
                </a:r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575836" y="1880770"/>
            <a:ext cx="7933164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Решение задач с помощью уравнений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083" name="Дата 13"/>
          <p:cNvSpPr>
            <a:spLocks noGrp="1"/>
          </p:cNvSpPr>
          <p:nvPr>
            <p:ph type="dt" sz="quarter" idx="10"/>
          </p:nvPr>
        </p:nvSpPr>
        <p:spPr bwMode="auto">
          <a:xfrm>
            <a:off x="6672232" y="954088"/>
            <a:ext cx="2119312" cy="6397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0D4BE-BD65-4375-95E7-700C77C82CD5}" type="datetime1">
              <a:rPr lang="ru-RU" sz="32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04.10.2020</a:t>
            </a:fld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4113" name="Picture 17" descr="http://www.iguides.ru/forum/imagehosting/2011/11/21/1176734eca6c1861a5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5580063"/>
            <a:ext cx="8191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5"/>
          <p:cNvGrpSpPr>
            <a:grpSpLocks/>
          </p:cNvGrpSpPr>
          <p:nvPr/>
        </p:nvGrpSpPr>
        <p:grpSpPr bwMode="auto">
          <a:xfrm>
            <a:off x="204788" y="244475"/>
            <a:ext cx="8713787" cy="6246813"/>
            <a:chOff x="190500" y="243778"/>
            <a:chExt cx="8713788" cy="624751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90500" y="408896"/>
              <a:ext cx="8713788" cy="6082392"/>
            </a:xfrm>
            <a:prstGeom prst="rect">
              <a:avLst/>
            </a:prstGeom>
            <a:solidFill>
              <a:schemeClr val="bg1"/>
            </a:solidFill>
            <a:ln w="114300" cap="rnd">
              <a:solidFill>
                <a:schemeClr val="accent6"/>
              </a:solidFill>
              <a:prstDash val="sysDash"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105" name="Группа 57"/>
            <p:cNvGrpSpPr>
              <a:grpSpLocks/>
            </p:cNvGrpSpPr>
            <p:nvPr/>
          </p:nvGrpSpPr>
          <p:grpSpPr bwMode="auto">
            <a:xfrm>
              <a:off x="2264229" y="243778"/>
              <a:ext cx="4659085" cy="417777"/>
              <a:chOff x="2264229" y="243778"/>
              <a:chExt cx="4659085" cy="417777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264229" y="243778"/>
                <a:ext cx="4659085" cy="417777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 i="1" dirty="0" smtClean="0"/>
                  <a:t>НОВЫЕ ЗНАНИЯ</a:t>
                </a:r>
                <a:endParaRPr lang="ru-RU" sz="2400" b="1" i="1" dirty="0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2409803" y="354841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6555587" y="357117"/>
                <a:ext cx="204716" cy="204716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pic>
        <p:nvPicPr>
          <p:cNvPr id="4113" name="Picture 17" descr="http://www.iguides.ru/forum/imagehosting/2011/11/21/1176734eca6c1861a5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78" y="5668963"/>
            <a:ext cx="8191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4679" y="1119218"/>
            <a:ext cx="4954124" cy="1152964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just">
              <a:buSzPct val="70000"/>
            </a:pPr>
            <a:r>
              <a:rPr lang="ru-RU" sz="3200" dirty="0" smtClean="0"/>
              <a:t>Лиса Алиса –</a:t>
            </a:r>
          </a:p>
          <a:p>
            <a:pPr algn="just">
              <a:buSzPct val="70000"/>
            </a:pPr>
            <a:r>
              <a:rPr lang="ru-RU" sz="3200" dirty="0" smtClean="0"/>
              <a:t>Кот </a:t>
            </a:r>
            <a:r>
              <a:rPr lang="ru-RU" sz="3200" dirty="0" err="1" smtClean="0"/>
              <a:t>Базилио</a:t>
            </a:r>
            <a:r>
              <a:rPr lang="ru-RU" sz="3200" dirty="0" smtClean="0"/>
              <a:t> – </a:t>
            </a: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4083050" y="1169037"/>
            <a:ext cx="317500" cy="89938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4564003" y="1390130"/>
            <a:ext cx="1568780" cy="457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en-US" sz="3200" dirty="0" smtClean="0"/>
              <a:t>215 </a:t>
            </a:r>
            <a:r>
              <a:rPr lang="ru-RU" sz="3200" dirty="0" err="1" smtClean="0"/>
              <a:t>ок</a:t>
            </a:r>
            <a:r>
              <a:rPr lang="ru-RU" sz="3200" dirty="0" smtClean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1700" y="1599082"/>
            <a:ext cx="482600" cy="6604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2800" y="1113118"/>
            <a:ext cx="889000" cy="6604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>
              <a:buSzPct val="70000"/>
            </a:pPr>
            <a:r>
              <a:rPr lang="ru-RU" sz="3200" dirty="0" smtClean="0"/>
              <a:t>4∙х</a:t>
            </a:r>
          </a:p>
        </p:txBody>
      </p: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612532" y="2286732"/>
            <a:ext cx="476126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smtClean="0"/>
              <a:t>4х + х =215</a:t>
            </a:r>
            <a:endParaRPr lang="ru-RU" sz="3200" dirty="0"/>
          </a:p>
        </p:txBody>
      </p:sp>
      <p:sp>
        <p:nvSpPr>
          <p:cNvPr id="26" name="TextBox 44"/>
          <p:cNvSpPr txBox="1">
            <a:spLocks noChangeArrowheads="1"/>
          </p:cNvSpPr>
          <p:nvPr/>
        </p:nvSpPr>
        <p:spPr bwMode="auto">
          <a:xfrm>
            <a:off x="608013" y="2957775"/>
            <a:ext cx="4761261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smtClean="0"/>
              <a:t>5х = 215</a:t>
            </a:r>
            <a:endParaRPr lang="ru-RU" sz="3200" dirty="0"/>
          </a:p>
        </p:txBody>
      </p:sp>
      <p:sp>
        <p:nvSpPr>
          <p:cNvPr id="27" name="TextBox 44"/>
          <p:cNvSpPr txBox="1">
            <a:spLocks noChangeArrowheads="1"/>
          </p:cNvSpPr>
          <p:nvPr/>
        </p:nvSpPr>
        <p:spPr bwMode="auto">
          <a:xfrm>
            <a:off x="2480142" y="2972325"/>
            <a:ext cx="174531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| : </a:t>
            </a:r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28" name="TextBox 44"/>
          <p:cNvSpPr txBox="1">
            <a:spLocks noChangeArrowheads="1"/>
          </p:cNvSpPr>
          <p:nvPr/>
        </p:nvSpPr>
        <p:spPr bwMode="auto">
          <a:xfrm>
            <a:off x="612532" y="3642250"/>
            <a:ext cx="742689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smtClean="0"/>
              <a:t>х = 43 (</a:t>
            </a:r>
            <a:r>
              <a:rPr lang="ru-RU" sz="3200" dirty="0" err="1" smtClean="0"/>
              <a:t>ок</a:t>
            </a:r>
            <a:r>
              <a:rPr lang="ru-RU" sz="3200" dirty="0" smtClean="0"/>
              <a:t>.) – поймал кот </a:t>
            </a:r>
            <a:r>
              <a:rPr lang="ru-RU" sz="3200" dirty="0" err="1" smtClean="0"/>
              <a:t>Базилио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29" name="TextBox 44"/>
          <p:cNvSpPr txBox="1">
            <a:spLocks noChangeArrowheads="1"/>
          </p:cNvSpPr>
          <p:nvPr/>
        </p:nvSpPr>
        <p:spPr bwMode="auto">
          <a:xfrm>
            <a:off x="612532" y="4374875"/>
            <a:ext cx="8406096" cy="6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smtClean="0"/>
              <a:t>43 ∙ 4 = 172 (</a:t>
            </a:r>
            <a:r>
              <a:rPr lang="ru-RU" sz="3200" dirty="0" err="1" smtClean="0"/>
              <a:t>ок</a:t>
            </a:r>
            <a:r>
              <a:rPr lang="ru-RU" sz="3200" dirty="0" smtClean="0"/>
              <a:t>.) – поймала лиса Алиса</a:t>
            </a:r>
            <a:endParaRPr lang="ru-RU" sz="3200" dirty="0"/>
          </a:p>
        </p:txBody>
      </p:sp>
      <p:sp>
        <p:nvSpPr>
          <p:cNvPr id="30" name="TextBox 44"/>
          <p:cNvSpPr txBox="1">
            <a:spLocks noChangeArrowheads="1"/>
          </p:cNvSpPr>
          <p:nvPr/>
        </p:nvSpPr>
        <p:spPr bwMode="auto">
          <a:xfrm>
            <a:off x="512479" y="5129869"/>
            <a:ext cx="8406096" cy="6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smtClean="0"/>
              <a:t>Ответ: 172 </a:t>
            </a:r>
            <a:r>
              <a:rPr lang="ru-RU" sz="3200" dirty="0" err="1" smtClean="0"/>
              <a:t>ок</a:t>
            </a:r>
            <a:r>
              <a:rPr lang="ru-RU" sz="3200" dirty="0" smtClean="0"/>
              <a:t>., 43 </a:t>
            </a:r>
            <a:r>
              <a:rPr lang="ru-RU" sz="3200" dirty="0" err="1" smtClean="0"/>
              <a:t>ок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4815361" y="2028440"/>
            <a:ext cx="3713741" cy="156454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algn="ctr">
              <a:buSzPct val="70000"/>
            </a:pPr>
            <a:r>
              <a:rPr lang="ru-RU" sz="3200" dirty="0" smtClean="0">
                <a:solidFill>
                  <a:srgbClr val="C00000"/>
                </a:solidFill>
              </a:rPr>
              <a:t>решается алгебраическим способом</a:t>
            </a:r>
          </a:p>
        </p:txBody>
      </p:sp>
    </p:spTree>
    <p:extLst>
      <p:ext uri="{BB962C8B-B14F-4D97-AF65-F5344CB8AC3E}">
        <p14:creationId xmlns:p14="http://schemas.microsoft.com/office/powerpoint/2010/main" val="9685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36000" rIns="36000" bIns="36000" rtlCol="0">
        <a:noAutofit/>
      </a:bodyPr>
      <a:lstStyle>
        <a:defPPr>
          <a:buSzPct val="70000"/>
          <a:buFont typeface="Wingdings" pitchFamily="2" charset="2"/>
          <a:buChar char="ü"/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3458</TotalTime>
  <Words>985</Words>
  <Application>Microsoft Office PowerPoint</Application>
  <PresentationFormat>Экран (4:3)</PresentationFormat>
  <Paragraphs>189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2009</dc:creator>
  <cp:lastModifiedBy>Светлана</cp:lastModifiedBy>
  <cp:revision>348</cp:revision>
  <dcterms:created xsi:type="dcterms:W3CDTF">2014-01-02T19:40:12Z</dcterms:created>
  <dcterms:modified xsi:type="dcterms:W3CDTF">2020-10-04T08:10:34Z</dcterms:modified>
</cp:coreProperties>
</file>