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3" r:id="rId4"/>
    <p:sldId id="267" r:id="rId5"/>
    <p:sldId id="263" r:id="rId6"/>
    <p:sldId id="265" r:id="rId7"/>
    <p:sldId id="264" r:id="rId8"/>
    <p:sldId id="260" r:id="rId9"/>
    <p:sldId id="266" r:id="rId10"/>
    <p:sldId id="262" r:id="rId11"/>
    <p:sldId id="268" r:id="rId12"/>
    <p:sldId id="269" r:id="rId13"/>
    <p:sldId id="271" r:id="rId14"/>
    <p:sldId id="270" r:id="rId15"/>
    <p:sldId id="261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FD4FB-6B41-4D6F-8A52-EE8A32FA861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9781-36BC-4D17-8F1C-037A241C8F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99781-36BC-4D17-8F1C-037A241C8FA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99781-36BC-4D17-8F1C-037A241C8FA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907" y="535670"/>
            <a:ext cx="7772186" cy="12898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168E-BCF5-474C-8338-0A6974E66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B3A0-6760-497C-88B3-B647AE2CA36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0513-3185-4A87-B4CD-E20CCCF3DD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79612" y="1998312"/>
            <a:ext cx="73448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6" charset="0"/>
                <a:cs typeface="Times New Roman" pitchFamily="16" charset="0"/>
              </a:rPr>
              <a:t>Односоставные предложения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50061" y="2828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 начинается</a:t>
            </a:r>
          </a:p>
          <a:p>
            <a:pPr algn="r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проблемной ситуации.</a:t>
            </a:r>
          </a:p>
          <a:p>
            <a:pPr algn="r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Л. Рубинштейн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12294" name="Picture 6" descr="http://sofschool.narod.ru/razn/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501007"/>
            <a:ext cx="2376264" cy="2998011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A5BCF63-B6A7-4046-8AB9-EBE7DFCA26B3}"/>
              </a:ext>
            </a:extLst>
          </p:cNvPr>
          <p:cNvSpPr/>
          <p:nvPr/>
        </p:nvSpPr>
        <p:spPr>
          <a:xfrm>
            <a:off x="4171901" y="4366364"/>
            <a:ext cx="47779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Юлия Юрьевна Сердюкова, </a:t>
            </a:r>
          </a:p>
          <a:p>
            <a:pPr algn="r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МБОУ г. Иркутска СОШ №66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699792" y="1052736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Проверочная работа «Кроссворд»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3968" y="4293096"/>
          <a:ext cx="4458970" cy="1905000"/>
        </p:xfrm>
        <a:graphic>
          <a:graphicData uri="http://schemas.openxmlformats.org/drawingml/2006/table">
            <a:tbl>
              <a:tblPr/>
              <a:tblGrid>
                <a:gridCol w="243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84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71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14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Ъ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99592" y="1412776"/>
            <a:ext cx="7848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 выпишете  грамматическую основу в нужную графу (по номеру предложения), рядом сокращенно запишите  вид односоставного предложения. Если грамматические основы будут выписаны верно, то в выделенном вертикальном ряду вы прочитаете  ключевое слово.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492896"/>
            <a:ext cx="56886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окном смеркалось.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безлич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Великолепная погода! (назывное)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радио объявляют посадку.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неопред.-лич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Понаехало гостей.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безлич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Дождь над вокзалом. (назывное)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Спешим в школу.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опред.-лич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Больше не мерцать огням за рекой. (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безлич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Применение знаний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Личностные: самоопределение,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31640" y="7647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Опишите пейзаж с помощью односоставных предложений. </a:t>
            </a:r>
          </a:p>
        </p:txBody>
      </p:sp>
      <p:pic>
        <p:nvPicPr>
          <p:cNvPr id="4" name="Рисунок 3" descr="http://www.bebinka.ru/sites/default/files/images_event/zima_samara_beb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268760"/>
            <a:ext cx="676875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Применение знаний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594928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Познавательные:  самостоятельное создание способов решения проблем творческого характера.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Итоговый контроль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31640" y="980728"/>
            <a:ext cx="48965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Найдите назывное предложение.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Первые шаги весны.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На картине изображен лес.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Морозит.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Привыкаешь к городскому шуму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259632" y="2276872"/>
            <a:ext cx="61206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 этом предложении нет и не может быть подлежащего.</a:t>
            </a:r>
            <a:endParaRPr kumimoji="0" lang="ru-RU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безличное предложение,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неопределенно – личное предложение,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определенно личное предложение,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назывное предложение.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259632" y="3573016"/>
            <a:ext cx="5018938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Найдите неопределенно – личное предложение.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Что новенького в газете пишут?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Люблю грозу в начале мая.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Наступает темнота.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Весной было тепло.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331640" y="4941168"/>
            <a:ext cx="7272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Определите тип односоставного предложения.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 побеседуем вновь про радости и про страдания.</a:t>
            </a:r>
            <a:endParaRPr kumimoji="0" lang="ru-RU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определенно – 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неопределенно – 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безличное,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назывное</a:t>
            </a:r>
            <a:r>
              <a:rPr kumimoji="0" 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26064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Тест «Односоставные предложения»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-fotki.yandex.ru/get/9111/93692696.30/0_ae61c_6b8e2e10_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55576" y="548680"/>
            <a:ext cx="8064896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Определите тип односоставного предложения.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соседней даче поздно зажигали свет.</a:t>
            </a:r>
            <a:endParaRPr kumimoji="0" lang="ru-RU" sz="16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определенно – 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неопределенно – 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безличное,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назывное.</a:t>
            </a:r>
            <a:endParaRPr kumimoji="0" lang="ru-R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348880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3г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5б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7944" y="2348880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Критерии</a:t>
            </a:r>
          </a:p>
          <a:p>
            <a:r>
              <a:rPr lang="ru-RU" sz="2800" dirty="0"/>
              <a:t>5 – нет ошибок</a:t>
            </a:r>
          </a:p>
          <a:p>
            <a:r>
              <a:rPr lang="ru-RU" sz="2800" dirty="0"/>
              <a:t>4 – 1 ошибка</a:t>
            </a:r>
          </a:p>
          <a:p>
            <a:r>
              <a:rPr lang="ru-RU" sz="2800" dirty="0"/>
              <a:t>3 – 2 ошибки</a:t>
            </a:r>
          </a:p>
        </p:txBody>
      </p:sp>
      <p:pic>
        <p:nvPicPr>
          <p:cNvPr id="6" name="Picture 4" descr="http://gifgifs.com/animations/jobs-people/students/Student_run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279313"/>
            <a:ext cx="8532440" cy="12433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39952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Регулятивные: взаимо- и самоконтроль, взаимо- и самооценка.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Рефлексия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91680" y="1340768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«Незаконченное предложение»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060848"/>
            <a:ext cx="4365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Сегодня на уроке мне удалось…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18864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6146" name="Picture 2" descr="http://www.broctoncsd.org/cms/lib/NY19000354/Centricity/Domain/60/schoolkid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564904"/>
            <a:ext cx="4131307" cy="32499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55776" y="6021288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Личностные: адекватная самооценка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052736"/>
            <a:ext cx="7584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/>
              <a:t>Плюсы проблемного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ru-RU" sz="2400" dirty="0">
                <a:latin typeface="Times New Roman" pitchFamily="16" charset="0"/>
                <a:cs typeface="Times New Roman" pitchFamily="16" charset="0"/>
              </a:rPr>
              <a:t>Способность к исследованию.</a:t>
            </a:r>
          </a:p>
          <a:p>
            <a:pPr>
              <a:buBlip>
                <a:blip r:embed="rId4"/>
              </a:buBlip>
            </a:pPr>
            <a:r>
              <a:rPr lang="ru-RU" sz="2400" dirty="0">
                <a:latin typeface="Times New Roman" pitchFamily="16" charset="0"/>
                <a:cs typeface="Times New Roman" pitchFamily="16" charset="0"/>
              </a:rPr>
              <a:t>Способность к эффективным коммуникациям и организации взаимодействия.</a:t>
            </a:r>
          </a:p>
          <a:p>
            <a:pPr>
              <a:buBlip>
                <a:blip r:embed="rId4"/>
              </a:buBlip>
            </a:pPr>
            <a:r>
              <a:rPr lang="ru-RU" sz="2400" dirty="0">
                <a:latin typeface="Times New Roman" pitchFamily="16" charset="0"/>
                <a:cs typeface="Times New Roman" pitchFamily="16" charset="0"/>
              </a:rPr>
              <a:t>Способность принимать решения.</a:t>
            </a:r>
          </a:p>
          <a:p>
            <a:pPr>
              <a:buBlip>
                <a:blip r:embed="rId4"/>
              </a:buBlip>
            </a:pPr>
            <a:r>
              <a:rPr lang="ru-RU" sz="2400" dirty="0">
                <a:latin typeface="Times New Roman" pitchFamily="16" charset="0"/>
                <a:cs typeface="Times New Roman" pitchFamily="16" charset="0"/>
              </a:rPr>
              <a:t>Способность осуществлять принятое решение.</a:t>
            </a:r>
          </a:p>
          <a:p>
            <a:pPr>
              <a:buBlip>
                <a:blip r:embed="rId4"/>
              </a:buBlip>
            </a:pPr>
            <a:r>
              <a:rPr lang="ru-RU" sz="2400" dirty="0">
                <a:latin typeface="Times New Roman" pitchFamily="16" charset="0"/>
                <a:cs typeface="Times New Roman" pitchFamily="16" charset="0"/>
              </a:rPr>
              <a:t>Способность осваивать новые виды деятельности.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http://ww.w.retera.ru/data/gifs/4/3/6/43688ba7a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04864"/>
            <a:ext cx="7841602" cy="1856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259632" y="1052736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Наша жизнь – большая проблемная книга, которая перед каждым из нас ставит свои эксклюзивные задачи, и от нас требуется выйти из разных жизненных ситуаций достойно. Алгоритму поиска выхода из разных жизненных ситуаций учит технология проблемного обучения.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15366" name="Picture 6" descr="http://www.kitapcafe.com/wp-content/uploads/2013/06/3-770x5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12976"/>
            <a:ext cx="5184576" cy="346087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755576" y="836712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это такая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организация учебных занятий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 предполагает создание под руководством преподавателя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 и умениями и развитие мыслительных способностей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(Г. К.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8879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755576" y="2780928"/>
            <a:ext cx="7926338" cy="349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pPr algn="just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организованный преподавателем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способ активного взаимодействия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субъекта с проблемно-представленным содержанием обучения, в ходе которого он приобщается к объективным противоречиям научного знания и способам их решения, учится мыслить, творчески усваивать знания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(А.М. Матюшкин).</a:t>
            </a:r>
          </a:p>
          <a:p>
            <a:pPr algn="just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это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совокупность таких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организация проблемных ситуаций, формулирование проблем, оказание ученикам необходимой помощи в решении проблем, проверка этих решений и, наконец, руководство процессом систематизации и закрепления приобретенных знаний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В.Оконь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800" b="1" dirty="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357188" y="3625850"/>
            <a:ext cx="8429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rIns="91439"/>
          <a:lstStyle/>
          <a:p>
            <a:endParaRPr lang="ru-RU" sz="2800" b="1"/>
          </a:p>
        </p:txBody>
      </p:sp>
      <p:sp>
        <p:nvSpPr>
          <p:cNvPr id="6" name="TextBox 5"/>
          <p:cNvSpPr txBox="1"/>
          <p:nvPr/>
        </p:nvSpPr>
        <p:spPr>
          <a:xfrm>
            <a:off x="899592" y="1886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</a:t>
            </a:r>
          </a:p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http://img-fotki.yandex.ru/get/9111/93692696.30/0_ae61c_6b8e2e10_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>
          <a:xfrm>
            <a:off x="268647" y="45711"/>
            <a:ext cx="8226599" cy="1204186"/>
          </a:xfrm>
        </p:spPr>
        <p:txBody>
          <a:bodyPr lIns="0" tIns="0" rIns="0" bIns="0" anchor="b"/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3600" dirty="0">
                <a:solidFill>
                  <a:srgbClr val="002060"/>
                </a:solidFill>
                <a:latin typeface="Arial" charset="0"/>
              </a:rPr>
              <a:t>Общая схема урока в технологии проблемного обучения</a:t>
            </a: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980276" y="1285608"/>
            <a:ext cx="6877050" cy="476250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979712" y="1340768"/>
            <a:ext cx="4874227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 err="1">
                <a:solidFill>
                  <a:srgbClr val="7030A0"/>
                </a:solidFill>
                <a:latin typeface="Arial" charset="0"/>
              </a:rPr>
              <a:t>Целеполагание</a:t>
            </a:r>
            <a:endParaRPr lang="ru-RU" sz="2000" b="1" dirty="0">
              <a:solidFill>
                <a:srgbClr val="7030A0"/>
              </a:solidFill>
              <a:latin typeface="Arial" charset="0"/>
            </a:endParaRPr>
          </a:p>
        </p:txBody>
      </p:sp>
      <p:pic>
        <p:nvPicPr>
          <p:cNvPr id="5130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2597" y="1751283"/>
            <a:ext cx="78594" cy="229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31" name="Picture 1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80276" y="1971265"/>
            <a:ext cx="6880506" cy="552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2051720" y="2132856"/>
            <a:ext cx="4874227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Создание проблемной ситуации</a:t>
            </a:r>
          </a:p>
        </p:txBody>
      </p:sp>
      <p:pic>
        <p:nvPicPr>
          <p:cNvPr id="5133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52597" y="2514076"/>
            <a:ext cx="78594" cy="3056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34" name="Picture 1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57441" y="2808337"/>
            <a:ext cx="6726177" cy="5542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411760" y="2924944"/>
            <a:ext cx="4464496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Анализ проблемной ситуации</a:t>
            </a:r>
          </a:p>
        </p:txBody>
      </p:sp>
      <p:pic>
        <p:nvPicPr>
          <p:cNvPr id="5136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2597" y="3351149"/>
            <a:ext cx="78594" cy="229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37" name="Picture 16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3177" y="3571131"/>
            <a:ext cx="6650441" cy="552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2411760" y="3717032"/>
            <a:ext cx="4032448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Поиск способов решения</a:t>
            </a:r>
          </a:p>
        </p:txBody>
      </p:sp>
      <p:pic>
        <p:nvPicPr>
          <p:cNvPr id="5139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2597" y="4113943"/>
            <a:ext cx="78594" cy="22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0" name="Picture 19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3176" y="4332496"/>
            <a:ext cx="6726176" cy="552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123728" y="4437112"/>
            <a:ext cx="4215071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Решение проблемной ситуации</a:t>
            </a:r>
          </a:p>
        </p:txBody>
      </p:sp>
      <p:pic>
        <p:nvPicPr>
          <p:cNvPr id="5142" name="Picture 21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3176" y="5018154"/>
            <a:ext cx="6726176" cy="47710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3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52597" y="4875308"/>
            <a:ext cx="78594" cy="1542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051720" y="5085184"/>
            <a:ext cx="4949963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Применение знаний и рефлексия</a:t>
            </a:r>
          </a:p>
        </p:txBody>
      </p:sp>
      <p:pic>
        <p:nvPicPr>
          <p:cNvPr id="5145" name="Picture 24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3176" y="5628103"/>
            <a:ext cx="6726176" cy="609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46" name="Picture 2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52597" y="5485257"/>
            <a:ext cx="78594" cy="15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47" name="Text Box 26"/>
          <p:cNvSpPr txBox="1">
            <a:spLocks noChangeArrowheads="1"/>
          </p:cNvSpPr>
          <p:nvPr/>
        </p:nvSpPr>
        <p:spPr bwMode="auto">
          <a:xfrm>
            <a:off x="1907704" y="5805264"/>
            <a:ext cx="4752528" cy="2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Arial" charset="0"/>
              </a:rPr>
              <a:t>                  Итоговый контроль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95736" y="1052736"/>
            <a:ext cx="4968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Ночь, улица, фонарь, аптека,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Бессмысленный и тусклый свет.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Живи еще хоть четверть века —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 будет так. Исхода нет.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Умрешь — начнешь опять сначала,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повторится все, как встарь: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Ночь, ледяная рябь канала,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Аптека, улица, фонарь.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07096" y="4077072"/>
            <a:ext cx="813690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Назовите автора стихотворения.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 чем это стихотворение?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Почему в рекламе МТС используется данное стихотворение?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 чем особенность этого стихотворения? Из каких предложений оно состоит?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 чем сегодня будем говорить на уроке?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 err="1">
                <a:solidFill>
                  <a:srgbClr val="7030A0"/>
                </a:solidFill>
                <a:latin typeface="Arial" charset="0"/>
              </a:rPr>
              <a:t>Целеполагание</a:t>
            </a:r>
            <a:endParaRPr lang="ru-RU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566124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Регулятивные: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 учебной и познавательной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8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105273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Найдите грамматическую основу предложений и определите, какой частью речи она выражена.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71600" y="1700808"/>
            <a:ext cx="525658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1.Раннего детства туманное видение.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2.Выхожу из дома рано утром.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Живи еще хоть четверть века.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Дни поздней осени бранят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обыкновенно.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5.Вот смерклось.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Вам не видать таких сражений.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20608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242088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(выхожу глаг. в форме 1 лица изъявительного наклонения)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1700808"/>
            <a:ext cx="2554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(видение – сущ. в им.п.)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97352" y="3041503"/>
            <a:ext cx="3564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(живи – глаг. в форме 2 лица повелительного наклонения)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15608" y="378904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(бранят – глаг. в форме 3 лица мн. ч., наст. времени)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4437112"/>
            <a:ext cx="3145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(смерклось – безличный глаг.)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085184"/>
            <a:ext cx="2721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(не видать – инфинитив)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Создание проблемной ситуации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55892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 (логические): анализ, синтез, сравнение, обобщение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71600" y="594928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Познавательные: умение строить высказывание, формулировка проблемы, поиск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476672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Провести исследование и заполните таблицу, используя материал учебника (параграфы 31,32,33,35) и дополнительный материал.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980728"/>
          <a:ext cx="7560840" cy="5299903"/>
        </p:xfrm>
        <a:graphic>
          <a:graphicData uri="http://schemas.openxmlformats.org/drawingml/2006/table">
            <a:tbl>
              <a:tblPr/>
              <a:tblGrid>
                <a:gridCol w="2344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выражения главного члена предложения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Определённо-личные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Глаголы: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и 2 лица ед. 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числа настоящего и будущего времени; повелительного наклонения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(подставляем: 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я, мы, ты, вы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Люблю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грозу в начале мая.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Поедешь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 мной?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Верните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книгу в библиотеку.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Неопределённо-личные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Глаголы: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лица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числа наст. и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времени;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числа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прош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времени.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(окончания: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(-ют), -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-и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дверь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стучат.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садах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окапывают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деревья.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Принесли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почту.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1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Безличные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 и не может быть подлежащего</a:t>
                      </a:r>
                      <a:r>
                        <a:rPr lang="ru-RU" sz="14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Глаголы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3-го лица ед. числа наст. и буд.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.(окончания: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ет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(-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Глаголы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прош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рода (окончание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Инфинитив.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Слова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«нет», «нельзя»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Краткие </a:t>
                      </a: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прилаг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и причастия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Слова состояния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Уже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смеркается.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вечеру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подморозит.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Светало.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грозе великой.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Нет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ни гроша.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 экзаменах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сообщено.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страшно.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Назывные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Существительные в именительном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падеже 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(из второстепенных членов -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только определения).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Раннее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утро.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Вот и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беседка.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http://timetowrite.blogs.com/.a/6a00d8341caebd53ef019aff2b20e8970d-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563323" cy="136113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Прямоугольник 6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Поиск способов решения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3608" y="188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в парах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6309320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Познавательные: общеучебные: моделирование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УВР-2\Desktop\Алгоритм.jpg"/>
          <p:cNvPicPr>
            <a:picLocks noChangeAspect="1" noChangeArrowheads="1"/>
          </p:cNvPicPr>
          <p:nvPr/>
        </p:nvPicPr>
        <p:blipFill>
          <a:blip r:embed="rId3" cstate="print"/>
          <a:srcRect l="23539" t="13073" r="6214" b="14355"/>
          <a:stretch>
            <a:fillRect/>
          </a:stretch>
        </p:blipFill>
        <p:spPr bwMode="auto">
          <a:xfrm>
            <a:off x="1259632" y="1052736"/>
            <a:ext cx="7560840" cy="55221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Поиск способов решения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365104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Регулятивные: выбирать наиболее эффективный способ, прилагать волевые усилия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 (логические):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построение логической цепи рассуждений</a:t>
            </a:r>
          </a:p>
          <a:p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Коммуникативные: учитывать и координировать отличные от собственной, позиции других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111/93692696.30/0_ae61c_6b8e2e10_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412776"/>
          <a:ext cx="7848872" cy="473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730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1.Раннего детства туманное видение.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907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2.Выхожу из дома рано утром.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0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Живи еще хоть четверть века.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301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4. Дни поздней осени бранят обыкновенно.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5.Вот смерклось.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658">
                <a:tc>
                  <a:txBody>
                    <a:bodyPr/>
                    <a:lstStyle/>
                    <a:p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Вам не видать таких сражений 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98072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Определите  вид односоставного предложения, используя алгоритм.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solidFill>
                  <a:schemeClr val="tx2"/>
                </a:solidFill>
                <a:latin typeface="Times New Roman" pitchFamily="16" charset="0"/>
                <a:cs typeface="Times New Roman" pitchFamily="16" charset="0"/>
              </a:rPr>
              <a:t>Технология проблемного обучения на уроках русского языка 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2639699" y="3251260"/>
            <a:ext cx="6858001" cy="3554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tabLst>
                <a:tab pos="0" algn="l"/>
                <a:tab pos="822960" algn="l"/>
                <a:tab pos="1645920" algn="l"/>
                <a:tab pos="2468880" algn="l"/>
                <a:tab pos="3291840" algn="l"/>
                <a:tab pos="4114800" algn="l"/>
                <a:tab pos="4937760" algn="l"/>
                <a:tab pos="5760720" algn="l"/>
                <a:tab pos="6583680" algn="l"/>
                <a:tab pos="7406640" algn="l"/>
                <a:tab pos="8229600" algn="l"/>
                <a:tab pos="9052560" algn="l"/>
              </a:tabLst>
            </a:pPr>
            <a:r>
              <a:rPr lang="ru-RU" b="1" dirty="0">
                <a:solidFill>
                  <a:srgbClr val="7030A0"/>
                </a:solidFill>
                <a:latin typeface="Arial" charset="0"/>
              </a:rPr>
              <a:t>Решение проблемной ситуации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8184" y="14847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234888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определенно-личное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3284984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определенно-личное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422108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неопределенно-личное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508518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безличное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566124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безличное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62373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Познавательные: решение проблемы.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1348</Words>
  <Application>Microsoft Office PowerPoint</Application>
  <PresentationFormat>Экран (4:3)</PresentationFormat>
  <Paragraphs>250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Общая схема урока в технологии проблемного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УВР-2</dc:creator>
  <cp:lastModifiedBy>Администратор</cp:lastModifiedBy>
  <cp:revision>55</cp:revision>
  <dcterms:created xsi:type="dcterms:W3CDTF">2016-02-04T06:30:25Z</dcterms:created>
  <dcterms:modified xsi:type="dcterms:W3CDTF">2020-10-27T07:34:25Z</dcterms:modified>
</cp:coreProperties>
</file>