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2" r:id="rId4"/>
    <p:sldId id="264" r:id="rId5"/>
    <p:sldId id="266" r:id="rId6"/>
    <p:sldId id="258" r:id="rId7"/>
    <p:sldId id="272" r:id="rId8"/>
    <p:sldId id="259" r:id="rId9"/>
    <p:sldId id="267" r:id="rId10"/>
    <p:sldId id="261" r:id="rId11"/>
    <p:sldId id="277" r:id="rId12"/>
    <p:sldId id="269" r:id="rId13"/>
    <p:sldId id="273" r:id="rId14"/>
    <p:sldId id="274" r:id="rId15"/>
    <p:sldId id="275" r:id="rId16"/>
    <p:sldId id="268" r:id="rId17"/>
    <p:sldId id="276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19EE1-E811-4AD7-A19A-A53F9314FCE8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22F2-8F81-4A1D-BBA7-F57EE0E76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0693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19EE1-E811-4AD7-A19A-A53F9314FCE8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22F2-8F81-4A1D-BBA7-F57EE0E76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0667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19EE1-E811-4AD7-A19A-A53F9314FCE8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22F2-8F81-4A1D-BBA7-F57EE0E76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0807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19EE1-E811-4AD7-A19A-A53F9314FCE8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22F2-8F81-4A1D-BBA7-F57EE0E76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0235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19EE1-E811-4AD7-A19A-A53F9314FCE8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22F2-8F81-4A1D-BBA7-F57EE0E76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239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19EE1-E811-4AD7-A19A-A53F9314FCE8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22F2-8F81-4A1D-BBA7-F57EE0E76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6350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19EE1-E811-4AD7-A19A-A53F9314FCE8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22F2-8F81-4A1D-BBA7-F57EE0E76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7088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19EE1-E811-4AD7-A19A-A53F9314FCE8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22F2-8F81-4A1D-BBA7-F57EE0E76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2205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19EE1-E811-4AD7-A19A-A53F9314FCE8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22F2-8F81-4A1D-BBA7-F57EE0E76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414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19EE1-E811-4AD7-A19A-A53F9314FCE8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22F2-8F81-4A1D-BBA7-F57EE0E76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9511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19EE1-E811-4AD7-A19A-A53F9314FCE8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22F2-8F81-4A1D-BBA7-F57EE0E76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9520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19EE1-E811-4AD7-A19A-A53F9314FCE8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A22F2-8F81-4A1D-BBA7-F57EE0E76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454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&#1071;&#1073;&#1083;&#1086;&#1082;&#1080;.ggb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&#1050;&#1083;&#1091;&#1084;&#1073;&#1072;.ggb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2.24aul.ru/imgs/533af44e7a26e3118c7476f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6"/>
          <a:stretch/>
        </p:blipFill>
        <p:spPr bwMode="auto">
          <a:xfrm>
            <a:off x="1" y="1"/>
            <a:ext cx="918051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38031"/>
            <a:ext cx="38011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МБОУ «СОШ №24» г. Северодвинска</a:t>
            </a:r>
          </a:p>
          <a:p>
            <a:r>
              <a:rPr lang="ru-RU" dirty="0" smtClean="0"/>
              <a:t>Ершова Ольга Михайловна</a:t>
            </a:r>
          </a:p>
          <a:p>
            <a:r>
              <a:rPr lang="ru-RU" dirty="0" err="1" smtClean="0"/>
              <a:t>Локтионова</a:t>
            </a:r>
            <a:r>
              <a:rPr lang="ru-RU" dirty="0" smtClean="0"/>
              <a:t> Татьяна Ивановна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815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«Транспортировка яблок»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Наилучшим (наиболее плотным) способом укладки ценных сортов яблок в ящик для транспортировки считается так называемый </a:t>
            </a:r>
            <a:r>
              <a:rPr lang="ru-RU" dirty="0" err="1" smtClean="0"/>
              <a:t>пряморядный</a:t>
            </a:r>
            <a:r>
              <a:rPr lang="ru-RU" dirty="0" smtClean="0"/>
              <a:t> способ, где все яблоки одинакового размера (их диаметр от 45 до 100 мм). Какого диаметра яблоки позволяет укладывать ширина стандартного ящика (375 мм), если суммарная длина ряда может быть </a:t>
            </a:r>
            <a:r>
              <a:rPr lang="ru-RU" dirty="0" smtClean="0"/>
              <a:t>меньше </a:t>
            </a:r>
            <a:r>
              <a:rPr lang="ru-RU" dirty="0"/>
              <a:t>ш</a:t>
            </a:r>
            <a:r>
              <a:rPr lang="ru-RU" dirty="0" smtClean="0"/>
              <a:t>ирины ящика на 8 мм?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643702" y="6500834"/>
            <a:ext cx="1063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2" action="ppaction://hlinksldjump"/>
              </a:rPr>
              <a:t>Решение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0806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«Транспортировка яблок»</a:t>
            </a:r>
            <a:endParaRPr lang="ru-RU" sz="54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18" t="32143" r="54933" b="36111"/>
          <a:stretch/>
        </p:blipFill>
        <p:spPr bwMode="auto">
          <a:xfrm>
            <a:off x="2071670" y="1928802"/>
            <a:ext cx="5214974" cy="350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00496" y="5286388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375 мм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643174" y="5786454"/>
            <a:ext cx="4321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Диаметр яблок от 45 до 100 мм</a:t>
            </a:r>
            <a:endParaRPr lang="ru-RU" sz="2400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6143636" y="4643446"/>
            <a:ext cx="857256" cy="1588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15074" y="4214818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</a:t>
            </a:r>
            <a:r>
              <a:rPr lang="ru-RU" dirty="0" smtClean="0"/>
              <a:t>8 мм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5794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«Транспортировка яблок»</a:t>
            </a:r>
            <a:endParaRPr lang="ru-RU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24328" y="6093296"/>
            <a:ext cx="1063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2" action="ppaction://hlinkfile"/>
              </a:rPr>
              <a:t>Решение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18" t="32143" r="54933" b="36111"/>
          <a:stretch/>
        </p:blipFill>
        <p:spPr bwMode="auto">
          <a:xfrm>
            <a:off x="179512" y="1194926"/>
            <a:ext cx="3454400" cy="232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33912" y="1484784"/>
            <a:ext cx="54745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Аналитическое решение:</a:t>
            </a:r>
          </a:p>
          <a:p>
            <a:r>
              <a:rPr lang="ru-RU" sz="2400" dirty="0" smtClean="0"/>
              <a:t>Сколько яблок может быть в одном ряду?</a:t>
            </a:r>
          </a:p>
          <a:p>
            <a:r>
              <a:rPr lang="ru-RU" sz="2400" dirty="0" smtClean="0"/>
              <a:t>1.  375 : 2 = 177(мм) (ост.1) – не подходит по условию</a:t>
            </a:r>
          </a:p>
          <a:p>
            <a:r>
              <a:rPr lang="ru-RU" sz="2400" dirty="0" smtClean="0"/>
              <a:t>2.  375 : 3 = 125 (мм)</a:t>
            </a:r>
            <a:r>
              <a:rPr lang="ru-RU" sz="2400" dirty="0"/>
              <a:t> – не подходит по условию</a:t>
            </a:r>
            <a:endParaRPr lang="ru-RU" sz="2400" dirty="0" smtClean="0"/>
          </a:p>
          <a:p>
            <a:pPr marL="342900" indent="-342900">
              <a:buAutoNum type="arabicPeriod" startAt="3"/>
            </a:pPr>
            <a:r>
              <a:rPr lang="ru-RU" sz="2400" dirty="0" smtClean="0"/>
              <a:t>375 : 4 = 93 (мм) (ост. 3)</a:t>
            </a:r>
          </a:p>
          <a:p>
            <a:pPr marL="342900" indent="-342900">
              <a:buAutoNum type="arabicPeriod" startAt="3"/>
            </a:pPr>
            <a:r>
              <a:rPr lang="ru-RU" sz="2400" dirty="0" smtClean="0"/>
              <a:t>375 : 5 = 75 (мм)</a:t>
            </a:r>
          </a:p>
          <a:p>
            <a:pPr marL="342900" indent="-342900">
              <a:buAutoNum type="arabicPeriod" startAt="3"/>
            </a:pPr>
            <a:r>
              <a:rPr lang="ru-RU" sz="2400" dirty="0" smtClean="0"/>
              <a:t>375 : 6 = 62 (мм) (ост. 3)</a:t>
            </a:r>
          </a:p>
          <a:p>
            <a:pPr marL="342900" indent="-342900">
              <a:buAutoNum type="arabicPeriod" startAt="3"/>
            </a:pPr>
            <a:r>
              <a:rPr lang="ru-RU" sz="2400" dirty="0" smtClean="0"/>
              <a:t>375 : 7 = 53 (мм) (ост. 4)</a:t>
            </a:r>
          </a:p>
          <a:p>
            <a:pPr marL="342900" indent="-342900">
              <a:buAutoNum type="arabicPeriod" startAt="3"/>
            </a:pPr>
            <a:r>
              <a:rPr lang="ru-RU" sz="2400" dirty="0" smtClean="0"/>
              <a:t>375 : 8 = 46 (мм) (ост. 7)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1242" y="6408510"/>
            <a:ext cx="5924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Ответ: 53 мм, 62 мм, 75 мм,  93 </a:t>
            </a:r>
            <a:r>
              <a:rPr lang="ru-RU" sz="2400" b="1" dirty="0" smtClean="0"/>
              <a:t>мм, 46 мм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357948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www.dream-wallpaper.com/free-wallpaper/art-wallpaper/landscape-in-dreams-wallpaper/2560x1600/free-wallpaper-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402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0" y="427038"/>
            <a:ext cx="426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 smtClean="0"/>
              <a:t>«Ландшафтный дизайн»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xmlns="" val="42956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296974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/>
              <a:t>«Ландшафтный дизайн»</a:t>
            </a:r>
            <a:endParaRPr lang="ru-RU" sz="6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На дачном участке вырыт искусственный водоем правильной круглой формы, в котором на островке находится беседка. Как построить прямолинейный мостик через беседку на другой берег, чтобы потребовалось наименьшее количество материалов? Рассмотрите различные варианты расположения островка.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668344" y="6381328"/>
            <a:ext cx="1063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2" action="ppaction://hlinksldjump"/>
              </a:rPr>
              <a:t>Решение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3064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56" t="31835" r="31187" b="33380"/>
          <a:stretch/>
        </p:blipFill>
        <p:spPr bwMode="auto">
          <a:xfrm>
            <a:off x="827584" y="2348880"/>
            <a:ext cx="7471911" cy="357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42918" y="142852"/>
            <a:ext cx="8686800" cy="1511288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/>
              <a:t>«Ландшафтный дизайн»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xmlns="" val="1613362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dirty="0" smtClean="0"/>
              <a:t>Окружность удачная ли?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338936" cy="48531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Заполните предложенную анкету для самооценки:</a:t>
            </a:r>
          </a:p>
          <a:p>
            <a:pPr marL="514350" indent="-514350">
              <a:buAutoNum type="arabicPeriod"/>
            </a:pPr>
            <a:r>
              <a:rPr lang="ru-RU" dirty="0" smtClean="0"/>
              <a:t>Все ли получилось сегодня на уроке?</a:t>
            </a:r>
          </a:p>
          <a:p>
            <a:pPr marL="514350" indent="-514350">
              <a:buAutoNum type="arabicPeriod"/>
            </a:pPr>
            <a:r>
              <a:rPr lang="ru-RU" dirty="0" smtClean="0"/>
              <a:t>Выполняли ли вы задания самостоятельно или пользовались помощью?</a:t>
            </a:r>
          </a:p>
          <a:p>
            <a:pPr marL="514350" indent="-514350">
              <a:buAutoNum type="arabicPeriod"/>
            </a:pPr>
            <a:r>
              <a:rPr lang="ru-RU" dirty="0" smtClean="0"/>
              <a:t>Сможете ли вы использовать полученные знания на практике?</a:t>
            </a:r>
            <a:endParaRPr lang="ru-RU" dirty="0"/>
          </a:p>
        </p:txBody>
      </p:sp>
      <p:pic>
        <p:nvPicPr>
          <p:cNvPr id="11266" name="Picture 2" descr="http://www.peakdriving.co.uk/wp-content/uploads/2012/10/Screen-Shot-2012-10-16-at-17.26.2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50"/>
          <a:stretch/>
        </p:blipFill>
        <p:spPr bwMode="auto">
          <a:xfrm>
            <a:off x="5796136" y="1256108"/>
            <a:ext cx="3278591" cy="562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662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nimated-images.su/_ph/57/2/86612124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36668"/>
            <a:ext cx="6806530" cy="574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Смирнова И.М., Смирнов В.А. «Геометрия 7 </a:t>
            </a:r>
            <a:r>
              <a:rPr lang="ru-RU" dirty="0" err="1" smtClean="0"/>
              <a:t>кл</a:t>
            </a:r>
            <a:r>
              <a:rPr lang="ru-RU" dirty="0" smtClean="0"/>
              <a:t>. Дидактические материалы», - Мнемозина, 2005г.</a:t>
            </a:r>
          </a:p>
          <a:p>
            <a:r>
              <a:rPr lang="ru-RU" dirty="0" smtClean="0"/>
              <a:t>Петров В.А. «Математика 5-11 </a:t>
            </a:r>
            <a:r>
              <a:rPr lang="ru-RU" dirty="0" err="1" smtClean="0"/>
              <a:t>кл</a:t>
            </a:r>
            <a:r>
              <a:rPr lang="ru-RU" dirty="0" smtClean="0"/>
              <a:t>. Прикладные задачи», - Дрофа, 2010г.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9748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Что мы знаем об окружности?</a:t>
            </a:r>
            <a:endParaRPr lang="ru-RU" b="1" dirty="0"/>
          </a:p>
        </p:txBody>
      </p:sp>
      <p:sp>
        <p:nvSpPr>
          <p:cNvPr id="4" name="Овал 3"/>
          <p:cNvSpPr/>
          <p:nvPr/>
        </p:nvSpPr>
        <p:spPr>
          <a:xfrm>
            <a:off x="1259632" y="2060848"/>
            <a:ext cx="3024336" cy="30243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>
            <a:endCxn id="4" idx="5"/>
          </p:cNvCxnSpPr>
          <p:nvPr/>
        </p:nvCxnSpPr>
        <p:spPr>
          <a:xfrm>
            <a:off x="2771800" y="3573016"/>
            <a:ext cx="1069264" cy="106926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2714961">
            <a:off x="2923712" y="3823171"/>
            <a:ext cx="1104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Радиус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0" name="Прямая соединительная линия 9"/>
          <p:cNvCxnSpPr>
            <a:stCxn id="4" idx="3"/>
            <a:endCxn id="4" idx="7"/>
          </p:cNvCxnSpPr>
          <p:nvPr/>
        </p:nvCxnSpPr>
        <p:spPr>
          <a:xfrm flipV="1">
            <a:off x="1702536" y="2503752"/>
            <a:ext cx="2138528" cy="2138528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8862930">
            <a:off x="1998005" y="3197978"/>
            <a:ext cx="1357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Диаметр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4" name="Прямая соединительная линия 13"/>
          <p:cNvCxnSpPr>
            <a:stCxn id="4" idx="0"/>
            <a:endCxn id="4" idx="1"/>
          </p:cNvCxnSpPr>
          <p:nvPr/>
        </p:nvCxnSpPr>
        <p:spPr>
          <a:xfrm flipH="1">
            <a:off x="1702536" y="2060848"/>
            <a:ext cx="1069264" cy="442904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20305401">
            <a:off x="1870102" y="2286324"/>
            <a:ext cx="1104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Хорда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32040" y="1920514"/>
            <a:ext cx="36118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chemeClr val="accent3">
                    <a:lumMod val="50000"/>
                  </a:schemeClr>
                </a:solidFill>
              </a:rPr>
              <a:t>d</a:t>
            </a:r>
            <a:r>
              <a:rPr lang="en-US" sz="9600" b="1" dirty="0" smtClean="0">
                <a:solidFill>
                  <a:schemeClr val="accent3">
                    <a:lumMod val="50000"/>
                  </a:schemeClr>
                </a:solidFill>
              </a:rPr>
              <a:t> = 2 R</a:t>
            </a:r>
            <a:endParaRPr lang="ru-RU" sz="9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16016" y="3857450"/>
            <a:ext cx="42306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chemeClr val="accent1">
                    <a:lumMod val="50000"/>
                  </a:schemeClr>
                </a:solidFill>
              </a:rPr>
              <a:t>R = d : 2</a:t>
            </a:r>
            <a:endParaRPr lang="ru-RU" sz="9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6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2331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Можно ли обойтись без окружности?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4518534" cy="493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://delta-tg.ru/images/photos/lakefoto/index_files/original_images/p000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282" y="1238977"/>
            <a:ext cx="8146986" cy="553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holi-doli.ru/_pu/16/7431309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255"/>
          <a:stretch/>
        </p:blipFill>
        <p:spPr bwMode="auto">
          <a:xfrm>
            <a:off x="2226258" y="1463330"/>
            <a:ext cx="5267547" cy="509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tigr2000.ru/Detsk%20igr%20plosh/18026%20Karysel%206x%20mest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92528"/>
            <a:ext cx="6526271" cy="511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playcast.ru/uploads/2014/12/19/1117149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8351" y="1272761"/>
            <a:ext cx="5271983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295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edia2.24aul.ru/imgs/533af44e7a26e3118c7476f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8000" contras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6"/>
          <a:stretch/>
        </p:blipFill>
        <p:spPr bwMode="auto">
          <a:xfrm>
            <a:off x="1" y="1"/>
            <a:ext cx="9180512" cy="6857999"/>
          </a:xfrm>
          <a:prstGeom prst="rect">
            <a:avLst/>
          </a:prstGeom>
          <a:solidFill>
            <a:schemeClr val="bg1"/>
          </a:solidFill>
          <a:effectLst>
            <a:glow>
              <a:schemeClr val="accent1"/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effectLst>
            <a:softEdge rad="152400"/>
          </a:effectLst>
        </p:spPr>
        <p:txBody>
          <a:bodyPr>
            <a:normAutofit/>
          </a:bodyPr>
          <a:lstStyle/>
          <a:p>
            <a:r>
              <a:rPr lang="ru-RU" sz="6600" b="1" dirty="0" smtClean="0"/>
              <a:t>Удачная окружность </a:t>
            </a:r>
            <a:endParaRPr lang="ru-RU" sz="6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2622612"/>
            <a:ext cx="6552729" cy="1612776"/>
          </a:xfrm>
          <a:solidFill>
            <a:schemeClr val="bg1"/>
          </a:solidFill>
          <a:effectLst>
            <a:softEdge rad="88900"/>
          </a:effectLst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Попробуйте придумать задачу про использование окружности или ее элементов на даче.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7978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://img-fotki.yandex.ru/get/6413/47407354.7b3/0_f6526_c9216a8c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68760"/>
            <a:ext cx="6288436" cy="545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«Цветочная клумба»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xmlns="" val="328302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овая папка (2)\Image3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676" t="83430" r="12326" b="3803"/>
          <a:stretch/>
        </p:blipFill>
        <p:spPr bwMode="auto">
          <a:xfrm rot="5400000">
            <a:off x="3132809" y="4168624"/>
            <a:ext cx="2597547" cy="254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/>
              <a:t>«Цветочная клумба»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Необходимо разбить клумбу, план которой дан на рисунке. Попробуйте изобразить его на рабочем листе и с помощью компьютера. </a:t>
            </a:r>
            <a:r>
              <a:rPr lang="ru-RU" i="1" dirty="0" smtClean="0"/>
              <a:t>Сколько изображено окружностей? Каково их взаимное расположение?</a:t>
            </a:r>
            <a:endParaRPr lang="ru-RU" i="1" dirty="0"/>
          </a:p>
        </p:txBody>
      </p:sp>
      <p:sp>
        <p:nvSpPr>
          <p:cNvPr id="4" name="TextBox 3"/>
          <p:cNvSpPr txBox="1"/>
          <p:nvPr/>
        </p:nvSpPr>
        <p:spPr>
          <a:xfrm>
            <a:off x="7308304" y="6237312"/>
            <a:ext cx="1063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file"/>
              </a:rPr>
              <a:t>Решение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8811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93" t="31188" r="53983" b="20687"/>
          <a:stretch/>
        </p:blipFill>
        <p:spPr bwMode="auto">
          <a:xfrm>
            <a:off x="1415153" y="1772816"/>
            <a:ext cx="5893151" cy="495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7544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/>
              <a:t>«Цветочная клумба»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xmlns="" val="236820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1665" y="1916832"/>
            <a:ext cx="8229600" cy="4525963"/>
          </a:xfrm>
        </p:spPr>
        <p:txBody>
          <a:bodyPr/>
          <a:lstStyle/>
          <a:p>
            <a:r>
              <a:rPr lang="ru-RU" dirty="0" smtClean="0"/>
              <a:t>Начертите в тетради или с помощью </a:t>
            </a:r>
            <a:r>
              <a:rPr lang="en-US" dirty="0" smtClean="0"/>
              <a:t> </a:t>
            </a:r>
            <a:r>
              <a:rPr lang="ru-RU" dirty="0" smtClean="0"/>
              <a:t>компьютера план клумбы. Раскрасить по своему усмотрению.</a:t>
            </a:r>
          </a:p>
          <a:p>
            <a:r>
              <a:rPr lang="ru-RU" dirty="0" smtClean="0"/>
              <a:t>Придумайте еще несколько вариантов планировки клумбы</a:t>
            </a:r>
            <a:endParaRPr lang="ru-RU" dirty="0"/>
          </a:p>
        </p:txBody>
      </p:sp>
      <p:pic>
        <p:nvPicPr>
          <p:cNvPr id="4" name="Picture 2" descr="D:\Новая папка (2)\Image3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676" t="53029" r="12326" b="21283"/>
          <a:stretch/>
        </p:blipFill>
        <p:spPr bwMode="auto">
          <a:xfrm rot="5400000">
            <a:off x="5606799" y="3285065"/>
            <a:ext cx="2421503" cy="477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4.bp.blogspot.com/-aWE5lEWbjoE/VDbRHk0dbdI/AAAAAAAAEBo/xps4KAWesfc/s1600/%D0%B4%D0%BE%D0%BC%2B%D0%B7%D0%B0%D0%B4%D0%B0%D0%BD%D0%B8%D0%B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217" y="0"/>
            <a:ext cx="78486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2377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klimbo.ru/images/photoblog/kreativ/1/99_creative_skateboard_Artur_King%20(15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72" r="7078"/>
          <a:stretch/>
        </p:blipFill>
        <p:spPr bwMode="auto">
          <a:xfrm>
            <a:off x="0" y="-22599"/>
            <a:ext cx="9180512" cy="688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«Транспортировка яблок»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xmlns="" val="2399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447</Words>
  <Application>Microsoft Office PowerPoint</Application>
  <PresentationFormat>Экран (4:3)</PresentationFormat>
  <Paragraphs>52</Paragraphs>
  <Slides>18</Slides>
  <Notes>0</Notes>
  <HiddenSlides>2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Что мы знаем об окружности?</vt:lpstr>
      <vt:lpstr>Можно ли обойтись без окружности?</vt:lpstr>
      <vt:lpstr>Удачная окружность </vt:lpstr>
      <vt:lpstr>«Цветочная клумба»</vt:lpstr>
      <vt:lpstr>«Цветочная клумба»</vt:lpstr>
      <vt:lpstr>Слайд 7</vt:lpstr>
      <vt:lpstr>Слайд 8</vt:lpstr>
      <vt:lpstr>«Транспортировка яблок»</vt:lpstr>
      <vt:lpstr>«Транспортировка яблок»</vt:lpstr>
      <vt:lpstr>«Транспортировка яблок»</vt:lpstr>
      <vt:lpstr>«Транспортировка яблок»</vt:lpstr>
      <vt:lpstr>Слайд 13</vt:lpstr>
      <vt:lpstr>«Ландшафтный дизайн»</vt:lpstr>
      <vt:lpstr>«Ландшафтный дизайн»</vt:lpstr>
      <vt:lpstr>Окружность удачная ли?</vt:lpstr>
      <vt:lpstr>Слайд 17</vt:lpstr>
      <vt:lpstr>Литература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УДачная окружность</dc:title>
  <dc:creator>Alexey</dc:creator>
  <cp:lastModifiedBy>teacher</cp:lastModifiedBy>
  <cp:revision>36</cp:revision>
  <dcterms:created xsi:type="dcterms:W3CDTF">2016-03-14T18:10:38Z</dcterms:created>
  <dcterms:modified xsi:type="dcterms:W3CDTF">2016-04-19T13:23:00Z</dcterms:modified>
</cp:coreProperties>
</file>