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71" r:id="rId9"/>
    <p:sldId id="269" r:id="rId10"/>
    <p:sldId id="261" r:id="rId11"/>
    <p:sldId id="264" r:id="rId12"/>
    <p:sldId id="265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14-466B-B7EC-FA1F7361DC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214-466B-B7EC-FA1F7361DC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14-466B-B7EC-FA1F7361DC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214-466B-B7EC-FA1F7361DC4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4-466B-B7EC-FA1F7361DC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14-466B-B7EC-FA1F7361DC40}"/>
                </c:ext>
              </c:extLst>
            </c:dLbl>
            <c:dLbl>
              <c:idx val="2"/>
              <c:layout>
                <c:manualLayout>
                  <c:x val="0.14218749999999999"/>
                  <c:y val="-8.12833655753845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A8B82A-181A-414D-88E7-5CAA02F072E8}" type="CATEGORYNAME">
                      <a:rPr lang="en-US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14-466B-B7EC-FA1F7361DC40}"/>
                </c:ext>
              </c:extLst>
            </c:dLbl>
            <c:dLbl>
              <c:idx val="3"/>
              <c:layout>
                <c:manualLayout>
                  <c:x val="4.296875E-2"/>
                  <c:y val="0.166406239763395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02349901574809"/>
                      <c:h val="7.8445307674378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214-466B-B7EC-FA1F7361DC4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4-466B-B7EC-FA1F7361DC4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36917-59AB-46A5-BBF6-064EAC319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3778C4-09B6-47EB-BCA2-C2B1FEB7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F9DA8-9DA3-4C39-80EB-E92EFBDF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A0DF0-362B-458C-9ADD-0D537072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9D1CB-DFBB-42B5-A151-520A625A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9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4BC39-08C5-4F39-8AF2-30D169CE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4B5DE3-4096-4460-AB1C-C39F8F024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8BD13-F103-4B23-9C6C-E9E481F2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F7189-56BF-4C57-B679-224691E7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D7753-38F1-4711-9BA5-A4BADD7F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8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FBA9D4-4CF5-4F15-8CAA-0127C922F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3A3C10-D36F-4C46-B043-88DC8FD44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BC3D7-8B5C-44F9-B07E-9572F64C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10A2A-F4F5-450F-9610-6FD6E1EB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BF570-B63F-41AA-BA14-C48EE083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3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152CB-ED95-4AD5-A345-5786C93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05670-8E87-4C7E-AA26-785FBD31B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C9A8B-140A-41F0-B3FC-1040BA5F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FFE61-7705-4AEE-B21D-ADC32B9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C00F4-CDD4-4669-8D15-67D6DB76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24A0B-875D-48F9-BA8D-ED91E30A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5557F0-1C36-4EF8-86E2-8C49721F9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9C55D-7D94-4D24-8703-1E8BD0BA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2D51-5D28-496F-ACC1-3D96F7D9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1F087-54F3-4450-9E37-44C5BA9A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EBC37-AA00-4C9A-99AE-9B0FF10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702E9-1847-4C5C-B0EB-C6157C0BC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9B7E2-3EF1-4A72-9932-433BAB9B9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03A23C-3F8D-48A1-8F6B-C06D4469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094051-73DA-426E-954B-58DE7753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E87076-A619-4A7A-89E8-EF94E164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9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8FC9B-1287-4148-B851-48749AE2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85B922-4F04-4510-B6E0-2B0D3C3A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025A20-50CD-443C-9AA4-96C45DAAC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5CBC6E-625C-4987-B402-A905834CA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C79E60-D827-4128-BFFE-30955354C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3C5AFB-C156-457A-B4D6-55F9DE16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BAE0C4-6DCC-416F-B22E-D48367D1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EDB54E-F9B3-4788-AA43-AEDF46C7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7550E-DD09-41EB-A14C-BE89EC50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98C8D-FB04-4D9A-B83C-AFCC138B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55A7A5-2F50-43B9-AE8F-C1E45916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60E591-1BFA-4C63-95B7-B4DFBB97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1BF550-3772-4286-9DED-120E6C28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7F22E-0540-4502-978F-B682CD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EE9F0A-61C5-436B-BFF3-3543E976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7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4BF39-B7FE-4188-BA5E-F4ABC96B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0F224-B828-4529-ACA9-070E4AE6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F9C6B5-A43A-4E76-AB81-469C2B7A8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CDD6B-E537-4BA2-92DD-8255F149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FCD575-4C0F-4E6D-8B84-731C594B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0A892-81FC-42B0-A001-135FAF37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E71B-B118-4171-B562-AE37CD30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0F10FD-AB3F-4D54-9B88-81FBD63D0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7B8D3-9AF2-4774-A129-26E3B4C7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54BC7-C4DA-4A57-ABB9-E7CEF14A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0F846-68F0-44F3-8287-A1B0F299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CCF7EF-78AA-448F-B041-C1D0328B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1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13F2A-E83A-4238-A814-D14987F8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AEC412-4A6D-4838-A705-5062035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98E45-3843-4649-81AA-E568AB535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BBE9-CD70-4676-8430-21294FD466D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9DDBA8-947E-431B-B0BD-5CD37AB8B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B1FB5-B162-45B0-80D2-6805D5304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37F4-CD7D-4986-BCBF-46C797EC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79686-264F-4CD5-8FEB-08DB8D212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4" y="3712007"/>
            <a:ext cx="9144000" cy="864260"/>
          </a:xfrm>
        </p:spPr>
        <p:txBody>
          <a:bodyPr>
            <a:noAutofit/>
          </a:bodyPr>
          <a:lstStyle/>
          <a:p>
            <a:br>
              <a:rPr lang="ru-RU" sz="8000" dirty="0">
                <a:latin typeface="Monotype Corsiva" panose="03010101010201010101" pitchFamily="66" charset="0"/>
              </a:rPr>
            </a:br>
            <a:br>
              <a:rPr lang="ru-RU" sz="8000" dirty="0">
                <a:latin typeface="Monotype Corsiva" panose="03010101010201010101" pitchFamily="66" charset="0"/>
              </a:rPr>
            </a:br>
            <a:r>
              <a:rPr lang="ru-RU" sz="8000" b="1" dirty="0">
                <a:latin typeface="Monotype Corsiva" panose="03010101010201010101" pitchFamily="66" charset="0"/>
              </a:rPr>
              <a:t>Тема:</a:t>
            </a:r>
            <a:r>
              <a:rPr lang="ru-RU" sz="8000" dirty="0">
                <a:latin typeface="Monotype Corsiva" panose="03010101010201010101" pitchFamily="66" charset="0"/>
              </a:rPr>
              <a:t> </a:t>
            </a:r>
            <a:br>
              <a:rPr lang="ru-RU" sz="8000" dirty="0">
                <a:latin typeface="Monotype Corsiva" panose="03010101010201010101" pitchFamily="66" charset="0"/>
              </a:rPr>
            </a:br>
            <a:r>
              <a:rPr lang="ru-RU" sz="8000" b="1" dirty="0">
                <a:latin typeface="Monotype Corsiva" panose="03010101010201010101" pitchFamily="66" charset="0"/>
              </a:rPr>
              <a:t>Имя существительное. Повторение</a:t>
            </a:r>
          </a:p>
        </p:txBody>
      </p:sp>
    </p:spTree>
    <p:extLst>
      <p:ext uri="{BB962C8B-B14F-4D97-AF65-F5344CB8AC3E}">
        <p14:creationId xmlns:p14="http://schemas.microsoft.com/office/powerpoint/2010/main" val="174433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723838-6559-463C-92CA-545668FF56B4}"/>
              </a:ext>
            </a:extLst>
          </p:cNvPr>
          <p:cNvSpPr/>
          <p:nvPr/>
        </p:nvSpPr>
        <p:spPr>
          <a:xfrm>
            <a:off x="2594856" y="307663"/>
            <a:ext cx="6096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7200" b="1" kern="5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Много</a:t>
            </a:r>
          </a:p>
        </p:txBody>
      </p:sp>
      <p:pic>
        <p:nvPicPr>
          <p:cNvPr id="9" name="Рисунок 8" descr="Изображение выглядит как яблоко, пол, внутренний, чаша&#10;&#10;Автоматически созданное описание">
            <a:extLst>
              <a:ext uri="{FF2B5EF4-FFF2-40B4-BE49-F238E27FC236}">
                <a16:creationId xmlns:a16="http://schemas.microsoft.com/office/drawing/2014/main" id="{34A6622E-ABA3-463E-B575-F5F1A00CADE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" y="1632641"/>
            <a:ext cx="3960000" cy="3960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рево, еда, стол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927BEB47-3163-4A4E-AE36-3599252E8A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56" y="1632641"/>
            <a:ext cx="385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723838-6559-463C-92CA-545668FF56B4}"/>
              </a:ext>
            </a:extLst>
          </p:cNvPr>
          <p:cNvSpPr/>
          <p:nvPr/>
        </p:nvSpPr>
        <p:spPr>
          <a:xfrm>
            <a:off x="2594856" y="307663"/>
            <a:ext cx="6096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7200" b="1" kern="5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Килограмм</a:t>
            </a:r>
          </a:p>
        </p:txBody>
      </p:sp>
      <p:pic>
        <p:nvPicPr>
          <p:cNvPr id="5" name="Рисунок 4" descr="Изображение выглядит как банан, стол, фрук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020DB85-7EE6-4094-A96F-AA2684B3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30" y="1763486"/>
            <a:ext cx="4441371" cy="3331028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пельсины, ед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A233432-BE54-4052-8822-32BA3D62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763486"/>
            <a:ext cx="5204731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723838-6559-463C-92CA-545668FF56B4}"/>
              </a:ext>
            </a:extLst>
          </p:cNvPr>
          <p:cNvSpPr/>
          <p:nvPr/>
        </p:nvSpPr>
        <p:spPr>
          <a:xfrm>
            <a:off x="1047247" y="97422"/>
            <a:ext cx="6096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7200" b="1" kern="5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Песни</a:t>
            </a:r>
          </a:p>
        </p:txBody>
      </p:sp>
      <p:pic>
        <p:nvPicPr>
          <p:cNvPr id="4" name="Рисунок 3" descr="Изображение выглядит как игрушка, кукла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CEE6227F-79D7-48FB-BF9F-F5D561CA5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1422400"/>
            <a:ext cx="2293144" cy="3429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EA83CC-78F1-4896-BCDC-DE85F30D095C}"/>
              </a:ext>
            </a:extLst>
          </p:cNvPr>
          <p:cNvSpPr/>
          <p:nvPr/>
        </p:nvSpPr>
        <p:spPr>
          <a:xfrm>
            <a:off x="249311" y="4984306"/>
            <a:ext cx="239794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армян</a:t>
            </a:r>
          </a:p>
          <a:p>
            <a:pPr algn="ctr"/>
            <a:r>
              <a:rPr lang="ru-RU" sz="4800" dirty="0" err="1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армянов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E36E3C-65F0-4E35-A62B-30EB377E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4890"/>
          <a:stretch/>
        </p:blipFill>
        <p:spPr>
          <a:xfrm>
            <a:off x="3062514" y="1422401"/>
            <a:ext cx="2426974" cy="3429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805C8F-DCEB-46A5-A52C-63CBC924887F}"/>
              </a:ext>
            </a:extLst>
          </p:cNvPr>
          <p:cNvSpPr/>
          <p:nvPr/>
        </p:nvSpPr>
        <p:spPr>
          <a:xfrm>
            <a:off x="3062514" y="4980677"/>
            <a:ext cx="242697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грузин</a:t>
            </a:r>
          </a:p>
          <a:p>
            <a:pPr algn="ctr"/>
            <a:r>
              <a:rPr lang="ru-RU" sz="4800" dirty="0" err="1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грузинов</a:t>
            </a:r>
            <a:endParaRPr lang="ru-RU" sz="4800" dirty="0">
              <a:solidFill>
                <a:srgbClr val="000000"/>
              </a:solidFill>
              <a:latin typeface="Monotype Corsiva" panose="03010101010201010101" pitchFamily="66" charset="0"/>
              <a:ea typeface="SimSun" panose="02010600030101010101" pitchFamily="2" charset="-122"/>
            </a:endParaRPr>
          </a:p>
        </p:txBody>
      </p:sp>
      <p:pic>
        <p:nvPicPr>
          <p:cNvPr id="12" name="Рисунок 11" descr="Изображение выглядит как цветной, человек, полосатый&#10;&#10;Автоматически созданное описание">
            <a:extLst>
              <a:ext uri="{FF2B5EF4-FFF2-40B4-BE49-F238E27FC236}">
                <a16:creationId xmlns:a16="http://schemas.microsoft.com/office/drawing/2014/main" id="{426E73B2-A64C-498E-B5F5-B3749DA8E8B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30" y="1422402"/>
            <a:ext cx="2426974" cy="34108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D419BB-16A1-40A9-9252-13706C38042D}"/>
              </a:ext>
            </a:extLst>
          </p:cNvPr>
          <p:cNvSpPr/>
          <p:nvPr/>
        </p:nvSpPr>
        <p:spPr>
          <a:xfrm>
            <a:off x="5957146" y="4980677"/>
            <a:ext cx="273371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таджик</a:t>
            </a: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таджиков</a:t>
            </a:r>
          </a:p>
        </p:txBody>
      </p:sp>
    </p:spTree>
    <p:extLst>
      <p:ext uri="{BB962C8B-B14F-4D97-AF65-F5344CB8AC3E}">
        <p14:creationId xmlns:p14="http://schemas.microsoft.com/office/powerpoint/2010/main" val="224766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91DD1-157F-4EA3-9B13-826AC61F3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255814"/>
            <a:ext cx="7794170" cy="5448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volshebniki_dvora_-_my_deti_tvoi_rossiya_(zaycev.net)">
            <a:hlinkClick r:id="" action="ppaction://media"/>
            <a:extLst>
              <a:ext uri="{FF2B5EF4-FFF2-40B4-BE49-F238E27FC236}">
                <a16:creationId xmlns:a16="http://schemas.microsoft.com/office/drawing/2014/main" id="{ED11B4E7-405D-4215-B9B1-83FB094246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848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3" y="5402037"/>
            <a:ext cx="609600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577588-8A86-488A-A0BE-81765EBD7808}"/>
              </a:ext>
            </a:extLst>
          </p:cNvPr>
          <p:cNvSpPr/>
          <p:nvPr/>
        </p:nvSpPr>
        <p:spPr>
          <a:xfrm>
            <a:off x="290286" y="0"/>
            <a:ext cx="8127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Любуюсь тобой, ярко залитой солнцем,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За гладью озёр золотые поля,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И в первых словах навсегда остается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Земля, где я вырос, Россия моя.</a:t>
            </a:r>
            <a:br>
              <a:rPr lang="ru-RU" sz="3200" b="1" dirty="0">
                <a:latin typeface="Monotype Corsiva" panose="03010101010201010101" pitchFamily="66" charset="0"/>
              </a:rPr>
            </a:b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И космоса даль, и простор океана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Нас манят загадочной силой своей,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Но ждёт нас Россия, любя и прощая,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Как матери любят своих сыновей.</a:t>
            </a:r>
            <a:br>
              <a:rPr lang="ru-RU" sz="3200" b="1" dirty="0">
                <a:latin typeface="Monotype Corsiva" panose="03010101010201010101" pitchFamily="66" charset="0"/>
              </a:rPr>
            </a:b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Россия, мы дети твои,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Россия, нужны нам твои голоса.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Россия, мы дети твои,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Россия, нужны нам твои голоса.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0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42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D150818-DD45-4D2A-9D39-86E2BF371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464370"/>
              </p:ext>
            </p:extLst>
          </p:nvPr>
        </p:nvGraphicFramePr>
        <p:xfrm>
          <a:off x="218112" y="660290"/>
          <a:ext cx="8128000" cy="40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4B21E8-74EA-462F-924E-8AACA479B2E8}"/>
              </a:ext>
            </a:extLst>
          </p:cNvPr>
          <p:cNvSpPr txBox="1"/>
          <p:nvPr/>
        </p:nvSpPr>
        <p:spPr>
          <a:xfrm>
            <a:off x="218112" y="4524501"/>
            <a:ext cx="5327665" cy="73866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200" dirty="0">
                <a:latin typeface="Monotype Corsiva" panose="03010101010201010101" pitchFamily="66" charset="0"/>
              </a:rPr>
              <a:t>имена существительные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BEB6F-BA8E-438B-8190-4429C3BE0585}"/>
              </a:ext>
            </a:extLst>
          </p:cNvPr>
          <p:cNvSpPr txBox="1"/>
          <p:nvPr/>
        </p:nvSpPr>
        <p:spPr>
          <a:xfrm>
            <a:off x="7127574" y="758044"/>
            <a:ext cx="4142111" cy="73866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200" dirty="0">
                <a:latin typeface="Monotype Corsiva" panose="03010101010201010101" pitchFamily="66" charset="0"/>
              </a:rPr>
              <a:t>другие части речи</a:t>
            </a:r>
          </a:p>
        </p:txBody>
      </p:sp>
    </p:spTree>
    <p:extLst>
      <p:ext uri="{BB962C8B-B14F-4D97-AF65-F5344CB8AC3E}">
        <p14:creationId xmlns:p14="http://schemas.microsoft.com/office/powerpoint/2010/main" val="348206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D08FA-ECC1-42C1-A5BA-31E8754ECBD1}"/>
              </a:ext>
            </a:extLst>
          </p:cNvPr>
          <p:cNvSpPr txBox="1"/>
          <p:nvPr/>
        </p:nvSpPr>
        <p:spPr>
          <a:xfrm>
            <a:off x="413656" y="422931"/>
            <a:ext cx="6778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Monotype Corsiva" panose="03010101010201010101" pitchFamily="66" charset="0"/>
              </a:rPr>
              <a:t>..</a:t>
            </a:r>
            <a:r>
              <a:rPr lang="ru-RU" sz="7200" dirty="0" err="1">
                <a:latin typeface="Monotype Corsiva" panose="03010101010201010101" pitchFamily="66" charset="0"/>
              </a:rPr>
              <a:t>лфавит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д...</a:t>
            </a:r>
            <a:r>
              <a:rPr lang="ru-RU" sz="7200" dirty="0" err="1">
                <a:latin typeface="Monotype Corsiva" panose="03010101010201010101" pitchFamily="66" charset="0"/>
              </a:rPr>
              <a:t>кумент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err="1">
                <a:latin typeface="Monotype Corsiva" panose="03010101010201010101" pitchFamily="66" charset="0"/>
              </a:rPr>
              <a:t>зв</a:t>
            </a:r>
            <a:r>
              <a:rPr lang="ru-RU" sz="7200" dirty="0">
                <a:latin typeface="Monotype Corsiva" panose="03010101010201010101" pitchFamily="66" charset="0"/>
              </a:rPr>
              <a:t>…</a:t>
            </a:r>
            <a:r>
              <a:rPr lang="ru-RU" sz="7200" dirty="0" err="1">
                <a:latin typeface="Monotype Corsiva" panose="03010101010201010101" pitchFamily="66" charset="0"/>
              </a:rPr>
              <a:t>нит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err="1">
                <a:latin typeface="Monotype Corsiva" panose="03010101010201010101" pitchFamily="66" charset="0"/>
              </a:rPr>
              <a:t>кв</a:t>
            </a:r>
            <a:r>
              <a:rPr lang="ru-RU" sz="7200" dirty="0">
                <a:latin typeface="Monotype Corsiva" panose="03010101010201010101" pitchFamily="66" charset="0"/>
              </a:rPr>
              <a:t>..</a:t>
            </a:r>
            <a:r>
              <a:rPr lang="ru-RU" sz="7200" dirty="0" err="1">
                <a:latin typeface="Monotype Corsiva" panose="03010101010201010101" pitchFamily="66" charset="0"/>
              </a:rPr>
              <a:t>ртал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endParaRPr lang="ru-RU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47122-DD12-4A28-8886-E0DE0F5DEE83}"/>
              </a:ext>
            </a:extLst>
          </p:cNvPr>
          <p:cNvSpPr txBox="1"/>
          <p:nvPr/>
        </p:nvSpPr>
        <p:spPr>
          <a:xfrm>
            <a:off x="4550226" y="422932"/>
            <a:ext cx="6778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Monotype Corsiva" panose="03010101010201010101" pitchFamily="66" charset="0"/>
              </a:rPr>
              <a:t>м…</a:t>
            </a:r>
            <a:r>
              <a:rPr lang="ru-RU" sz="7200" dirty="0" err="1">
                <a:latin typeface="Monotype Corsiva" panose="03010101010201010101" pitchFamily="66" charset="0"/>
              </a:rPr>
              <a:t>лодёжь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err="1">
                <a:latin typeface="Monotype Corsiva" panose="03010101010201010101" pitchFamily="66" charset="0"/>
              </a:rPr>
              <a:t>повт</a:t>
            </a:r>
            <a:r>
              <a:rPr lang="ru-RU" sz="7200" dirty="0">
                <a:latin typeface="Monotype Corsiva" panose="03010101010201010101" pitchFamily="66" charset="0"/>
              </a:rPr>
              <a:t>…</a:t>
            </a:r>
            <a:r>
              <a:rPr lang="ru-RU" sz="7200" dirty="0" err="1">
                <a:latin typeface="Monotype Corsiva" panose="03010101010201010101" pitchFamily="66" charset="0"/>
              </a:rPr>
              <a:t>рит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 err="1">
                <a:latin typeface="Monotype Corsiva" panose="03010101010201010101" pitchFamily="66" charset="0"/>
              </a:rPr>
              <a:t>св</a:t>
            </a:r>
            <a:r>
              <a:rPr lang="ru-RU" sz="7200" dirty="0">
                <a:latin typeface="Monotype Corsiva" panose="03010101010201010101" pitchFamily="66" charset="0"/>
              </a:rPr>
              <a:t>…</a:t>
            </a:r>
            <a:r>
              <a:rPr lang="ru-RU" sz="7200" dirty="0" err="1">
                <a:latin typeface="Monotype Corsiva" panose="03010101010201010101" pitchFamily="66" charset="0"/>
              </a:rPr>
              <a:t>кла</a:t>
            </a:r>
            <a:r>
              <a:rPr lang="ru-RU" sz="7200" dirty="0">
                <a:latin typeface="Monotype Corsiva" panose="03010101010201010101" pitchFamily="66" charset="0"/>
              </a:rPr>
              <a:t>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т…рты.</a:t>
            </a:r>
            <a:br>
              <a:rPr lang="ru-RU" sz="7200" dirty="0">
                <a:latin typeface="Monotype Corsiva" panose="03010101010201010101" pitchFamily="66" charset="0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3374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D08FA-ECC1-42C1-A5BA-31E8754ECBD1}"/>
              </a:ext>
            </a:extLst>
          </p:cNvPr>
          <p:cNvSpPr txBox="1"/>
          <p:nvPr/>
        </p:nvSpPr>
        <p:spPr>
          <a:xfrm>
            <a:off x="413656" y="422931"/>
            <a:ext cx="6778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7200" dirty="0">
                <a:latin typeface="Monotype Corsiva" panose="03010101010201010101" pitchFamily="66" charset="0"/>
              </a:rPr>
              <a:t>лфавит,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д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7200" dirty="0">
                <a:latin typeface="Monotype Corsiva" panose="03010101010201010101" pitchFamily="66" charset="0"/>
              </a:rPr>
              <a:t>кумент,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зв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7200" dirty="0">
                <a:latin typeface="Monotype Corsiva" panose="03010101010201010101" pitchFamily="66" charset="0"/>
              </a:rPr>
              <a:t>нит,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кв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7200" dirty="0">
                <a:latin typeface="Monotype Corsiva" panose="03010101010201010101" pitchFamily="66" charset="0"/>
              </a:rPr>
              <a:t>ртал, </a:t>
            </a:r>
            <a:br>
              <a:rPr lang="ru-RU" sz="7200" dirty="0">
                <a:latin typeface="Monotype Corsiva" panose="03010101010201010101" pitchFamily="66" charset="0"/>
              </a:rPr>
            </a:br>
            <a:endParaRPr lang="ru-RU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47122-DD12-4A28-8886-E0DE0F5DEE83}"/>
              </a:ext>
            </a:extLst>
          </p:cNvPr>
          <p:cNvSpPr txBox="1"/>
          <p:nvPr/>
        </p:nvSpPr>
        <p:spPr>
          <a:xfrm>
            <a:off x="4550226" y="422932"/>
            <a:ext cx="6778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Monotype Corsiva" panose="03010101010201010101" pitchFamily="66" charset="0"/>
              </a:rPr>
              <a:t>м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7200" dirty="0">
                <a:latin typeface="Monotype Corsiva" panose="03010101010201010101" pitchFamily="66" charset="0"/>
              </a:rPr>
              <a:t>лодёжь,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повт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7200" dirty="0">
                <a:latin typeface="Monotype Corsiva" panose="03010101010201010101" pitchFamily="66" charset="0"/>
              </a:rPr>
              <a:t>рит,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св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ё</a:t>
            </a:r>
            <a:r>
              <a:rPr lang="ru-RU" sz="7200" dirty="0">
                <a:latin typeface="Monotype Corsiva" panose="03010101010201010101" pitchFamily="66" charset="0"/>
              </a:rPr>
              <a:t>кла, </a:t>
            </a:r>
            <a:br>
              <a:rPr lang="ru-RU" sz="7200" dirty="0">
                <a:latin typeface="Monotype Corsiva" panose="03010101010201010101" pitchFamily="66" charset="0"/>
              </a:rPr>
            </a:br>
            <a:r>
              <a:rPr lang="ru-RU" sz="7200" dirty="0">
                <a:latin typeface="Monotype Corsiva" panose="03010101010201010101" pitchFamily="66" charset="0"/>
              </a:rPr>
              <a:t>т</a:t>
            </a:r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7200" dirty="0">
                <a:latin typeface="Monotype Corsiva" panose="03010101010201010101" pitchFamily="66" charset="0"/>
              </a:rPr>
              <a:t>рты.</a:t>
            </a:r>
            <a:br>
              <a:rPr lang="ru-RU" sz="7200" dirty="0">
                <a:latin typeface="Monotype Corsiva" panose="03010101010201010101" pitchFamily="66" charset="0"/>
              </a:rPr>
            </a:br>
            <a:endParaRPr lang="ru-RU" sz="72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C8B9ACC-5E89-4D3B-A44C-7DAAA9F3B6BA}"/>
              </a:ext>
            </a:extLst>
          </p:cNvPr>
          <p:cNvCxnSpPr/>
          <p:nvPr/>
        </p:nvCxnSpPr>
        <p:spPr>
          <a:xfrm flipH="1">
            <a:off x="3040740" y="422931"/>
            <a:ext cx="101600" cy="379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402E37-7B48-4A7F-8DEF-9AB2EF47582C}"/>
              </a:ext>
            </a:extLst>
          </p:cNvPr>
          <p:cNvCxnSpPr>
            <a:cxnSpLocks/>
          </p:cNvCxnSpPr>
          <p:nvPr/>
        </p:nvCxnSpPr>
        <p:spPr>
          <a:xfrm flipH="1">
            <a:off x="2917366" y="1460703"/>
            <a:ext cx="101600" cy="379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9882EF-E68D-430C-8902-7F7F8921695B}"/>
              </a:ext>
            </a:extLst>
          </p:cNvPr>
          <p:cNvCxnSpPr/>
          <p:nvPr/>
        </p:nvCxnSpPr>
        <p:spPr>
          <a:xfrm flipH="1">
            <a:off x="2264224" y="2563788"/>
            <a:ext cx="101600" cy="379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D932AA-6349-4567-A802-1E185BE19D4F}"/>
              </a:ext>
            </a:extLst>
          </p:cNvPr>
          <p:cNvCxnSpPr/>
          <p:nvPr/>
        </p:nvCxnSpPr>
        <p:spPr>
          <a:xfrm flipH="1">
            <a:off x="2939136" y="3640628"/>
            <a:ext cx="101600" cy="379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605174C-89F3-4545-BB20-96DF39EF4C2B}"/>
              </a:ext>
            </a:extLst>
          </p:cNvPr>
          <p:cNvCxnSpPr/>
          <p:nvPr/>
        </p:nvCxnSpPr>
        <p:spPr>
          <a:xfrm flipH="1">
            <a:off x="7358740" y="1460703"/>
            <a:ext cx="101600" cy="379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64FA746-B964-4953-A6BF-B3FF37A60B18}"/>
              </a:ext>
            </a:extLst>
          </p:cNvPr>
          <p:cNvCxnSpPr/>
          <p:nvPr/>
        </p:nvCxnSpPr>
        <p:spPr>
          <a:xfrm flipH="1">
            <a:off x="5566213" y="3640627"/>
            <a:ext cx="101600" cy="379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6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51C702-F5AF-471A-95F5-15EC1D10EE97}"/>
              </a:ext>
            </a:extLst>
          </p:cNvPr>
          <p:cNvSpPr/>
          <p:nvPr/>
        </p:nvSpPr>
        <p:spPr>
          <a:xfrm>
            <a:off x="188685" y="45310"/>
            <a:ext cx="11814630" cy="40380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3200" b="1" kern="5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Валек, вообще очень солидный и внушавший мне уважение своими манерами взрослого человека, принимал эти приношения просто и по большей части откладывал куда-нибудь, приберегая для сестры, но Маруся всякий раз всплескивала ручонками, и глаза ее загорались огоньком восторга; бледное лицо девочки вспыхивало румянцем, она смеялась, и этот смех нашей маленькой приятельницы отдавался в наших сердцах, вознаграждая за конфеты, которые мы жертвовали в ее пользу.</a:t>
            </a:r>
            <a:endParaRPr lang="ru-RU" sz="3200" b="1" kern="50" dirty="0">
              <a:latin typeface="Monotype Corsiva" panose="03010101010201010101" pitchFamily="66" charset="0"/>
              <a:ea typeface="SimSun" panose="02010600030101010101" pitchFamily="2" charset="-122"/>
            </a:endParaRPr>
          </a:p>
        </p:txBody>
      </p:sp>
      <p:pic>
        <p:nvPicPr>
          <p:cNvPr id="1026" name="Picture 2" descr="http://cdn01.ru/files/users/images/4c/4b/4c4b7f75fc220b4777fa9d5c98c545bc.jpg">
            <a:extLst>
              <a:ext uri="{FF2B5EF4-FFF2-40B4-BE49-F238E27FC236}">
                <a16:creationId xmlns:a16="http://schemas.microsoft.com/office/drawing/2014/main" id="{2DF17C8E-D329-45F6-9529-61FEABF8CB8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" y="4201882"/>
            <a:ext cx="3933372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412212/70c96b40-c542-4226-8b61-4df3f046ce6f/s1200">
            <a:extLst>
              <a:ext uri="{FF2B5EF4-FFF2-40B4-BE49-F238E27FC236}">
                <a16:creationId xmlns:a16="http://schemas.microsoft.com/office/drawing/2014/main" id="{0ADB251F-0225-4E4A-B6F4-D511CD223A6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14852"/>
          <a:stretch/>
        </p:blipFill>
        <p:spPr bwMode="auto">
          <a:xfrm>
            <a:off x="4441374" y="4201882"/>
            <a:ext cx="2293257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6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1215E-F5FF-4AA4-8743-13237E84FAD3}"/>
              </a:ext>
            </a:extLst>
          </p:cNvPr>
          <p:cNvSpPr txBox="1"/>
          <p:nvPr/>
        </p:nvSpPr>
        <p:spPr>
          <a:xfrm>
            <a:off x="355598" y="422931"/>
            <a:ext cx="49711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Одушевлённые </a:t>
            </a:r>
          </a:p>
          <a:p>
            <a:r>
              <a:rPr lang="ru-RU" sz="5400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Мн.число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5400" dirty="0" err="1">
                <a:latin typeface="Monotype Corsiva" panose="03010101010201010101" pitchFamily="66" charset="0"/>
              </a:rPr>
              <a:t>Им.п</a:t>
            </a:r>
            <a:r>
              <a:rPr lang="ru-RU" sz="5400" dirty="0">
                <a:latin typeface="Monotype Corsiva" panose="03010101010201010101" pitchFamily="66" charset="0"/>
              </a:rPr>
              <a:t>. микробы</a:t>
            </a:r>
          </a:p>
          <a:p>
            <a:r>
              <a:rPr lang="ru-RU" sz="5400" dirty="0" err="1">
                <a:latin typeface="Monotype Corsiva" panose="03010101010201010101" pitchFamily="66" charset="0"/>
              </a:rPr>
              <a:t>Род.п</a:t>
            </a:r>
            <a:r>
              <a:rPr lang="ru-RU" sz="5400" dirty="0">
                <a:latin typeface="Monotype Corsiva" panose="03010101010201010101" pitchFamily="66" charset="0"/>
              </a:rPr>
              <a:t>. микробов</a:t>
            </a:r>
          </a:p>
          <a:p>
            <a:r>
              <a:rPr lang="ru-RU" sz="5400" dirty="0" err="1">
                <a:latin typeface="Monotype Corsiva" panose="03010101010201010101" pitchFamily="66" charset="0"/>
              </a:rPr>
              <a:t>Вин.п</a:t>
            </a:r>
            <a:r>
              <a:rPr lang="ru-RU" sz="5400" dirty="0">
                <a:latin typeface="Monotype Corsiva" panose="03010101010201010101" pitchFamily="66" charset="0"/>
              </a:rPr>
              <a:t>. микробов</a:t>
            </a:r>
          </a:p>
          <a:p>
            <a:r>
              <a:rPr lang="ru-RU" sz="5400" dirty="0"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latin typeface="Monotype Corsiva" panose="03010101010201010101" pitchFamily="66" charset="0"/>
              </a:rPr>
              <a:t>Род.п</a:t>
            </a:r>
            <a:r>
              <a:rPr lang="ru-RU" sz="5400" b="1" dirty="0">
                <a:latin typeface="Monotype Corsiva" panose="03010101010201010101" pitchFamily="66" charset="0"/>
              </a:rPr>
              <a:t>= </a:t>
            </a:r>
            <a:r>
              <a:rPr lang="ru-RU" sz="5400" b="1" dirty="0" err="1">
                <a:latin typeface="Monotype Corsiva" panose="03010101010201010101" pitchFamily="66" charset="0"/>
              </a:rPr>
              <a:t>Вин.п</a:t>
            </a:r>
            <a:r>
              <a:rPr lang="ru-RU" sz="5400" b="1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8D120D-FDEB-4460-9555-D0E06DDBD23A}"/>
              </a:ext>
            </a:extLst>
          </p:cNvPr>
          <p:cNvSpPr/>
          <p:nvPr/>
        </p:nvSpPr>
        <p:spPr>
          <a:xfrm>
            <a:off x="4034971" y="2293255"/>
            <a:ext cx="504000" cy="50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09F4B1-0D42-4DCC-8CC0-E84CCAC7B767}"/>
              </a:ext>
            </a:extLst>
          </p:cNvPr>
          <p:cNvSpPr/>
          <p:nvPr/>
        </p:nvSpPr>
        <p:spPr>
          <a:xfrm>
            <a:off x="4049485" y="3147972"/>
            <a:ext cx="609600" cy="50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55089C-B5C2-4C81-B20F-2FDBBAC7396F}"/>
              </a:ext>
            </a:extLst>
          </p:cNvPr>
          <p:cNvSpPr/>
          <p:nvPr/>
        </p:nvSpPr>
        <p:spPr>
          <a:xfrm>
            <a:off x="4207142" y="3958282"/>
            <a:ext cx="609600" cy="50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45245B-0117-453B-8A90-BD5F740C17F8}"/>
              </a:ext>
            </a:extLst>
          </p:cNvPr>
          <p:cNvCxnSpPr>
            <a:cxnSpLocks/>
          </p:cNvCxnSpPr>
          <p:nvPr/>
        </p:nvCxnSpPr>
        <p:spPr>
          <a:xfrm>
            <a:off x="2121088" y="3753572"/>
            <a:ext cx="2537999" cy="0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DB05EC7-FEB8-4EC3-9C01-01B79869EC9A}"/>
              </a:ext>
            </a:extLst>
          </p:cNvPr>
          <p:cNvCxnSpPr>
            <a:cxnSpLocks/>
          </p:cNvCxnSpPr>
          <p:nvPr/>
        </p:nvCxnSpPr>
        <p:spPr>
          <a:xfrm>
            <a:off x="2165631" y="4568650"/>
            <a:ext cx="2537999" cy="0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2028E5-B56A-496E-8F7F-FE71E68D0048}"/>
              </a:ext>
            </a:extLst>
          </p:cNvPr>
          <p:cNvSpPr txBox="1"/>
          <p:nvPr/>
        </p:nvSpPr>
        <p:spPr>
          <a:xfrm>
            <a:off x="5166086" y="422932"/>
            <a:ext cx="6778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Неодушевлённые</a:t>
            </a:r>
          </a:p>
          <a:p>
            <a:r>
              <a:rPr lang="ru-RU" sz="5400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Мн.число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5400" dirty="0" err="1">
                <a:latin typeface="Monotype Corsiva" panose="03010101010201010101" pitchFamily="66" charset="0"/>
              </a:rPr>
              <a:t>Им.п</a:t>
            </a:r>
            <a:r>
              <a:rPr lang="ru-RU" sz="5400" dirty="0">
                <a:latin typeface="Monotype Corsiva" panose="03010101010201010101" pitchFamily="66" charset="0"/>
              </a:rPr>
              <a:t>. арбузы</a:t>
            </a:r>
          </a:p>
          <a:p>
            <a:r>
              <a:rPr lang="ru-RU" sz="5400" dirty="0" err="1">
                <a:latin typeface="Monotype Corsiva" panose="03010101010201010101" pitchFamily="66" charset="0"/>
              </a:rPr>
              <a:t>Род.п</a:t>
            </a:r>
            <a:r>
              <a:rPr lang="ru-RU" sz="5400" dirty="0">
                <a:latin typeface="Monotype Corsiva" panose="03010101010201010101" pitchFamily="66" charset="0"/>
              </a:rPr>
              <a:t>. арбузов</a:t>
            </a:r>
          </a:p>
          <a:p>
            <a:r>
              <a:rPr lang="ru-RU" sz="5400" dirty="0" err="1">
                <a:latin typeface="Monotype Corsiva" panose="03010101010201010101" pitchFamily="66" charset="0"/>
              </a:rPr>
              <a:t>Вин.п</a:t>
            </a:r>
            <a:r>
              <a:rPr lang="ru-RU" sz="5400" dirty="0">
                <a:latin typeface="Monotype Corsiva" panose="03010101010201010101" pitchFamily="66" charset="0"/>
              </a:rPr>
              <a:t>. арбузы</a:t>
            </a:r>
          </a:p>
          <a:p>
            <a:r>
              <a:rPr lang="ru-RU" sz="5400" dirty="0"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latin typeface="Monotype Corsiva" panose="03010101010201010101" pitchFamily="66" charset="0"/>
              </a:rPr>
              <a:t>Им.п</a:t>
            </a:r>
            <a:r>
              <a:rPr lang="ru-RU" sz="5400" b="1" dirty="0">
                <a:latin typeface="Monotype Corsiva" panose="03010101010201010101" pitchFamily="66" charset="0"/>
              </a:rPr>
              <a:t>= </a:t>
            </a:r>
            <a:r>
              <a:rPr lang="ru-RU" sz="5400" b="1" dirty="0" err="1">
                <a:latin typeface="Monotype Corsiva" panose="03010101010201010101" pitchFamily="66" charset="0"/>
              </a:rPr>
              <a:t>Вин.п</a:t>
            </a:r>
            <a:r>
              <a:rPr lang="ru-RU" sz="5400" b="1" dirty="0">
                <a:latin typeface="Monotype Corsiva" panose="03010101010201010101" pitchFamily="66" charset="0"/>
              </a:rPr>
              <a:t>.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4AA093-A2CF-43C1-894F-BD9574758752}"/>
              </a:ext>
            </a:extLst>
          </p:cNvPr>
          <p:cNvSpPr/>
          <p:nvPr/>
        </p:nvSpPr>
        <p:spPr>
          <a:xfrm>
            <a:off x="8388757" y="2301698"/>
            <a:ext cx="504000" cy="50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EDBAA1-1355-4765-8A08-0E130A2FCCCB}"/>
              </a:ext>
            </a:extLst>
          </p:cNvPr>
          <p:cNvSpPr/>
          <p:nvPr/>
        </p:nvSpPr>
        <p:spPr>
          <a:xfrm>
            <a:off x="8388758" y="3147972"/>
            <a:ext cx="631873" cy="50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0F59E14-B422-42F2-B3C4-EB2588F19046}"/>
              </a:ext>
            </a:extLst>
          </p:cNvPr>
          <p:cNvSpPr/>
          <p:nvPr/>
        </p:nvSpPr>
        <p:spPr>
          <a:xfrm>
            <a:off x="8555174" y="3949397"/>
            <a:ext cx="631873" cy="50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B5A61B7-09BD-4451-A387-8723E2E1AAE8}"/>
              </a:ext>
            </a:extLst>
          </p:cNvPr>
          <p:cNvCxnSpPr>
            <a:cxnSpLocks/>
          </p:cNvCxnSpPr>
          <p:nvPr/>
        </p:nvCxnSpPr>
        <p:spPr>
          <a:xfrm>
            <a:off x="6889029" y="2962086"/>
            <a:ext cx="2131600" cy="0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9E5D22B-7A8C-41A2-9E57-0345681E799F}"/>
              </a:ext>
            </a:extLst>
          </p:cNvPr>
          <p:cNvCxnSpPr>
            <a:cxnSpLocks/>
          </p:cNvCxnSpPr>
          <p:nvPr/>
        </p:nvCxnSpPr>
        <p:spPr>
          <a:xfrm>
            <a:off x="7119758" y="4599308"/>
            <a:ext cx="1773001" cy="0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1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EC3EFA2-A6A5-44BE-88D3-9237E2BFB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77454"/>
              </p:ext>
            </p:extLst>
          </p:nvPr>
        </p:nvGraphicFramePr>
        <p:xfrm>
          <a:off x="139405" y="188038"/>
          <a:ext cx="8281581" cy="505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527">
                  <a:extLst>
                    <a:ext uri="{9D8B030D-6E8A-4147-A177-3AD203B41FA5}">
                      <a16:colId xmlns:a16="http://schemas.microsoft.com/office/drawing/2014/main" val="439874211"/>
                    </a:ext>
                  </a:extLst>
                </a:gridCol>
                <a:gridCol w="2760527">
                  <a:extLst>
                    <a:ext uri="{9D8B030D-6E8A-4147-A177-3AD203B41FA5}">
                      <a16:colId xmlns:a16="http://schemas.microsoft.com/office/drawing/2014/main" val="1437049533"/>
                    </a:ext>
                  </a:extLst>
                </a:gridCol>
                <a:gridCol w="2760527">
                  <a:extLst>
                    <a:ext uri="{9D8B030D-6E8A-4147-A177-3AD203B41FA5}">
                      <a16:colId xmlns:a16="http://schemas.microsoft.com/office/drawing/2014/main" val="3631531867"/>
                    </a:ext>
                  </a:extLst>
                </a:gridCol>
              </a:tblGrid>
              <a:tr h="1692332">
                <a:tc>
                  <a:txBody>
                    <a:bodyPr/>
                    <a:lstStyle/>
                    <a:p>
                      <a:pPr algn="ctr"/>
                      <a:r>
                        <a:rPr lang="ru-RU" sz="4200" dirty="0">
                          <a:latin typeface="Monotype Corsiva" panose="03010101010201010101" pitchFamily="66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4200" dirty="0">
                          <a:latin typeface="Monotype Corsiva" panose="03010101010201010101" pitchFamily="66" charset="0"/>
                        </a:rPr>
                        <a:t> склонение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склонение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склонение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459433"/>
                  </a:ext>
                </a:extLst>
              </a:tr>
              <a:tr h="1669149"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сестра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папа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человек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355349"/>
                  </a:ext>
                </a:extLst>
              </a:tr>
              <a:tr h="1692332"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лицо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мышь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часть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02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17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EC3EFA2-A6A5-44BE-88D3-9237E2BFB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49409"/>
              </p:ext>
            </p:extLst>
          </p:nvPr>
        </p:nvGraphicFramePr>
        <p:xfrm>
          <a:off x="139405" y="188038"/>
          <a:ext cx="8281581" cy="505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527">
                  <a:extLst>
                    <a:ext uri="{9D8B030D-6E8A-4147-A177-3AD203B41FA5}">
                      <a16:colId xmlns:a16="http://schemas.microsoft.com/office/drawing/2014/main" val="439874211"/>
                    </a:ext>
                  </a:extLst>
                </a:gridCol>
                <a:gridCol w="2760527">
                  <a:extLst>
                    <a:ext uri="{9D8B030D-6E8A-4147-A177-3AD203B41FA5}">
                      <a16:colId xmlns:a16="http://schemas.microsoft.com/office/drawing/2014/main" val="1437049533"/>
                    </a:ext>
                  </a:extLst>
                </a:gridCol>
                <a:gridCol w="2760527">
                  <a:extLst>
                    <a:ext uri="{9D8B030D-6E8A-4147-A177-3AD203B41FA5}">
                      <a16:colId xmlns:a16="http://schemas.microsoft.com/office/drawing/2014/main" val="3631531867"/>
                    </a:ext>
                  </a:extLst>
                </a:gridCol>
              </a:tblGrid>
              <a:tr h="1692332">
                <a:tc>
                  <a:txBody>
                    <a:bodyPr/>
                    <a:lstStyle/>
                    <a:p>
                      <a:pPr algn="ctr"/>
                      <a:r>
                        <a:rPr lang="ru-RU" sz="4200" dirty="0">
                          <a:solidFill>
                            <a:srgbClr val="FFFF00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4200" dirty="0">
                          <a:solidFill>
                            <a:srgbClr val="FFFF00"/>
                          </a:solidFill>
                          <a:latin typeface="Monotype Corsiva" panose="03010101010201010101" pitchFamily="66" charset="0"/>
                        </a:rPr>
                        <a:t> склонение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склонение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склонение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459433"/>
                  </a:ext>
                </a:extLst>
              </a:tr>
              <a:tr h="1669149"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сестра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лицо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часть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355349"/>
                  </a:ext>
                </a:extLst>
              </a:tr>
              <a:tr h="169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папа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человек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мышь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02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97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723838-6559-463C-92CA-545668FF56B4}"/>
              </a:ext>
            </a:extLst>
          </p:cNvPr>
          <p:cNvSpPr/>
          <p:nvPr/>
        </p:nvSpPr>
        <p:spPr>
          <a:xfrm>
            <a:off x="493485" y="145924"/>
            <a:ext cx="7445828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7200" b="1" kern="50" dirty="0">
                <a:solidFill>
                  <a:srgbClr val="000000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Пара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B821D-B6E2-47BC-B9DA-2CCD31ED6C8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1451429"/>
            <a:ext cx="3620175" cy="4294485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FEFAEB9-7F1F-42D5-BD15-ECDE033BE7F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42" y="1451430"/>
            <a:ext cx="3462673" cy="42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72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195</Words>
  <Application>Microsoft Office PowerPoint</Application>
  <PresentationFormat>Широкоэкранный</PresentationFormat>
  <Paragraphs>57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  Тема:  Имя существительное. 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Имя существительное. Повторение.</dc:title>
  <dc:creator>Куликов Андрей</dc:creator>
  <cp:lastModifiedBy>Куликов Андрей</cp:lastModifiedBy>
  <cp:revision>20</cp:revision>
  <dcterms:created xsi:type="dcterms:W3CDTF">2019-04-20T17:05:39Z</dcterms:created>
  <dcterms:modified xsi:type="dcterms:W3CDTF">2019-04-22T03:53:52Z</dcterms:modified>
</cp:coreProperties>
</file>