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6" r:id="rId3"/>
    <p:sldId id="277" r:id="rId4"/>
    <p:sldId id="275" r:id="rId5"/>
    <p:sldId id="278" r:id="rId6"/>
    <p:sldId id="281" r:id="rId7"/>
    <p:sldId id="279" r:id="rId8"/>
    <p:sldId id="282" r:id="rId9"/>
    <p:sldId id="283" r:id="rId10"/>
    <p:sldId id="284" r:id="rId11"/>
    <p:sldId id="271" r:id="rId12"/>
    <p:sldId id="272" r:id="rId13"/>
    <p:sldId id="274" r:id="rId14"/>
    <p:sldId id="280"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9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24.06.2020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24.06.2020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24.06.2020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24.06.2020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24.06.2020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24.06.2020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24.06.2020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24.06.2020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24.06.2020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24.06.2020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24.06.2020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24.06.2020</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openxmlformats.org/officeDocument/2006/relationships/hyperlink" Target="http://www.consultant.ru/document/cons_doc_LAW_34661/d00189f9b00d6dd470e4e89a7db3e264a00538a3/" TargetMode="External"/><Relationship Id="rId3" Type="http://schemas.openxmlformats.org/officeDocument/2006/relationships/hyperlink" Target="http://www.consultant.ru/document/cons_doc_LAW_34661/52036e1ad52676ae67c9216d517b314873694400/" TargetMode="External"/><Relationship Id="rId7" Type="http://schemas.openxmlformats.org/officeDocument/2006/relationships/hyperlink" Target="http://www.consultant.ru/document/cons_doc_LAW_34661/ddf872bbf0198a5ffe733c85ac8e65649ba9824d/" TargetMode="External"/><Relationship Id="rId12" Type="http://schemas.openxmlformats.org/officeDocument/2006/relationships/hyperlink" Target="http://www.consultant.ru/document/cons_doc_LAW_34661/873c171b307256f15bb60dde8acf9d610889513d/" TargetMode="External"/><Relationship Id="rId2" Type="http://schemas.openxmlformats.org/officeDocument/2006/relationships/hyperlink" Target="http://www.consultant.ru/document/cons_doc_LAW_34661/31612192ab7dc78ea9aa79161e68a96bd039351d/" TargetMode="External"/><Relationship Id="rId1" Type="http://schemas.openxmlformats.org/officeDocument/2006/relationships/slideLayout" Target="../slideLayouts/slideLayout2.xml"/><Relationship Id="rId6" Type="http://schemas.openxmlformats.org/officeDocument/2006/relationships/hyperlink" Target="http://www.consultant.ru/document/cons_doc_LAW_34661/5fb18678a3a363cff678bc2114e09f6fbc8e5dbd/" TargetMode="External"/><Relationship Id="rId11" Type="http://schemas.openxmlformats.org/officeDocument/2006/relationships/hyperlink" Target="http://www.consultant.ru/document/cons_doc_LAW_34661/90a506b2fdef7de73ccc5ec5a515ccaa6c326604/" TargetMode="External"/><Relationship Id="rId5" Type="http://schemas.openxmlformats.org/officeDocument/2006/relationships/hyperlink" Target="http://www.consultant.ru/document/cons_doc_LAW_34661/104cd372a5d217157d075f6d07106f9aaaa00696/" TargetMode="External"/><Relationship Id="rId10" Type="http://schemas.openxmlformats.org/officeDocument/2006/relationships/hyperlink" Target="http://www.consultant.ru/document/cons_doc_LAW_34661/639e2fe7ff8415f917e98f43ef3e13932c0fb341/" TargetMode="External"/><Relationship Id="rId4" Type="http://schemas.openxmlformats.org/officeDocument/2006/relationships/hyperlink" Target="http://www.consultant.ru/document/cons_doc_LAW_34661/a964ea800eaa74c96cf8a9c7731a071da06f4a8a/" TargetMode="External"/><Relationship Id="rId9" Type="http://schemas.openxmlformats.org/officeDocument/2006/relationships/hyperlink" Target="http://www.consultant.ru/document/cons_doc_LAW_34661/c06f1bf97c2ff0d97866b12d55396efb1a83982e/"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17581" y="3132290"/>
            <a:ext cx="7786867" cy="1793167"/>
          </a:xfrm>
        </p:spPr>
        <p:txBody>
          <a:bodyPr/>
          <a:lstStyle/>
          <a:p>
            <a:r>
              <a:rPr lang="ru-RU" dirty="0" smtClean="0"/>
              <a:t>Трудовое право</a:t>
            </a:r>
            <a:endParaRPr lang="ru-RU" dirty="0"/>
          </a:p>
        </p:txBody>
      </p:sp>
      <p:sp>
        <p:nvSpPr>
          <p:cNvPr id="3" name="Подзаголовок 2"/>
          <p:cNvSpPr txBox="1">
            <a:spLocks/>
          </p:cNvSpPr>
          <p:nvPr/>
        </p:nvSpPr>
        <p:spPr>
          <a:xfrm>
            <a:off x="1373560" y="5661248"/>
            <a:ext cx="7770440" cy="477695"/>
          </a:xfrm>
          <a:prstGeom prst="rect">
            <a:avLst/>
          </a:prstGeom>
        </p:spPr>
        <p:txBody>
          <a:bodyPr vert="horz" lIns="91440" tIns="45720" rIns="91440" bIns="45720" rtlCol="0" anchor="t" anchorCtr="0">
            <a:normAutofit fontScale="70000" lnSpcReduction="20000"/>
          </a:bodyPr>
          <a:lstStyle>
            <a:lvl1pPr marL="0" indent="0" algn="l" defTabSz="914400" rtl="0" eaLnBrk="1" latinLnBrk="0" hangingPunct="1">
              <a:spcBef>
                <a:spcPct val="20000"/>
              </a:spcBef>
              <a:buClr>
                <a:schemeClr val="accent1"/>
              </a:buClr>
              <a:buFont typeface="Arial" pitchFamily="34" charset="0"/>
              <a:buNone/>
              <a:defRPr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9pPr>
          </a:lstStyle>
          <a:p>
            <a:pPr algn="ctr"/>
            <a:r>
              <a:rPr lang="ru-RU" sz="2000" b="1" dirty="0" smtClean="0">
                <a:effectLst>
                  <a:outerShdw blurRad="38100" dist="38100" dir="2700000" algn="tl">
                    <a:srgbClr val="000000">
                      <a:alpha val="43137"/>
                    </a:srgbClr>
                  </a:outerShdw>
                </a:effectLst>
              </a:rPr>
              <a:t>Учитель обществознания, экономики Е.В. </a:t>
            </a:r>
            <a:r>
              <a:rPr lang="ru-RU" sz="2000" b="1" dirty="0" smtClean="0">
                <a:effectLst>
                  <a:outerShdw blurRad="38100" dist="38100" dir="2700000" algn="tl">
                    <a:srgbClr val="000000">
                      <a:alpha val="43137"/>
                    </a:srgbClr>
                  </a:outerShdw>
                </a:effectLst>
              </a:rPr>
              <a:t>Назарова</a:t>
            </a:r>
          </a:p>
          <a:p>
            <a:pPr algn="ctr"/>
            <a:r>
              <a:rPr lang="ru-RU" sz="2000" b="1" dirty="0" smtClean="0">
                <a:effectLst>
                  <a:outerShdw blurRad="38100" dist="38100" dir="2700000" algn="tl">
                    <a:srgbClr val="000000">
                      <a:alpha val="43137"/>
                    </a:srgbClr>
                  </a:outerShdw>
                </a:effectLst>
              </a:rPr>
              <a:t>МОУ «Гимназия №7», </a:t>
            </a:r>
            <a:r>
              <a:rPr lang="ru-RU" sz="2000" b="1" dirty="0" err="1" smtClean="0">
                <a:effectLst>
                  <a:outerShdw blurRad="38100" dist="38100" dir="2700000" algn="tl">
                    <a:srgbClr val="000000">
                      <a:alpha val="43137"/>
                    </a:srgbClr>
                  </a:outerShdw>
                </a:effectLst>
              </a:rPr>
              <a:t>Г.о</a:t>
            </a:r>
            <a:r>
              <a:rPr lang="ru-RU" sz="2000" b="1" dirty="0" smtClean="0">
                <a:effectLst>
                  <a:outerShdw blurRad="38100" dist="38100" dir="2700000" algn="tl">
                    <a:srgbClr val="000000">
                      <a:alpha val="43137"/>
                    </a:srgbClr>
                  </a:outerShdw>
                </a:effectLst>
              </a:rPr>
              <a:t>. Подольск Московской области</a:t>
            </a:r>
            <a:endParaRPr lang="ru-RU" sz="2000" b="1" dirty="0">
              <a:effectLst>
                <a:outerShdw blurRad="38100" dist="38100" dir="2700000" algn="tl">
                  <a:srgbClr val="000000">
                    <a:alpha val="43137"/>
                  </a:srgbClr>
                </a:outerShdw>
              </a:effectLst>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7904" y="332656"/>
            <a:ext cx="4247777" cy="28302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85287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024" y="404664"/>
            <a:ext cx="8784976" cy="720080"/>
          </a:xfrm>
        </p:spPr>
        <p:txBody>
          <a:bodyPr/>
          <a:lstStyle/>
          <a:p>
            <a:r>
              <a:rPr lang="ru-RU" sz="3600" dirty="0" smtClean="0"/>
              <a:t>Ограничения по переносу тяжестей</a:t>
            </a:r>
            <a:endParaRPr lang="ru-RU" sz="36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412776"/>
            <a:ext cx="6981825" cy="4781550"/>
          </a:xfrm>
          <a:prstGeom prst="rect">
            <a:avLst/>
          </a:prstGeom>
        </p:spPr>
      </p:pic>
    </p:spTree>
    <p:extLst>
      <p:ext uri="{BB962C8B-B14F-4D97-AF65-F5344CB8AC3E}">
        <p14:creationId xmlns:p14="http://schemas.microsoft.com/office/powerpoint/2010/main" val="2220687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15816" y="116632"/>
            <a:ext cx="2653680" cy="1143000"/>
          </a:xfrm>
        </p:spPr>
        <p:txBody>
          <a:bodyPr/>
          <a:lstStyle/>
          <a:p>
            <a:r>
              <a:rPr lang="ru-RU" dirty="0" smtClean="0"/>
              <a:t>Задачи</a:t>
            </a:r>
            <a:endParaRPr lang="ru-RU" dirty="0"/>
          </a:p>
        </p:txBody>
      </p:sp>
      <p:sp>
        <p:nvSpPr>
          <p:cNvPr id="5" name="Объект 2"/>
          <p:cNvSpPr>
            <a:spLocks noGrp="1"/>
          </p:cNvSpPr>
          <p:nvPr>
            <p:ph sz="quarter" idx="13"/>
          </p:nvPr>
        </p:nvSpPr>
        <p:spPr>
          <a:xfrm>
            <a:off x="395536" y="1124744"/>
            <a:ext cx="8496944" cy="5544616"/>
          </a:xfrm>
        </p:spPr>
        <p:txBody>
          <a:bodyPr>
            <a:noAutofit/>
          </a:bodyPr>
          <a:lstStyle/>
          <a:p>
            <a:pPr marL="0" indent="0">
              <a:buNone/>
            </a:pPr>
            <a:r>
              <a:rPr lang="ru-RU" sz="1600" b="1" dirty="0" smtClean="0"/>
              <a:t>1. Верны </a:t>
            </a:r>
            <a:r>
              <a:rPr lang="ru-RU" sz="1600" b="1" dirty="0"/>
              <a:t>ли следующие суждения о трудовых отношениях:</a:t>
            </a:r>
            <a:endParaRPr lang="ru-RU" sz="1600" dirty="0"/>
          </a:p>
          <a:p>
            <a:pPr marL="0" indent="0">
              <a:buNone/>
            </a:pPr>
            <a:r>
              <a:rPr lang="ru-RU" sz="1600" dirty="0" smtClean="0"/>
              <a:t>А. Гражданин </a:t>
            </a:r>
            <a:r>
              <a:rPr lang="ru-RU" sz="1600" dirty="0"/>
              <a:t>РФ, не достигший 18-летнего возраста имеет право на отпуск в количестве 31 дня.</a:t>
            </a:r>
          </a:p>
          <a:p>
            <a:pPr marL="0" indent="0">
              <a:buNone/>
            </a:pPr>
            <a:r>
              <a:rPr lang="ru-RU" sz="1600" dirty="0" smtClean="0"/>
              <a:t>Б. Продолжительность </a:t>
            </a:r>
            <a:r>
              <a:rPr lang="ru-RU" sz="1600" dirty="0"/>
              <a:t>непрерывного еженедельного отдыха не может быть менее 42 часов. </a:t>
            </a:r>
          </a:p>
          <a:p>
            <a:pPr marL="0" indent="0">
              <a:buNone/>
            </a:pPr>
            <a:r>
              <a:rPr lang="ru-RU" sz="1600" dirty="0" smtClean="0"/>
              <a:t>1) верно </a:t>
            </a:r>
            <a:r>
              <a:rPr lang="ru-RU" sz="1600" dirty="0"/>
              <a:t>только А</a:t>
            </a:r>
          </a:p>
          <a:p>
            <a:pPr marL="0" indent="0">
              <a:buNone/>
            </a:pPr>
            <a:r>
              <a:rPr lang="ru-RU" sz="1600" dirty="0" smtClean="0"/>
              <a:t>2) верно </a:t>
            </a:r>
            <a:r>
              <a:rPr lang="ru-RU" sz="1600" dirty="0"/>
              <a:t>только Б</a:t>
            </a:r>
          </a:p>
          <a:p>
            <a:pPr marL="0" indent="0">
              <a:buNone/>
            </a:pPr>
            <a:r>
              <a:rPr lang="ru-RU" sz="1600" dirty="0" smtClean="0"/>
              <a:t>3) верны </a:t>
            </a:r>
            <a:r>
              <a:rPr lang="ru-RU" sz="1600" dirty="0"/>
              <a:t>оба суждения</a:t>
            </a:r>
          </a:p>
          <a:p>
            <a:pPr marL="0" indent="0">
              <a:buNone/>
            </a:pPr>
            <a:r>
              <a:rPr lang="ru-RU" sz="1600" dirty="0"/>
              <a:t>4)  </a:t>
            </a:r>
            <a:r>
              <a:rPr lang="ru-RU" sz="1600" dirty="0" smtClean="0"/>
              <a:t>оба </a:t>
            </a:r>
            <a:r>
              <a:rPr lang="ru-RU" sz="1600" dirty="0"/>
              <a:t>суждения неверны</a:t>
            </a:r>
          </a:p>
          <a:p>
            <a:pPr marL="0" indent="0">
              <a:buNone/>
            </a:pPr>
            <a:endParaRPr lang="ru-RU" sz="1600" b="1" dirty="0" smtClean="0"/>
          </a:p>
          <a:p>
            <a:pPr marL="0" indent="0">
              <a:buNone/>
            </a:pPr>
            <a:r>
              <a:rPr lang="ru-RU" sz="1600" b="1" dirty="0" smtClean="0"/>
              <a:t>2. Согласно </a:t>
            </a:r>
            <a:r>
              <a:rPr lang="ru-RU" sz="1600" b="1" dirty="0"/>
              <a:t>ст. 63 Трудового кодекса Российской Федерации заключение трудового договора (по общему правилу) допускается с лицами, достигшими возраста</a:t>
            </a:r>
            <a:endParaRPr lang="ru-RU" sz="1600" dirty="0"/>
          </a:p>
          <a:p>
            <a:pPr marL="0" indent="0">
              <a:buNone/>
            </a:pPr>
            <a:r>
              <a:rPr lang="ru-RU" sz="1600" dirty="0"/>
              <a:t>1) 16 лет</a:t>
            </a:r>
          </a:p>
          <a:p>
            <a:pPr marL="0" indent="0">
              <a:buNone/>
            </a:pPr>
            <a:r>
              <a:rPr lang="ru-RU" sz="1600" dirty="0"/>
              <a:t>2) 18 лет</a:t>
            </a:r>
          </a:p>
          <a:p>
            <a:pPr marL="0" indent="0">
              <a:buNone/>
            </a:pPr>
            <a:r>
              <a:rPr lang="ru-RU" sz="1600" dirty="0"/>
              <a:t>3) 21 год</a:t>
            </a:r>
          </a:p>
          <a:p>
            <a:pPr marL="0" indent="0">
              <a:buNone/>
            </a:pPr>
            <a:r>
              <a:rPr lang="ru-RU" sz="1600" dirty="0"/>
              <a:t>4) 14 лет</a:t>
            </a:r>
          </a:p>
          <a:p>
            <a:endParaRPr lang="ru-RU" sz="2000" dirty="0"/>
          </a:p>
        </p:txBody>
      </p:sp>
    </p:spTree>
    <p:extLst>
      <p:ext uri="{BB962C8B-B14F-4D97-AF65-F5344CB8AC3E}">
        <p14:creationId xmlns:p14="http://schemas.microsoft.com/office/powerpoint/2010/main" val="2056678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87824" y="188640"/>
            <a:ext cx="2581672" cy="1143000"/>
          </a:xfrm>
        </p:spPr>
        <p:txBody>
          <a:bodyPr/>
          <a:lstStyle/>
          <a:p>
            <a:r>
              <a:rPr lang="ru-RU" dirty="0" smtClean="0"/>
              <a:t>Задачи</a:t>
            </a:r>
            <a:endParaRPr lang="ru-RU" dirty="0"/>
          </a:p>
        </p:txBody>
      </p:sp>
      <p:sp>
        <p:nvSpPr>
          <p:cNvPr id="5" name="Объект 2"/>
          <p:cNvSpPr>
            <a:spLocks noGrp="1"/>
          </p:cNvSpPr>
          <p:nvPr>
            <p:ph sz="quarter" idx="13"/>
          </p:nvPr>
        </p:nvSpPr>
        <p:spPr>
          <a:xfrm>
            <a:off x="323528" y="992168"/>
            <a:ext cx="8352928" cy="5605184"/>
          </a:xfrm>
        </p:spPr>
        <p:txBody>
          <a:bodyPr>
            <a:noAutofit/>
          </a:bodyPr>
          <a:lstStyle/>
          <a:p>
            <a:pPr marL="0" indent="0">
              <a:buNone/>
            </a:pPr>
            <a:r>
              <a:rPr lang="ru-RU" sz="2000" b="1" dirty="0"/>
              <a:t>Выберите верные суждения о трудовом договоре.</a:t>
            </a:r>
            <a:r>
              <a:rPr lang="ru-RU" sz="2000" dirty="0"/>
              <a:t> Запишите </a:t>
            </a:r>
            <a:r>
              <a:rPr lang="ru-RU" sz="2000" b="1" dirty="0"/>
              <a:t>цифры</a:t>
            </a:r>
            <a:r>
              <a:rPr lang="ru-RU" sz="2000" dirty="0"/>
              <a:t>, под которыми они указаны.</a:t>
            </a:r>
          </a:p>
          <a:p>
            <a:pPr marL="0" indent="0">
              <a:buNone/>
            </a:pPr>
            <a:r>
              <a:rPr lang="ru-RU" sz="2000" dirty="0"/>
              <a:t> </a:t>
            </a:r>
          </a:p>
          <a:p>
            <a:pPr marL="0" indent="0">
              <a:buNone/>
            </a:pPr>
            <a:r>
              <a:rPr lang="ru-RU" sz="2000" dirty="0"/>
              <a:t>1) Сторонами трудового договора являются работодатель и работник.</a:t>
            </a:r>
          </a:p>
          <a:p>
            <a:pPr marL="0" indent="0">
              <a:buNone/>
            </a:pPr>
            <a:r>
              <a:rPr lang="ru-RU" sz="2000" dirty="0"/>
              <a:t>2) Обязательными для включения в трудовой договор являются условия: место работы, трудовая функция, условия оплаты труда.</a:t>
            </a:r>
          </a:p>
          <a:p>
            <a:pPr marL="0" indent="0">
              <a:buNone/>
            </a:pPr>
            <a:r>
              <a:rPr lang="ru-RU" sz="2000" dirty="0"/>
              <a:t>3) Для подписания трудового договора работнику достаточно предоставить паспорт и трудовую книжку.</a:t>
            </a:r>
          </a:p>
          <a:p>
            <a:pPr marL="0" indent="0">
              <a:buNone/>
            </a:pPr>
            <a:r>
              <a:rPr lang="ru-RU" sz="2000" dirty="0"/>
              <a:t>4) В трудовом договоре могут предусматриваться дополнительные условия, не ухудшающие положение работника по сравнению с установленным трудовым законодательством.</a:t>
            </a:r>
          </a:p>
          <a:p>
            <a:pPr marL="0" indent="0">
              <a:buNone/>
            </a:pPr>
            <a:r>
              <a:rPr lang="ru-RU" sz="2000" dirty="0"/>
              <a:t>5) Трудовой договор может быть заключён только на срок не более трёх лет.</a:t>
            </a:r>
          </a:p>
          <a:p>
            <a:pPr marL="0" indent="0">
              <a:buNone/>
            </a:pPr>
            <a:r>
              <a:rPr lang="ru-RU" sz="2000" u="sng" dirty="0" smtClean="0"/>
              <a:t>Ответ:</a:t>
            </a:r>
            <a:endParaRPr lang="ru-RU" sz="2000" u="sng" dirty="0"/>
          </a:p>
        </p:txBody>
      </p:sp>
    </p:spTree>
    <p:extLst>
      <p:ext uri="{BB962C8B-B14F-4D97-AF65-F5344CB8AC3E}">
        <p14:creationId xmlns:p14="http://schemas.microsoft.com/office/powerpoint/2010/main" val="3243630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43808" y="188640"/>
            <a:ext cx="2612976" cy="922114"/>
          </a:xfrm>
        </p:spPr>
        <p:txBody>
          <a:bodyPr/>
          <a:lstStyle/>
          <a:p>
            <a:r>
              <a:rPr lang="ru-RU" dirty="0" smtClean="0"/>
              <a:t>Задачи</a:t>
            </a:r>
            <a:endParaRPr lang="ru-RU" dirty="0"/>
          </a:p>
        </p:txBody>
      </p:sp>
      <p:sp>
        <p:nvSpPr>
          <p:cNvPr id="4" name="Объект 2"/>
          <p:cNvSpPr txBox="1">
            <a:spLocks/>
          </p:cNvSpPr>
          <p:nvPr/>
        </p:nvSpPr>
        <p:spPr>
          <a:xfrm>
            <a:off x="539552" y="1340768"/>
            <a:ext cx="8229600" cy="4968552"/>
          </a:xfrm>
          <a:prstGeom prst="rect">
            <a:avLst/>
          </a:prstGeom>
        </p:spPr>
        <p:txBody>
          <a:bodyPr>
            <a:normAutofit fontScale="85000" lnSpcReduction="20000"/>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buFont typeface="Georgia" pitchFamily="18" charset="0"/>
              <a:buNone/>
            </a:pPr>
            <a:r>
              <a:rPr lang="ru-RU" b="1" dirty="0" smtClean="0"/>
              <a:t>Выберите верные суждения о трудовом договоре</a:t>
            </a:r>
            <a:r>
              <a:rPr lang="ru-RU" dirty="0" smtClean="0"/>
              <a:t>. Запишите </a:t>
            </a:r>
            <a:r>
              <a:rPr lang="ru-RU" b="1" dirty="0" smtClean="0"/>
              <a:t>цифры</a:t>
            </a:r>
            <a:r>
              <a:rPr lang="ru-RU" dirty="0" smtClean="0"/>
              <a:t>, под которыми они указаны.</a:t>
            </a:r>
          </a:p>
          <a:p>
            <a:pPr marL="0" indent="0">
              <a:buFont typeface="Georgia" pitchFamily="18" charset="0"/>
              <a:buNone/>
            </a:pPr>
            <a:r>
              <a:rPr lang="ru-RU" i="1" dirty="0" smtClean="0"/>
              <a:t>Цифры укажите в порядке возрастания.</a:t>
            </a:r>
            <a:endParaRPr lang="ru-RU" dirty="0" smtClean="0"/>
          </a:p>
          <a:p>
            <a:pPr marL="0" indent="0">
              <a:buFont typeface="Georgia" pitchFamily="18" charset="0"/>
              <a:buNone/>
            </a:pPr>
            <a:r>
              <a:rPr lang="ru-RU" dirty="0" smtClean="0"/>
              <a:t> </a:t>
            </a:r>
          </a:p>
          <a:p>
            <a:pPr marL="0" indent="0">
              <a:buFont typeface="Georgia" pitchFamily="18" charset="0"/>
              <a:buNone/>
            </a:pPr>
            <a:r>
              <a:rPr lang="ru-RU" dirty="0" smtClean="0"/>
              <a:t>1) По общему правилу трудовой договор заключается с работником, достигшим 18 лет.</a:t>
            </a:r>
          </a:p>
          <a:p>
            <a:pPr marL="0" indent="0">
              <a:buFont typeface="Georgia" pitchFamily="18" charset="0"/>
              <a:buNone/>
            </a:pPr>
            <a:r>
              <a:rPr lang="ru-RU" dirty="0" smtClean="0"/>
              <a:t>2) Отказ работодателя заключить с работником трудовой договор может быть обжалован в суде.</a:t>
            </a:r>
          </a:p>
          <a:p>
            <a:pPr marL="0" indent="0">
              <a:buFont typeface="Georgia" pitchFamily="18" charset="0"/>
              <a:buNone/>
            </a:pPr>
            <a:r>
              <a:rPr lang="ru-RU" dirty="0" smtClean="0"/>
              <a:t>3) Срочный трудовой договор может быть заключён на срок не более 3 лет.</a:t>
            </a:r>
          </a:p>
          <a:p>
            <a:pPr marL="0" indent="0">
              <a:buFont typeface="Georgia" pitchFamily="18" charset="0"/>
              <a:buNone/>
            </a:pPr>
            <a:r>
              <a:rPr lang="ru-RU" dirty="0" smtClean="0"/>
              <a:t>4) Трудовой договор может содержать условия об испытании работника.</a:t>
            </a:r>
          </a:p>
          <a:p>
            <a:pPr marL="0" indent="0">
              <a:buFont typeface="Georgia" pitchFamily="18" charset="0"/>
              <a:buNone/>
            </a:pPr>
            <a:r>
              <a:rPr lang="ru-RU" dirty="0" smtClean="0"/>
              <a:t>5) Как срочный, так и бессрочный трудовой договор может быть расторгнут по инициативе работника.</a:t>
            </a:r>
          </a:p>
          <a:p>
            <a:pPr marL="0" indent="0">
              <a:buFont typeface="Georgia" pitchFamily="18" charset="0"/>
              <a:buNone/>
            </a:pPr>
            <a:endParaRPr lang="ru-RU" u="sng" dirty="0" smtClean="0"/>
          </a:p>
          <a:p>
            <a:pPr marL="0" indent="0">
              <a:buFont typeface="Georgia" pitchFamily="18" charset="0"/>
              <a:buNone/>
            </a:pPr>
            <a:r>
              <a:rPr lang="ru-RU" u="sng" dirty="0" smtClean="0"/>
              <a:t>Ответ:</a:t>
            </a:r>
            <a:endParaRPr lang="ru-RU" u="sng" dirty="0"/>
          </a:p>
        </p:txBody>
      </p:sp>
    </p:spTree>
    <p:extLst>
      <p:ext uri="{BB962C8B-B14F-4D97-AF65-F5344CB8AC3E}">
        <p14:creationId xmlns:p14="http://schemas.microsoft.com/office/powerpoint/2010/main" val="4225716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3" y="4372168"/>
            <a:ext cx="7766248" cy="1143000"/>
          </a:xfrm>
        </p:spPr>
        <p:txBody>
          <a:bodyPr/>
          <a:lstStyle/>
          <a:p>
            <a:r>
              <a:rPr lang="ru-RU" dirty="0" smtClean="0"/>
              <a:t>Спасибо за внимание</a:t>
            </a:r>
            <a:endParaRPr lang="ru-RU" dirty="0"/>
          </a:p>
        </p:txBody>
      </p:sp>
    </p:spTree>
    <p:extLst>
      <p:ext uri="{BB962C8B-B14F-4D97-AF65-F5344CB8AC3E}">
        <p14:creationId xmlns:p14="http://schemas.microsoft.com/office/powerpoint/2010/main" val="670321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451667" y="836712"/>
            <a:ext cx="8229600" cy="5904656"/>
          </a:xfrm>
        </p:spPr>
        <p:txBody>
          <a:bodyPr>
            <a:normAutofit fontScale="92500" lnSpcReduction="10000"/>
          </a:bodyPr>
          <a:lstStyle/>
          <a:p>
            <a:pPr marL="0" indent="0">
              <a:buNone/>
            </a:pPr>
            <a:r>
              <a:rPr lang="ru-RU" sz="2800" b="1" dirty="0"/>
              <a:t>Административно-правовые отношения</a:t>
            </a:r>
            <a:r>
              <a:rPr lang="ru-RU" sz="2800" dirty="0"/>
              <a:t> </a:t>
            </a:r>
            <a:r>
              <a:rPr lang="ru-RU" dirty="0"/>
              <a:t>— это урегулированные нормами административного права общественные отношения, складывающиеся в сфере деятельности исполнительной власти. </a:t>
            </a:r>
            <a:endParaRPr lang="ru-RU" dirty="0" smtClean="0"/>
          </a:p>
          <a:p>
            <a:pPr marL="0" indent="0">
              <a:buNone/>
            </a:pPr>
            <a:endParaRPr lang="ru-RU" i="1" dirty="0" smtClean="0"/>
          </a:p>
          <a:p>
            <a:pPr marL="0" indent="0">
              <a:buNone/>
            </a:pPr>
            <a:r>
              <a:rPr lang="ru-RU" i="1" dirty="0" smtClean="0"/>
              <a:t>Их </a:t>
            </a:r>
            <a:r>
              <a:rPr lang="ru-RU" i="1" dirty="0"/>
              <a:t>особенностями являются: </a:t>
            </a:r>
            <a:endParaRPr lang="ru-RU" i="1" dirty="0" smtClean="0"/>
          </a:p>
          <a:p>
            <a:r>
              <a:rPr lang="ru-RU" dirty="0" smtClean="0"/>
              <a:t>права </a:t>
            </a:r>
            <a:r>
              <a:rPr lang="ru-RU" dirty="0"/>
              <a:t>и обязанности сторон данных отношений связаны с деятельностью исполнительных органов государства и других субъектов исполнительной власти; </a:t>
            </a:r>
            <a:endParaRPr lang="ru-RU" dirty="0" smtClean="0"/>
          </a:p>
          <a:p>
            <a:r>
              <a:rPr lang="ru-RU" dirty="0" smtClean="0"/>
              <a:t>всегда </a:t>
            </a:r>
            <a:r>
              <a:rPr lang="ru-RU" dirty="0"/>
              <a:t>одной из сторон в таких отношениях выступает субъект административной власти (орган, должностное лицо, негосударственная организация, наделенные государственно-властными полномочиями); </a:t>
            </a:r>
            <a:endParaRPr lang="ru-RU" dirty="0" smtClean="0"/>
          </a:p>
          <a:p>
            <a:r>
              <a:rPr lang="ru-RU" dirty="0" smtClean="0"/>
              <a:t>если </a:t>
            </a:r>
            <a:r>
              <a:rPr lang="ru-RU" dirty="0"/>
              <a:t>произошло нарушение административно-правовой нормы, то нарушитель несет ответственность перед государством; </a:t>
            </a:r>
            <a:endParaRPr lang="ru-RU" dirty="0" smtClean="0"/>
          </a:p>
          <a:p>
            <a:r>
              <a:rPr lang="ru-RU" dirty="0"/>
              <a:t>отсутствует равенство </a:t>
            </a:r>
            <a:r>
              <a:rPr lang="ru-RU" dirty="0" smtClean="0"/>
              <a:t>сторон, т.е. отношения построены </a:t>
            </a:r>
            <a:r>
              <a:rPr lang="ru-RU" dirty="0"/>
              <a:t>на началах «власть-подчинение</a:t>
            </a:r>
            <a:r>
              <a:rPr lang="ru-RU" dirty="0" smtClean="0"/>
              <a:t>».</a:t>
            </a:r>
            <a:r>
              <a:rPr lang="ru-RU" dirty="0"/>
              <a:t> </a:t>
            </a:r>
          </a:p>
        </p:txBody>
      </p:sp>
      <p:sp>
        <p:nvSpPr>
          <p:cNvPr id="4" name="Объект 2"/>
          <p:cNvSpPr txBox="1">
            <a:spLocks/>
          </p:cNvSpPr>
          <p:nvPr/>
        </p:nvSpPr>
        <p:spPr>
          <a:xfrm>
            <a:off x="434543" y="116632"/>
            <a:ext cx="8229600" cy="720080"/>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ctr">
              <a:buFont typeface="Georgia" pitchFamily="18" charset="0"/>
              <a:buNone/>
            </a:pPr>
            <a:r>
              <a:rPr lang="ru-RU" sz="2800" b="1" dirty="0" smtClean="0"/>
              <a:t>Повторение. Административное право</a:t>
            </a:r>
            <a:endParaRPr lang="ru-RU" dirty="0"/>
          </a:p>
        </p:txBody>
      </p:sp>
    </p:spTree>
    <p:extLst>
      <p:ext uri="{BB962C8B-B14F-4D97-AF65-F5344CB8AC3E}">
        <p14:creationId xmlns:p14="http://schemas.microsoft.com/office/powerpoint/2010/main" val="3958487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467544" y="332656"/>
            <a:ext cx="8229600" cy="964704"/>
          </a:xfrm>
        </p:spPr>
        <p:txBody>
          <a:bodyPr>
            <a:normAutofit/>
          </a:bodyPr>
          <a:lstStyle/>
          <a:p>
            <a:pPr marL="0" indent="0">
              <a:buNone/>
            </a:pPr>
            <a:r>
              <a:rPr lang="ru-RU" sz="2800" b="1" dirty="0" smtClean="0"/>
              <a:t>Возраст административной ответственности </a:t>
            </a:r>
          </a:p>
          <a:p>
            <a:pPr marL="0" indent="0">
              <a:buNone/>
            </a:pPr>
            <a:r>
              <a:rPr lang="ru-RU" b="1" dirty="0"/>
              <a:t> </a:t>
            </a:r>
            <a:r>
              <a:rPr lang="ru-RU" b="1" dirty="0" smtClean="0"/>
              <a:t>                                                                           – </a:t>
            </a:r>
            <a:r>
              <a:rPr lang="ru-RU" b="1" u="sng" dirty="0" smtClean="0"/>
              <a:t>16 лет</a:t>
            </a:r>
            <a:endParaRPr lang="ru-RU" b="1" u="sng" dirty="0"/>
          </a:p>
        </p:txBody>
      </p:sp>
      <p:sp>
        <p:nvSpPr>
          <p:cNvPr id="4" name="Объект 2"/>
          <p:cNvSpPr txBox="1">
            <a:spLocks/>
          </p:cNvSpPr>
          <p:nvPr/>
        </p:nvSpPr>
        <p:spPr>
          <a:xfrm>
            <a:off x="622540" y="1412776"/>
            <a:ext cx="8229600" cy="5184576"/>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Font typeface="Arial" pitchFamily="34" charset="0"/>
              <a:buNone/>
            </a:pPr>
            <a:r>
              <a:rPr lang="ru-RU" sz="3000" b="1" dirty="0" smtClean="0"/>
              <a:t>Административные наказания</a:t>
            </a:r>
            <a:r>
              <a:rPr lang="ru-RU" sz="3000" dirty="0" smtClean="0"/>
              <a:t>:</a:t>
            </a:r>
          </a:p>
          <a:p>
            <a:pPr marL="0" indent="0">
              <a:lnSpc>
                <a:spcPct val="120000"/>
              </a:lnSpc>
              <a:buNone/>
            </a:pPr>
            <a:r>
              <a:rPr lang="ru-RU" sz="3000" dirty="0"/>
              <a:t>- предупреждение (в письменной форме, впервые, если нет вреда)</a:t>
            </a:r>
          </a:p>
          <a:p>
            <a:pPr marL="0" indent="0">
              <a:lnSpc>
                <a:spcPct val="120000"/>
              </a:lnSpc>
              <a:buNone/>
            </a:pPr>
            <a:r>
              <a:rPr lang="ru-RU" sz="3000" dirty="0"/>
              <a:t>- административный штраф (для граждан не более 5000 руб.)</a:t>
            </a:r>
          </a:p>
          <a:p>
            <a:pPr marL="0" indent="0">
              <a:lnSpc>
                <a:spcPct val="120000"/>
              </a:lnSpc>
              <a:buNone/>
            </a:pPr>
            <a:r>
              <a:rPr lang="ru-RU" sz="3000" dirty="0"/>
              <a:t>- конфискация орудия совершения или предмета правонарушения</a:t>
            </a:r>
          </a:p>
          <a:p>
            <a:pPr marL="0" indent="0">
              <a:lnSpc>
                <a:spcPct val="120000"/>
              </a:lnSpc>
              <a:buNone/>
            </a:pPr>
            <a:r>
              <a:rPr lang="ru-RU" sz="3000" dirty="0"/>
              <a:t>- лишение специального права (например, водительских прав)</a:t>
            </a:r>
          </a:p>
          <a:p>
            <a:pPr marL="0" indent="0">
              <a:lnSpc>
                <a:spcPct val="120000"/>
              </a:lnSpc>
              <a:buNone/>
            </a:pPr>
            <a:r>
              <a:rPr lang="ru-RU" sz="3000" dirty="0"/>
              <a:t>- административный  арест (до 15 суток, к несовершеннолетним не применяется)</a:t>
            </a:r>
          </a:p>
          <a:p>
            <a:pPr marL="0" indent="0">
              <a:buFont typeface="Arial" pitchFamily="34" charset="0"/>
              <a:buNone/>
            </a:pPr>
            <a:endParaRPr lang="ru-RU" dirty="0"/>
          </a:p>
        </p:txBody>
      </p:sp>
    </p:spTree>
    <p:extLst>
      <p:ext uri="{BB962C8B-B14F-4D97-AF65-F5344CB8AC3E}">
        <p14:creationId xmlns:p14="http://schemas.microsoft.com/office/powerpoint/2010/main" val="3267214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95536" y="332657"/>
            <a:ext cx="8424936" cy="3744416"/>
          </a:xfrm>
        </p:spPr>
        <p:txBody>
          <a:bodyPr>
            <a:normAutofit/>
          </a:bodyPr>
          <a:lstStyle/>
          <a:p>
            <a:r>
              <a:rPr lang="ru-RU" sz="2400" b="1" dirty="0"/>
              <a:t>Административное проступок </a:t>
            </a:r>
            <a:r>
              <a:rPr lang="ru-RU" sz="2400" dirty="0"/>
              <a:t>— противоправное, виновное действие или бездействие физического или юридического лица, за которое законодательством об административных правонарушениях установлена административная ответственность. Объектами посягательства при административных правонарушениях могут являться собственность, здоровье населения, общественная нравственность, общественный порядок и т. д.</a:t>
            </a: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896" y="3880064"/>
            <a:ext cx="2493207" cy="19945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168" y="3460028"/>
            <a:ext cx="2747797" cy="20608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5816" y="4877347"/>
            <a:ext cx="2950572" cy="15914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40178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496944" cy="792088"/>
          </a:xfrm>
        </p:spPr>
        <p:txBody>
          <a:bodyPr>
            <a:noAutofit/>
          </a:bodyPr>
          <a:lstStyle/>
          <a:p>
            <a:r>
              <a:rPr lang="ru-RU" sz="3000" dirty="0" smtClean="0"/>
              <a:t>Виды административных правонарушений</a:t>
            </a:r>
            <a:endParaRPr lang="ru-RU" sz="3000" dirty="0"/>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845016564"/>
              </p:ext>
            </p:extLst>
          </p:nvPr>
        </p:nvGraphicFramePr>
        <p:xfrm>
          <a:off x="395536" y="1268760"/>
          <a:ext cx="8136904" cy="5321688"/>
        </p:xfrm>
        <a:graphic>
          <a:graphicData uri="http://schemas.openxmlformats.org/drawingml/2006/table">
            <a:tbl>
              <a:tblPr firstRow="1" firstCol="1" bandRow="1"/>
              <a:tblGrid>
                <a:gridCol w="8136904"/>
              </a:tblGrid>
              <a:tr h="335256">
                <a:tc>
                  <a:txBody>
                    <a:bodyPr/>
                    <a:lstStyle/>
                    <a:p>
                      <a:pPr>
                        <a:lnSpc>
                          <a:spcPct val="115000"/>
                        </a:lnSpc>
                        <a:spcAft>
                          <a:spcPts val="0"/>
                        </a:spcAft>
                      </a:pPr>
                      <a:r>
                        <a:rPr lang="ru-RU" sz="1600" b="1" u="none" strike="noStrike" baseline="0" dirty="0">
                          <a:solidFill>
                            <a:srgbClr val="FFC000"/>
                          </a:solidFill>
                          <a:effectLst/>
                          <a:latin typeface="Calibri" panose="020F0502020204030204" pitchFamily="34" charset="0"/>
                          <a:ea typeface="Times New Roman"/>
                          <a:cs typeface="Times New Roman"/>
                          <a:hlinkClick r:id="rId2"/>
                        </a:rPr>
                        <a:t>Глава 5</a:t>
                      </a:r>
                      <a:r>
                        <a:rPr lang="ru-RU" sz="1600" u="none" strike="noStrike" baseline="0" dirty="0">
                          <a:solidFill>
                            <a:srgbClr val="FFC000"/>
                          </a:solidFill>
                          <a:effectLst/>
                          <a:latin typeface="Calibri" panose="020F0502020204030204" pitchFamily="34" charset="0"/>
                          <a:ea typeface="Times New Roman"/>
                          <a:cs typeface="Times New Roman"/>
                          <a:hlinkClick r:id="rId2"/>
                        </a:rPr>
                        <a:t>. Административные правонарушения, посягающие на права граждан</a:t>
                      </a:r>
                      <a:r>
                        <a:rPr lang="ru-RU" sz="1600" baseline="0" dirty="0">
                          <a:solidFill>
                            <a:srgbClr val="FFC000"/>
                          </a:solidFill>
                          <a:effectLst/>
                          <a:latin typeface="Calibri" panose="020F0502020204030204" pitchFamily="34" charset="0"/>
                          <a:ea typeface="Times New Roman"/>
                          <a:cs typeface="Times New Roman"/>
                        </a:rPr>
                        <a:t> </a:t>
                      </a:r>
                      <a:r>
                        <a:rPr lang="ru-RU" sz="1600" dirty="0">
                          <a:solidFill>
                            <a:schemeClr val="tx1">
                              <a:lumMod val="95000"/>
                              <a:lumOff val="5000"/>
                            </a:schemeClr>
                          </a:solidFill>
                          <a:effectLst/>
                          <a:latin typeface="Calibri" panose="020F0502020204030204" pitchFamily="34" charset="0"/>
                          <a:ea typeface="Times New Roman"/>
                          <a:cs typeface="Times New Roman"/>
                        </a:rPr>
                        <a:t>(ст. 5.1-5.69)</a:t>
                      </a:r>
                      <a:endParaRPr lang="ru-RU" sz="1600" dirty="0">
                        <a:solidFill>
                          <a:schemeClr val="tx1">
                            <a:lumMod val="95000"/>
                            <a:lumOff val="5000"/>
                          </a:schemeClr>
                        </a:solidFill>
                        <a:effectLst/>
                        <a:latin typeface="Calibri" panose="020F0502020204030204" pitchFamily="34" charset="0"/>
                        <a:ea typeface="Calibri"/>
                        <a:cs typeface="Times New Roman"/>
                      </a:endParaRPr>
                    </a:p>
                  </a:txBody>
                  <a:tcPr marL="54661" marR="54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0513">
                <a:tc>
                  <a:txBody>
                    <a:bodyPr/>
                    <a:lstStyle/>
                    <a:p>
                      <a:pPr>
                        <a:lnSpc>
                          <a:spcPct val="115000"/>
                        </a:lnSpc>
                        <a:spcAft>
                          <a:spcPts val="0"/>
                        </a:spcAft>
                      </a:pPr>
                      <a:r>
                        <a:rPr lang="ru-RU" sz="1600" b="1" u="none" strike="noStrike" dirty="0">
                          <a:solidFill>
                            <a:schemeClr val="tx1">
                              <a:lumMod val="95000"/>
                              <a:lumOff val="5000"/>
                            </a:schemeClr>
                          </a:solidFill>
                          <a:effectLst/>
                          <a:latin typeface="Calibri" panose="020F0502020204030204" pitchFamily="34" charset="0"/>
                          <a:ea typeface="Times New Roman"/>
                          <a:cs typeface="Times New Roman"/>
                          <a:hlinkClick r:id="rId3"/>
                        </a:rPr>
                        <a:t>Глава 6</a:t>
                      </a:r>
                      <a:r>
                        <a:rPr lang="ru-RU" sz="1600" u="none" strike="noStrike" dirty="0">
                          <a:solidFill>
                            <a:schemeClr val="tx1">
                              <a:lumMod val="95000"/>
                              <a:lumOff val="5000"/>
                            </a:schemeClr>
                          </a:solidFill>
                          <a:effectLst/>
                          <a:latin typeface="Calibri" panose="020F0502020204030204" pitchFamily="34" charset="0"/>
                          <a:ea typeface="Times New Roman"/>
                          <a:cs typeface="Times New Roman"/>
                          <a:hlinkClick r:id="rId3"/>
                        </a:rPr>
                        <a:t>. Административные правонарушения, посягающие на здоровье, санитарно-эпидемиологическое благополучие населения и общественную нравственность</a:t>
                      </a:r>
                      <a:r>
                        <a:rPr lang="ru-RU" sz="1600" dirty="0">
                          <a:solidFill>
                            <a:schemeClr val="tx1">
                              <a:lumMod val="95000"/>
                              <a:lumOff val="5000"/>
                            </a:schemeClr>
                          </a:solidFill>
                          <a:effectLst/>
                          <a:latin typeface="Calibri" panose="020F0502020204030204" pitchFamily="34" charset="0"/>
                          <a:ea typeface="Times New Roman"/>
                          <a:cs typeface="Times New Roman"/>
                        </a:rPr>
                        <a:t> (ст. 6.1-6.33)</a:t>
                      </a:r>
                      <a:endParaRPr lang="ru-RU" sz="1600" dirty="0">
                        <a:solidFill>
                          <a:schemeClr val="tx1">
                            <a:lumMod val="95000"/>
                            <a:lumOff val="5000"/>
                          </a:schemeClr>
                        </a:solidFill>
                        <a:effectLst/>
                        <a:latin typeface="Calibri" panose="020F0502020204030204" pitchFamily="34" charset="0"/>
                        <a:ea typeface="Calibri"/>
                        <a:cs typeface="Times New Roman"/>
                      </a:endParaRPr>
                    </a:p>
                  </a:txBody>
                  <a:tcPr marL="54661" marR="54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5256">
                <a:tc>
                  <a:txBody>
                    <a:bodyPr/>
                    <a:lstStyle/>
                    <a:p>
                      <a:pPr>
                        <a:lnSpc>
                          <a:spcPct val="115000"/>
                        </a:lnSpc>
                        <a:spcAft>
                          <a:spcPts val="0"/>
                        </a:spcAft>
                      </a:pPr>
                      <a:r>
                        <a:rPr lang="ru-RU" sz="1600" b="1" u="none" strike="noStrike" dirty="0">
                          <a:solidFill>
                            <a:schemeClr val="tx1">
                              <a:lumMod val="95000"/>
                              <a:lumOff val="5000"/>
                            </a:schemeClr>
                          </a:solidFill>
                          <a:effectLst/>
                          <a:latin typeface="Calibri" panose="020F0502020204030204" pitchFamily="34" charset="0"/>
                          <a:ea typeface="Times New Roman"/>
                          <a:cs typeface="Times New Roman"/>
                          <a:hlinkClick r:id="rId4"/>
                        </a:rPr>
                        <a:t>Глава 7</a:t>
                      </a:r>
                      <a:r>
                        <a:rPr lang="ru-RU" sz="1600" u="none" strike="noStrike" dirty="0">
                          <a:solidFill>
                            <a:schemeClr val="tx1">
                              <a:lumMod val="95000"/>
                              <a:lumOff val="5000"/>
                            </a:schemeClr>
                          </a:solidFill>
                          <a:effectLst/>
                          <a:latin typeface="Calibri" panose="020F0502020204030204" pitchFamily="34" charset="0"/>
                          <a:ea typeface="Times New Roman"/>
                          <a:cs typeface="Times New Roman"/>
                          <a:hlinkClick r:id="rId4"/>
                        </a:rPr>
                        <a:t>. Административные правонарушения в области охраны собственности</a:t>
                      </a:r>
                      <a:r>
                        <a:rPr lang="ru-RU" sz="1600" dirty="0">
                          <a:solidFill>
                            <a:schemeClr val="tx1">
                              <a:lumMod val="95000"/>
                              <a:lumOff val="5000"/>
                            </a:schemeClr>
                          </a:solidFill>
                          <a:effectLst/>
                          <a:latin typeface="Calibri" panose="020F0502020204030204" pitchFamily="34" charset="0"/>
                          <a:ea typeface="Times New Roman"/>
                          <a:cs typeface="Times New Roman"/>
                        </a:rPr>
                        <a:t> (ст. 7.1-7.35)</a:t>
                      </a:r>
                      <a:endParaRPr lang="ru-RU" sz="1600" dirty="0">
                        <a:solidFill>
                          <a:schemeClr val="tx1">
                            <a:lumMod val="95000"/>
                            <a:lumOff val="5000"/>
                          </a:schemeClr>
                        </a:solidFill>
                        <a:effectLst/>
                        <a:latin typeface="Calibri" panose="020F0502020204030204" pitchFamily="34" charset="0"/>
                        <a:ea typeface="Calibri"/>
                        <a:cs typeface="Times New Roman"/>
                      </a:endParaRPr>
                    </a:p>
                  </a:txBody>
                  <a:tcPr marL="54661" marR="54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2885">
                <a:tc>
                  <a:txBody>
                    <a:bodyPr/>
                    <a:lstStyle/>
                    <a:p>
                      <a:pPr>
                        <a:lnSpc>
                          <a:spcPct val="115000"/>
                        </a:lnSpc>
                        <a:spcAft>
                          <a:spcPts val="0"/>
                        </a:spcAft>
                      </a:pPr>
                      <a:r>
                        <a:rPr lang="ru-RU" sz="1600" b="1" u="none" strike="noStrike" dirty="0">
                          <a:solidFill>
                            <a:schemeClr val="tx1">
                              <a:lumMod val="95000"/>
                              <a:lumOff val="5000"/>
                            </a:schemeClr>
                          </a:solidFill>
                          <a:effectLst/>
                          <a:latin typeface="Calibri" panose="020F0502020204030204" pitchFamily="34" charset="0"/>
                          <a:ea typeface="Times New Roman"/>
                          <a:cs typeface="Times New Roman"/>
                          <a:hlinkClick r:id="rId5"/>
                        </a:rPr>
                        <a:t>Глава 8</a:t>
                      </a:r>
                      <a:r>
                        <a:rPr lang="ru-RU" sz="1600" u="none" strike="noStrike" dirty="0">
                          <a:solidFill>
                            <a:schemeClr val="tx1">
                              <a:lumMod val="95000"/>
                              <a:lumOff val="5000"/>
                            </a:schemeClr>
                          </a:solidFill>
                          <a:effectLst/>
                          <a:latin typeface="Calibri" panose="020F0502020204030204" pitchFamily="34" charset="0"/>
                          <a:ea typeface="Times New Roman"/>
                          <a:cs typeface="Times New Roman"/>
                          <a:hlinkClick r:id="rId5"/>
                        </a:rPr>
                        <a:t>. Административные правонарушения в области охраны окружающей среды и природопользования</a:t>
                      </a:r>
                      <a:r>
                        <a:rPr lang="ru-RU" sz="1600" dirty="0">
                          <a:solidFill>
                            <a:schemeClr val="tx1">
                              <a:lumMod val="95000"/>
                              <a:lumOff val="5000"/>
                            </a:schemeClr>
                          </a:solidFill>
                          <a:effectLst/>
                          <a:latin typeface="Calibri" panose="020F0502020204030204" pitchFamily="34" charset="0"/>
                          <a:ea typeface="Times New Roman"/>
                          <a:cs typeface="Times New Roman"/>
                        </a:rPr>
                        <a:t> (ст. 8.1-8.46)</a:t>
                      </a:r>
                      <a:endParaRPr lang="ru-RU" sz="1600" dirty="0">
                        <a:solidFill>
                          <a:schemeClr val="tx1">
                            <a:lumMod val="95000"/>
                            <a:lumOff val="5000"/>
                          </a:schemeClr>
                        </a:solidFill>
                        <a:effectLst/>
                        <a:latin typeface="Calibri" panose="020F0502020204030204" pitchFamily="34" charset="0"/>
                        <a:ea typeface="Calibri"/>
                        <a:cs typeface="Times New Roman"/>
                      </a:endParaRPr>
                    </a:p>
                  </a:txBody>
                  <a:tcPr marL="54661" marR="54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5256">
                <a:tc>
                  <a:txBody>
                    <a:bodyPr/>
                    <a:lstStyle/>
                    <a:p>
                      <a:pPr>
                        <a:lnSpc>
                          <a:spcPct val="115000"/>
                        </a:lnSpc>
                        <a:spcAft>
                          <a:spcPts val="0"/>
                        </a:spcAft>
                      </a:pPr>
                      <a:r>
                        <a:rPr lang="ru-RU" sz="1600" b="1" u="none" strike="noStrike" dirty="0">
                          <a:solidFill>
                            <a:schemeClr val="tx1">
                              <a:lumMod val="95000"/>
                              <a:lumOff val="5000"/>
                            </a:schemeClr>
                          </a:solidFill>
                          <a:effectLst/>
                          <a:latin typeface="Calibri" panose="020F0502020204030204" pitchFamily="34" charset="0"/>
                          <a:ea typeface="Times New Roman"/>
                          <a:cs typeface="Times New Roman"/>
                          <a:hlinkClick r:id="rId6"/>
                        </a:rPr>
                        <a:t>Глава 11</a:t>
                      </a:r>
                      <a:r>
                        <a:rPr lang="ru-RU" sz="1600" u="none" strike="noStrike" dirty="0">
                          <a:solidFill>
                            <a:schemeClr val="tx1">
                              <a:lumMod val="95000"/>
                              <a:lumOff val="5000"/>
                            </a:schemeClr>
                          </a:solidFill>
                          <a:effectLst/>
                          <a:latin typeface="Calibri" panose="020F0502020204030204" pitchFamily="34" charset="0"/>
                          <a:ea typeface="Times New Roman"/>
                          <a:cs typeface="Times New Roman"/>
                          <a:hlinkClick r:id="rId6"/>
                        </a:rPr>
                        <a:t>. Административные правонарушения на транспорте</a:t>
                      </a:r>
                      <a:r>
                        <a:rPr lang="ru-RU" sz="1600" dirty="0">
                          <a:solidFill>
                            <a:schemeClr val="tx1">
                              <a:lumMod val="95000"/>
                              <a:lumOff val="5000"/>
                            </a:schemeClr>
                          </a:solidFill>
                          <a:effectLst/>
                          <a:latin typeface="Calibri" panose="020F0502020204030204" pitchFamily="34" charset="0"/>
                          <a:ea typeface="Times New Roman"/>
                          <a:cs typeface="Times New Roman"/>
                        </a:rPr>
                        <a:t> (ст. 11.1-11.33)</a:t>
                      </a:r>
                      <a:endParaRPr lang="ru-RU" sz="1600" dirty="0">
                        <a:solidFill>
                          <a:schemeClr val="tx1">
                            <a:lumMod val="95000"/>
                            <a:lumOff val="5000"/>
                          </a:schemeClr>
                        </a:solidFill>
                        <a:effectLst/>
                        <a:latin typeface="Calibri" panose="020F0502020204030204" pitchFamily="34" charset="0"/>
                        <a:ea typeface="Calibri"/>
                        <a:cs typeface="Times New Roman"/>
                      </a:endParaRPr>
                    </a:p>
                  </a:txBody>
                  <a:tcPr marL="54661" marR="54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5256">
                <a:tc>
                  <a:txBody>
                    <a:bodyPr/>
                    <a:lstStyle/>
                    <a:p>
                      <a:pPr>
                        <a:lnSpc>
                          <a:spcPct val="115000"/>
                        </a:lnSpc>
                        <a:spcAft>
                          <a:spcPts val="0"/>
                        </a:spcAft>
                      </a:pPr>
                      <a:r>
                        <a:rPr lang="ru-RU" sz="1600" b="1" dirty="0">
                          <a:solidFill>
                            <a:schemeClr val="tx1">
                              <a:lumMod val="95000"/>
                              <a:lumOff val="5000"/>
                            </a:schemeClr>
                          </a:solidFill>
                          <a:effectLst/>
                          <a:latin typeface="Calibri" panose="020F0502020204030204" pitchFamily="34" charset="0"/>
                          <a:ea typeface="Calibri"/>
                          <a:cs typeface="Times New Roman"/>
                        </a:rPr>
                        <a:t>Г</a:t>
                      </a:r>
                      <a:r>
                        <a:rPr lang="ru-RU" sz="1600" b="1" u="none" strike="noStrike" dirty="0">
                          <a:solidFill>
                            <a:schemeClr val="tx1">
                              <a:lumMod val="95000"/>
                              <a:lumOff val="5000"/>
                            </a:schemeClr>
                          </a:solidFill>
                          <a:effectLst/>
                          <a:latin typeface="Calibri" panose="020F0502020204030204" pitchFamily="34" charset="0"/>
                          <a:ea typeface="Calibri"/>
                          <a:cs typeface="Times New Roman"/>
                          <a:hlinkClick r:id="rId7"/>
                        </a:rPr>
                        <a:t>лава 12</a:t>
                      </a:r>
                      <a:r>
                        <a:rPr lang="ru-RU" sz="1600" u="none" strike="noStrike" dirty="0">
                          <a:solidFill>
                            <a:schemeClr val="tx1">
                              <a:lumMod val="95000"/>
                              <a:lumOff val="5000"/>
                            </a:schemeClr>
                          </a:solidFill>
                          <a:effectLst/>
                          <a:latin typeface="Calibri" panose="020F0502020204030204" pitchFamily="34" charset="0"/>
                          <a:ea typeface="Calibri"/>
                          <a:cs typeface="Times New Roman"/>
                          <a:hlinkClick r:id="rId7"/>
                        </a:rPr>
                        <a:t>.  Административные правонарушения в области дорожного движения</a:t>
                      </a:r>
                      <a:r>
                        <a:rPr lang="ru-RU" sz="1600" u="none" strike="noStrike" dirty="0">
                          <a:solidFill>
                            <a:schemeClr val="tx1">
                              <a:lumMod val="95000"/>
                              <a:lumOff val="5000"/>
                            </a:schemeClr>
                          </a:solidFill>
                          <a:effectLst/>
                          <a:latin typeface="Calibri" panose="020F0502020204030204" pitchFamily="34" charset="0"/>
                          <a:ea typeface="Calibri"/>
                          <a:cs typeface="Times New Roman"/>
                        </a:rPr>
                        <a:t> (ст. 12.1-12.37)</a:t>
                      </a:r>
                      <a:endParaRPr lang="ru-RU" sz="1600" dirty="0">
                        <a:solidFill>
                          <a:schemeClr val="tx1">
                            <a:lumMod val="95000"/>
                            <a:lumOff val="5000"/>
                          </a:schemeClr>
                        </a:solidFill>
                        <a:effectLst/>
                        <a:latin typeface="Calibri" panose="020F0502020204030204" pitchFamily="34" charset="0"/>
                        <a:ea typeface="Calibri"/>
                        <a:cs typeface="Times New Roman"/>
                      </a:endParaRPr>
                    </a:p>
                  </a:txBody>
                  <a:tcPr marL="54661" marR="54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5256">
                <a:tc>
                  <a:txBody>
                    <a:bodyPr/>
                    <a:lstStyle/>
                    <a:p>
                      <a:pPr>
                        <a:lnSpc>
                          <a:spcPct val="115000"/>
                        </a:lnSpc>
                        <a:spcAft>
                          <a:spcPts val="0"/>
                        </a:spcAft>
                      </a:pPr>
                      <a:r>
                        <a:rPr lang="ru-RU" sz="1600" b="1" u="none" strike="noStrike" dirty="0">
                          <a:solidFill>
                            <a:schemeClr val="tx1">
                              <a:lumMod val="95000"/>
                              <a:lumOff val="5000"/>
                            </a:schemeClr>
                          </a:solidFill>
                          <a:effectLst/>
                          <a:latin typeface="Calibri" panose="020F0502020204030204" pitchFamily="34" charset="0"/>
                          <a:ea typeface="Times New Roman"/>
                          <a:cs typeface="Times New Roman"/>
                          <a:hlinkClick r:id="rId8"/>
                        </a:rPr>
                        <a:t>Глава 13</a:t>
                      </a:r>
                      <a:r>
                        <a:rPr lang="ru-RU" sz="1600" u="none" strike="noStrike" dirty="0">
                          <a:solidFill>
                            <a:schemeClr val="tx1">
                              <a:lumMod val="95000"/>
                              <a:lumOff val="5000"/>
                            </a:schemeClr>
                          </a:solidFill>
                          <a:effectLst/>
                          <a:latin typeface="Calibri" panose="020F0502020204030204" pitchFamily="34" charset="0"/>
                          <a:ea typeface="Times New Roman"/>
                          <a:cs typeface="Times New Roman"/>
                          <a:hlinkClick r:id="rId8"/>
                        </a:rPr>
                        <a:t>. Административные правонарушения в области связи и информации</a:t>
                      </a:r>
                      <a:r>
                        <a:rPr lang="ru-RU" sz="1600" dirty="0">
                          <a:solidFill>
                            <a:schemeClr val="tx1">
                              <a:lumMod val="95000"/>
                              <a:lumOff val="5000"/>
                            </a:schemeClr>
                          </a:solidFill>
                          <a:effectLst/>
                          <a:latin typeface="Calibri" panose="020F0502020204030204" pitchFamily="34" charset="0"/>
                          <a:ea typeface="Times New Roman"/>
                          <a:cs typeface="Times New Roman"/>
                        </a:rPr>
                        <a:t> (ст. 13.1-13.31)</a:t>
                      </a:r>
                      <a:endParaRPr lang="ru-RU" sz="1600" dirty="0">
                        <a:solidFill>
                          <a:schemeClr val="tx1">
                            <a:lumMod val="95000"/>
                            <a:lumOff val="5000"/>
                          </a:schemeClr>
                        </a:solidFill>
                        <a:effectLst/>
                        <a:latin typeface="Calibri" panose="020F0502020204030204" pitchFamily="34" charset="0"/>
                        <a:ea typeface="Calibri"/>
                        <a:cs typeface="Times New Roman"/>
                      </a:endParaRPr>
                    </a:p>
                  </a:txBody>
                  <a:tcPr marL="54661" marR="54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2885">
                <a:tc>
                  <a:txBody>
                    <a:bodyPr/>
                    <a:lstStyle/>
                    <a:p>
                      <a:pPr>
                        <a:lnSpc>
                          <a:spcPct val="115000"/>
                        </a:lnSpc>
                        <a:spcAft>
                          <a:spcPts val="0"/>
                        </a:spcAft>
                      </a:pPr>
                      <a:r>
                        <a:rPr lang="ru-RU" sz="1600" b="1" u="none" strike="noStrike" dirty="0">
                          <a:solidFill>
                            <a:schemeClr val="tx1">
                              <a:lumMod val="95000"/>
                              <a:lumOff val="5000"/>
                            </a:schemeClr>
                          </a:solidFill>
                          <a:effectLst/>
                          <a:latin typeface="Calibri" panose="020F0502020204030204" pitchFamily="34" charset="0"/>
                          <a:ea typeface="Times New Roman"/>
                          <a:cs typeface="Times New Roman"/>
                          <a:hlinkClick r:id="rId9"/>
                        </a:rPr>
                        <a:t>Глава 17</a:t>
                      </a:r>
                      <a:r>
                        <a:rPr lang="ru-RU" sz="1600" u="none" strike="noStrike" dirty="0">
                          <a:solidFill>
                            <a:schemeClr val="tx1">
                              <a:lumMod val="95000"/>
                              <a:lumOff val="5000"/>
                            </a:schemeClr>
                          </a:solidFill>
                          <a:effectLst/>
                          <a:latin typeface="Calibri" panose="020F0502020204030204" pitchFamily="34" charset="0"/>
                          <a:ea typeface="Times New Roman"/>
                          <a:cs typeface="Times New Roman"/>
                          <a:hlinkClick r:id="rId9"/>
                        </a:rPr>
                        <a:t>. Административные правонарушения, посягающие на институты государственной власти</a:t>
                      </a:r>
                      <a:r>
                        <a:rPr lang="ru-RU" sz="1600" dirty="0">
                          <a:solidFill>
                            <a:schemeClr val="tx1">
                              <a:lumMod val="95000"/>
                              <a:lumOff val="5000"/>
                            </a:schemeClr>
                          </a:solidFill>
                          <a:effectLst/>
                          <a:latin typeface="Calibri" panose="020F0502020204030204" pitchFamily="34" charset="0"/>
                          <a:ea typeface="Times New Roman"/>
                          <a:cs typeface="Times New Roman"/>
                        </a:rPr>
                        <a:t> (ст. 17.1-17.17)</a:t>
                      </a:r>
                      <a:endParaRPr lang="ru-RU" sz="1600" dirty="0">
                        <a:solidFill>
                          <a:schemeClr val="tx1">
                            <a:lumMod val="95000"/>
                            <a:lumOff val="5000"/>
                          </a:schemeClr>
                        </a:solidFill>
                        <a:effectLst/>
                        <a:latin typeface="Calibri" panose="020F0502020204030204" pitchFamily="34" charset="0"/>
                        <a:ea typeface="Calibri"/>
                        <a:cs typeface="Times New Roman"/>
                      </a:endParaRPr>
                    </a:p>
                  </a:txBody>
                  <a:tcPr marL="54661" marR="54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5256">
                <a:tc>
                  <a:txBody>
                    <a:bodyPr/>
                    <a:lstStyle/>
                    <a:p>
                      <a:pPr>
                        <a:lnSpc>
                          <a:spcPct val="115000"/>
                        </a:lnSpc>
                        <a:spcAft>
                          <a:spcPts val="0"/>
                        </a:spcAft>
                      </a:pPr>
                      <a:r>
                        <a:rPr lang="ru-RU" sz="1600" b="1" u="none" strike="noStrike" dirty="0">
                          <a:solidFill>
                            <a:schemeClr val="tx1">
                              <a:lumMod val="95000"/>
                              <a:lumOff val="5000"/>
                            </a:schemeClr>
                          </a:solidFill>
                          <a:effectLst/>
                          <a:latin typeface="Calibri" panose="020F0502020204030204" pitchFamily="34" charset="0"/>
                          <a:ea typeface="Times New Roman"/>
                          <a:cs typeface="Times New Roman"/>
                          <a:hlinkClick r:id="rId10"/>
                        </a:rPr>
                        <a:t>Глава 19</a:t>
                      </a:r>
                      <a:r>
                        <a:rPr lang="ru-RU" sz="1600" u="none" strike="noStrike" dirty="0">
                          <a:solidFill>
                            <a:schemeClr val="tx1">
                              <a:lumMod val="95000"/>
                              <a:lumOff val="5000"/>
                            </a:schemeClr>
                          </a:solidFill>
                          <a:effectLst/>
                          <a:latin typeface="Calibri" panose="020F0502020204030204" pitchFamily="34" charset="0"/>
                          <a:ea typeface="Times New Roman"/>
                          <a:cs typeface="Times New Roman"/>
                          <a:hlinkClick r:id="rId10"/>
                        </a:rPr>
                        <a:t>. Административные правонарушения против порядка управления</a:t>
                      </a:r>
                      <a:r>
                        <a:rPr lang="ru-RU" sz="1600" dirty="0">
                          <a:solidFill>
                            <a:schemeClr val="tx1">
                              <a:lumMod val="95000"/>
                              <a:lumOff val="5000"/>
                            </a:schemeClr>
                          </a:solidFill>
                          <a:effectLst/>
                          <a:latin typeface="Calibri" panose="020F0502020204030204" pitchFamily="34" charset="0"/>
                          <a:ea typeface="Times New Roman"/>
                          <a:cs typeface="Times New Roman"/>
                        </a:rPr>
                        <a:t> (ст. 19.1-19.37)</a:t>
                      </a:r>
                      <a:endParaRPr lang="ru-RU" sz="1600" dirty="0">
                        <a:solidFill>
                          <a:schemeClr val="tx1">
                            <a:lumMod val="95000"/>
                            <a:lumOff val="5000"/>
                          </a:schemeClr>
                        </a:solidFill>
                        <a:effectLst/>
                        <a:latin typeface="Calibri" panose="020F0502020204030204" pitchFamily="34" charset="0"/>
                        <a:ea typeface="Calibri"/>
                        <a:cs typeface="Times New Roman"/>
                      </a:endParaRPr>
                    </a:p>
                  </a:txBody>
                  <a:tcPr marL="54661" marR="54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2885">
                <a:tc>
                  <a:txBody>
                    <a:bodyPr/>
                    <a:lstStyle/>
                    <a:p>
                      <a:pPr>
                        <a:lnSpc>
                          <a:spcPct val="115000"/>
                        </a:lnSpc>
                        <a:spcAft>
                          <a:spcPts val="0"/>
                        </a:spcAft>
                      </a:pPr>
                      <a:r>
                        <a:rPr lang="ru-RU" sz="1600" b="1" u="none" strike="noStrike" dirty="0">
                          <a:solidFill>
                            <a:schemeClr val="tx1">
                              <a:lumMod val="95000"/>
                              <a:lumOff val="5000"/>
                            </a:schemeClr>
                          </a:solidFill>
                          <a:effectLst/>
                          <a:latin typeface="Calibri" panose="020F0502020204030204" pitchFamily="34" charset="0"/>
                          <a:ea typeface="Times New Roman"/>
                          <a:cs typeface="Times New Roman"/>
                          <a:hlinkClick r:id="rId11"/>
                        </a:rPr>
                        <a:t>Глава 20</a:t>
                      </a:r>
                      <a:r>
                        <a:rPr lang="ru-RU" sz="1600" u="none" strike="noStrike" dirty="0">
                          <a:solidFill>
                            <a:schemeClr val="tx1">
                              <a:lumMod val="95000"/>
                              <a:lumOff val="5000"/>
                            </a:schemeClr>
                          </a:solidFill>
                          <a:effectLst/>
                          <a:latin typeface="Calibri" panose="020F0502020204030204" pitchFamily="34" charset="0"/>
                          <a:ea typeface="Times New Roman"/>
                          <a:cs typeface="Times New Roman"/>
                          <a:hlinkClick r:id="rId11"/>
                        </a:rPr>
                        <a:t>. Административные правонарушения, посягающие на общественный порядок и общественную безопасность</a:t>
                      </a:r>
                      <a:r>
                        <a:rPr lang="ru-RU" sz="1600" dirty="0">
                          <a:solidFill>
                            <a:schemeClr val="tx1">
                              <a:lumMod val="95000"/>
                              <a:lumOff val="5000"/>
                            </a:schemeClr>
                          </a:solidFill>
                          <a:effectLst/>
                          <a:latin typeface="Calibri" panose="020F0502020204030204" pitchFamily="34" charset="0"/>
                          <a:ea typeface="Times New Roman"/>
                          <a:cs typeface="Times New Roman"/>
                        </a:rPr>
                        <a:t> (ст. 20.1-20.34)</a:t>
                      </a:r>
                      <a:endParaRPr lang="ru-RU" sz="1600" dirty="0">
                        <a:solidFill>
                          <a:schemeClr val="tx1">
                            <a:lumMod val="95000"/>
                            <a:lumOff val="5000"/>
                          </a:schemeClr>
                        </a:solidFill>
                        <a:effectLst/>
                        <a:latin typeface="Calibri" panose="020F0502020204030204" pitchFamily="34" charset="0"/>
                        <a:ea typeface="Calibri"/>
                        <a:cs typeface="Times New Roman"/>
                      </a:endParaRPr>
                    </a:p>
                  </a:txBody>
                  <a:tcPr marL="54661" marR="54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5256">
                <a:tc>
                  <a:txBody>
                    <a:bodyPr/>
                    <a:lstStyle/>
                    <a:p>
                      <a:pPr>
                        <a:lnSpc>
                          <a:spcPct val="115000"/>
                        </a:lnSpc>
                        <a:spcAft>
                          <a:spcPts val="0"/>
                        </a:spcAft>
                      </a:pPr>
                      <a:r>
                        <a:rPr lang="ru-RU" sz="1600" b="1" u="none" strike="noStrike" dirty="0">
                          <a:solidFill>
                            <a:schemeClr val="tx1">
                              <a:lumMod val="95000"/>
                              <a:lumOff val="5000"/>
                            </a:schemeClr>
                          </a:solidFill>
                          <a:effectLst/>
                          <a:latin typeface="Calibri" panose="020F0502020204030204" pitchFamily="34" charset="0"/>
                          <a:ea typeface="Times New Roman"/>
                          <a:cs typeface="Times New Roman"/>
                          <a:hlinkClick r:id="rId12"/>
                        </a:rPr>
                        <a:t>Глава 21</a:t>
                      </a:r>
                      <a:r>
                        <a:rPr lang="ru-RU" sz="1600" u="none" strike="noStrike" dirty="0">
                          <a:solidFill>
                            <a:schemeClr val="tx1">
                              <a:lumMod val="95000"/>
                              <a:lumOff val="5000"/>
                            </a:schemeClr>
                          </a:solidFill>
                          <a:effectLst/>
                          <a:latin typeface="Calibri" panose="020F0502020204030204" pitchFamily="34" charset="0"/>
                          <a:ea typeface="Times New Roman"/>
                          <a:cs typeface="Times New Roman"/>
                          <a:hlinkClick r:id="rId12"/>
                        </a:rPr>
                        <a:t>. Административные правонарушения в области воинского учета</a:t>
                      </a:r>
                      <a:r>
                        <a:rPr lang="ru-RU" sz="1600" dirty="0">
                          <a:solidFill>
                            <a:schemeClr val="tx1">
                              <a:lumMod val="95000"/>
                              <a:lumOff val="5000"/>
                            </a:schemeClr>
                          </a:solidFill>
                          <a:effectLst/>
                          <a:latin typeface="Calibri" panose="020F0502020204030204" pitchFamily="34" charset="0"/>
                          <a:ea typeface="Times New Roman"/>
                          <a:cs typeface="Times New Roman"/>
                        </a:rPr>
                        <a:t> (ст.21.1-21.7)</a:t>
                      </a:r>
                      <a:endParaRPr lang="ru-RU" sz="1600" dirty="0">
                        <a:solidFill>
                          <a:schemeClr val="tx1">
                            <a:lumMod val="95000"/>
                            <a:lumOff val="5000"/>
                          </a:schemeClr>
                        </a:solidFill>
                        <a:effectLst/>
                        <a:latin typeface="Calibri" panose="020F0502020204030204" pitchFamily="34" charset="0"/>
                        <a:ea typeface="Calibri"/>
                        <a:cs typeface="Times New Roman"/>
                      </a:endParaRPr>
                    </a:p>
                  </a:txBody>
                  <a:tcPr marL="54661" marR="54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53888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332656"/>
            <a:ext cx="6512511" cy="1143000"/>
          </a:xfrm>
        </p:spPr>
        <p:txBody>
          <a:bodyPr/>
          <a:lstStyle/>
          <a:p>
            <a:r>
              <a:rPr lang="ru-RU" dirty="0" smtClean="0"/>
              <a:t>Трудовой договор</a:t>
            </a:r>
            <a:endParaRPr lang="ru-RU" dirty="0"/>
          </a:p>
        </p:txBody>
      </p:sp>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rot="21296325">
            <a:off x="6232720" y="1441072"/>
            <a:ext cx="2427561" cy="34750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Прямоугольник 4"/>
          <p:cNvSpPr/>
          <p:nvPr/>
        </p:nvSpPr>
        <p:spPr>
          <a:xfrm>
            <a:off x="251520" y="1484784"/>
            <a:ext cx="5832648" cy="5016758"/>
          </a:xfrm>
          <a:prstGeom prst="rect">
            <a:avLst/>
          </a:prstGeom>
        </p:spPr>
        <p:txBody>
          <a:bodyPr wrap="square">
            <a:spAutoFit/>
          </a:bodyPr>
          <a:lstStyle/>
          <a:p>
            <a:r>
              <a:rPr lang="ru-RU" sz="1600" b="1" dirty="0"/>
              <a:t>Статья 56.</a:t>
            </a:r>
            <a:r>
              <a:rPr lang="ru-RU" sz="1600" dirty="0"/>
              <a:t> Понятие трудового договора. Стороны трудового </a:t>
            </a:r>
            <a:r>
              <a:rPr lang="ru-RU" sz="1600" dirty="0" smtClean="0"/>
              <a:t>договора</a:t>
            </a:r>
          </a:p>
          <a:p>
            <a:endParaRPr lang="ru-RU" sz="1600" dirty="0"/>
          </a:p>
          <a:p>
            <a:r>
              <a:rPr lang="ru-RU" sz="1600" b="1" u="sng" dirty="0" smtClean="0"/>
              <a:t>Трудовой </a:t>
            </a:r>
            <a:r>
              <a:rPr lang="ru-RU" sz="1600" b="1" u="sng" dirty="0"/>
              <a:t>договор</a:t>
            </a:r>
            <a:r>
              <a:rPr lang="ru-RU" sz="1600" dirty="0"/>
              <a:t> - </a:t>
            </a:r>
            <a:r>
              <a:rPr lang="ru-RU" sz="1600" u="sng" dirty="0"/>
              <a:t>соглашение</a:t>
            </a:r>
            <a:r>
              <a:rPr lang="ru-RU" sz="1600" dirty="0"/>
              <a:t> </a:t>
            </a:r>
            <a:r>
              <a:rPr lang="ru-RU" sz="1600" u="sng" dirty="0"/>
              <a:t>между работодателем и работником</a:t>
            </a:r>
            <a:r>
              <a:rPr lang="ru-RU" sz="1600" dirty="0"/>
              <a:t>, в соответствии с которым работодатель </a:t>
            </a:r>
            <a:r>
              <a:rPr lang="ru-RU" sz="1600" u="sng" dirty="0"/>
              <a:t>обязуется предоставить работнику работу по обусловленной трудовой функции</a:t>
            </a:r>
            <a:r>
              <a:rPr lang="ru-RU" sz="1600" dirty="0"/>
              <a:t>, обеспечить условия труда, предусмотренные трудовым законодательством и иными нормативными правовыми актами, содержащими нормы трудового права, коллективным договором, соглашениями, локальными нормативными актами и данным соглашением, </a:t>
            </a:r>
            <a:r>
              <a:rPr lang="ru-RU" sz="1600" u="sng" dirty="0"/>
              <a:t>своевременно и в полном размере выплачивать работнику заработную плату</a:t>
            </a:r>
            <a:r>
              <a:rPr lang="ru-RU" sz="1600" dirty="0"/>
              <a:t>, а работник </a:t>
            </a:r>
            <a:r>
              <a:rPr lang="ru-RU" sz="1600" u="sng" dirty="0"/>
              <a:t>обязуется лично выполнять определенную этим соглашением трудовую функцию в интересах</a:t>
            </a:r>
            <a:r>
              <a:rPr lang="ru-RU" sz="1600" dirty="0"/>
              <a:t>, под управлением и контролем работодателя, </a:t>
            </a:r>
            <a:r>
              <a:rPr lang="ru-RU" sz="1600" u="sng" dirty="0"/>
              <a:t>соблюдать </a:t>
            </a:r>
            <a:r>
              <a:rPr lang="ru-RU" sz="1600" u="sng" dirty="0" smtClean="0"/>
              <a:t>правила внутреннего </a:t>
            </a:r>
            <a:r>
              <a:rPr lang="ru-RU" sz="1600" u="sng" dirty="0"/>
              <a:t>трудового распорядка</a:t>
            </a:r>
            <a:r>
              <a:rPr lang="ru-RU" sz="1600" dirty="0"/>
              <a:t>, действующие у данного работодателя.</a:t>
            </a:r>
          </a:p>
          <a:p>
            <a:r>
              <a:rPr lang="ru-RU" sz="1600" u="sng" dirty="0"/>
              <a:t>Сторонами трудового договора являются </a:t>
            </a:r>
            <a:r>
              <a:rPr lang="ru-RU" sz="1600" dirty="0" smtClean="0"/>
              <a:t>работодатель и работник.</a:t>
            </a:r>
            <a:endParaRPr lang="ru-RU" sz="1600" dirty="0"/>
          </a:p>
        </p:txBody>
      </p:sp>
    </p:spTree>
    <p:extLst>
      <p:ext uri="{BB962C8B-B14F-4D97-AF65-F5344CB8AC3E}">
        <p14:creationId xmlns:p14="http://schemas.microsoft.com/office/powerpoint/2010/main" val="1019534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Рисунок 10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2794" y="3266315"/>
            <a:ext cx="2349498" cy="1503997"/>
          </a:xfrm>
          <a:prstGeom prst="rect">
            <a:avLst/>
          </a:prstGeom>
        </p:spPr>
      </p:pic>
      <p:sp>
        <p:nvSpPr>
          <p:cNvPr id="2" name="Заголовок 1"/>
          <p:cNvSpPr>
            <a:spLocks noGrp="1"/>
          </p:cNvSpPr>
          <p:nvPr>
            <p:ph type="title"/>
          </p:nvPr>
        </p:nvSpPr>
        <p:spPr>
          <a:xfrm>
            <a:off x="179512" y="188640"/>
            <a:ext cx="8640960" cy="922114"/>
          </a:xfrm>
        </p:spPr>
        <p:txBody>
          <a:bodyPr/>
          <a:lstStyle/>
          <a:p>
            <a:r>
              <a:rPr lang="ru-RU" sz="4000" dirty="0" smtClean="0"/>
              <a:t>Заключение трудового договора</a:t>
            </a:r>
            <a:endParaRPr lang="ru-RU" sz="4000" dirty="0"/>
          </a:p>
        </p:txBody>
      </p:sp>
      <p:sp>
        <p:nvSpPr>
          <p:cNvPr id="4" name="Объект 3"/>
          <p:cNvSpPr>
            <a:spLocks noGrp="1"/>
          </p:cNvSpPr>
          <p:nvPr>
            <p:ph sz="quarter" idx="13"/>
          </p:nvPr>
        </p:nvSpPr>
        <p:spPr>
          <a:xfrm>
            <a:off x="1539280" y="1081132"/>
            <a:ext cx="6400800" cy="504056"/>
          </a:xfrm>
        </p:spPr>
        <p:txBody>
          <a:bodyPr/>
          <a:lstStyle/>
          <a:p>
            <a:r>
              <a:rPr lang="ru-RU" u="sng" dirty="0" smtClean="0"/>
              <a:t>Срок трудового договора </a:t>
            </a:r>
            <a:r>
              <a:rPr lang="ru-RU" dirty="0" smtClean="0"/>
              <a:t>(ст. 58, 59)</a:t>
            </a:r>
            <a:endParaRPr lang="ru-RU" dirty="0"/>
          </a:p>
        </p:txBody>
      </p:sp>
      <p:sp>
        <p:nvSpPr>
          <p:cNvPr id="5" name="Объект 3"/>
          <p:cNvSpPr txBox="1">
            <a:spLocks/>
          </p:cNvSpPr>
          <p:nvPr/>
        </p:nvSpPr>
        <p:spPr>
          <a:xfrm>
            <a:off x="2826620" y="2333251"/>
            <a:ext cx="5852190" cy="504056"/>
          </a:xfrm>
          <a:prstGeom prst="rect">
            <a:avLst/>
          </a:prstGeom>
          <a:ln w="19050">
            <a:solidFill>
              <a:schemeClr val="tx1"/>
            </a:solidFill>
          </a:ln>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None/>
            </a:pPr>
            <a:r>
              <a:rPr lang="ru-RU" dirty="0" smtClean="0"/>
              <a:t>На срок не более 5 лет (срочный договор)</a:t>
            </a:r>
            <a:endParaRPr lang="ru-RU" dirty="0"/>
          </a:p>
        </p:txBody>
      </p:sp>
      <p:sp>
        <p:nvSpPr>
          <p:cNvPr id="6" name="Объект 3"/>
          <p:cNvSpPr txBox="1">
            <a:spLocks/>
          </p:cNvSpPr>
          <p:nvPr/>
        </p:nvSpPr>
        <p:spPr>
          <a:xfrm>
            <a:off x="787624" y="1670243"/>
            <a:ext cx="3528392" cy="504056"/>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None/>
            </a:pPr>
            <a:r>
              <a:rPr lang="ru-RU" dirty="0" smtClean="0"/>
              <a:t>Неопределенный срок</a:t>
            </a:r>
            <a:endParaRPr lang="ru-RU" dirty="0"/>
          </a:p>
        </p:txBody>
      </p:sp>
      <p:cxnSp>
        <p:nvCxnSpPr>
          <p:cNvPr id="8" name="Прямая со стрелкой 7"/>
          <p:cNvCxnSpPr/>
          <p:nvPr/>
        </p:nvCxnSpPr>
        <p:spPr>
          <a:xfrm flipH="1">
            <a:off x="2555776" y="1412776"/>
            <a:ext cx="1224136" cy="2574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a:off x="4860032" y="1412776"/>
            <a:ext cx="1152128" cy="7615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Объект 3"/>
          <p:cNvSpPr txBox="1">
            <a:spLocks/>
          </p:cNvSpPr>
          <p:nvPr/>
        </p:nvSpPr>
        <p:spPr>
          <a:xfrm>
            <a:off x="1115616" y="2852936"/>
            <a:ext cx="6400800" cy="504056"/>
          </a:xfrm>
          <a:prstGeom prst="rect">
            <a:avLst/>
          </a:prstGeom>
        </p:spPr>
        <p:txBody>
          <a:bodyPr vert="horz" lIns="91440" tIns="45720" rIns="91440" bIns="45720" rtlCol="0">
            <a:normAutofit fontScale="92500"/>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r>
              <a:rPr lang="ru-RU" u="sng" dirty="0" smtClean="0"/>
              <a:t>Форма трудового договора – письменная </a:t>
            </a:r>
            <a:r>
              <a:rPr lang="ru-RU" dirty="0" smtClean="0"/>
              <a:t>(ст. 67)</a:t>
            </a:r>
            <a:endParaRPr lang="ru-RU" dirty="0"/>
          </a:p>
        </p:txBody>
      </p:sp>
      <p:sp>
        <p:nvSpPr>
          <p:cNvPr id="13" name="Объект 3"/>
          <p:cNvSpPr txBox="1">
            <a:spLocks/>
          </p:cNvSpPr>
          <p:nvPr/>
        </p:nvSpPr>
        <p:spPr>
          <a:xfrm>
            <a:off x="467544" y="3514258"/>
            <a:ext cx="2952328" cy="504056"/>
          </a:xfrm>
          <a:prstGeom prst="rect">
            <a:avLst/>
          </a:prstGeom>
          <a:ln w="19050">
            <a:solidFill>
              <a:schemeClr val="tx1"/>
            </a:solidFill>
          </a:ln>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None/>
            </a:pPr>
            <a:r>
              <a:rPr lang="ru-RU" dirty="0" smtClean="0"/>
              <a:t>в двух экземплярах</a:t>
            </a:r>
            <a:endParaRPr lang="ru-RU" dirty="0"/>
          </a:p>
        </p:txBody>
      </p:sp>
      <p:sp>
        <p:nvSpPr>
          <p:cNvPr id="14" name="Объект 3"/>
          <p:cNvSpPr txBox="1">
            <a:spLocks/>
          </p:cNvSpPr>
          <p:nvPr/>
        </p:nvSpPr>
        <p:spPr>
          <a:xfrm>
            <a:off x="790208" y="4134443"/>
            <a:ext cx="5328592" cy="504056"/>
          </a:xfrm>
          <a:prstGeom prst="rect">
            <a:avLst/>
          </a:prstGeom>
          <a:ln w="19050">
            <a:solidFill>
              <a:schemeClr val="tx1"/>
            </a:solidFill>
          </a:ln>
        </p:spPr>
        <p:txBody>
          <a:bodyPr vert="horz" lIns="91440" tIns="45720" rIns="91440" bIns="45720" rtlCol="0">
            <a:normAutofit fontScale="92500"/>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None/>
            </a:pPr>
            <a:r>
              <a:rPr lang="ru-RU" dirty="0" smtClean="0"/>
              <a:t>прием на работу оформляется приказом</a:t>
            </a:r>
            <a:endParaRPr lang="ru-RU" dirty="0"/>
          </a:p>
        </p:txBody>
      </p:sp>
      <p:sp>
        <p:nvSpPr>
          <p:cNvPr id="15" name="Объект 3"/>
          <p:cNvSpPr txBox="1">
            <a:spLocks/>
          </p:cNvSpPr>
          <p:nvPr/>
        </p:nvSpPr>
        <p:spPr>
          <a:xfrm>
            <a:off x="3275856" y="4784041"/>
            <a:ext cx="5215516" cy="504056"/>
          </a:xfrm>
          <a:prstGeom prst="rect">
            <a:avLst/>
          </a:prstGeom>
          <a:ln w="19050">
            <a:solidFill>
              <a:schemeClr val="tx1"/>
            </a:solidFill>
          </a:ln>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None/>
            </a:pPr>
            <a:r>
              <a:rPr lang="ru-RU" dirty="0" smtClean="0"/>
              <a:t>делается запись в трудовой книжке</a:t>
            </a:r>
            <a:endParaRPr lang="ru-RU" dirty="0"/>
          </a:p>
        </p:txBody>
      </p:sp>
      <p:sp>
        <p:nvSpPr>
          <p:cNvPr id="16" name="Объект 3"/>
          <p:cNvSpPr txBox="1">
            <a:spLocks/>
          </p:cNvSpPr>
          <p:nvPr/>
        </p:nvSpPr>
        <p:spPr>
          <a:xfrm>
            <a:off x="1259632" y="5529591"/>
            <a:ext cx="3528392" cy="504056"/>
          </a:xfrm>
          <a:prstGeom prst="rect">
            <a:avLst/>
          </a:prstGeom>
          <a:ln w="19050">
            <a:solidFill>
              <a:schemeClr val="tx1"/>
            </a:solidFill>
          </a:ln>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None/>
            </a:pPr>
            <a:r>
              <a:rPr lang="ru-RU" dirty="0" smtClean="0"/>
              <a:t>на бумажном носителе</a:t>
            </a:r>
            <a:endParaRPr lang="ru-RU" dirty="0"/>
          </a:p>
        </p:txBody>
      </p:sp>
      <p:sp>
        <p:nvSpPr>
          <p:cNvPr id="17" name="Прямоугольник 16"/>
          <p:cNvSpPr/>
          <p:nvPr/>
        </p:nvSpPr>
        <p:spPr>
          <a:xfrm>
            <a:off x="787624" y="1670243"/>
            <a:ext cx="3528392" cy="504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Объект 3"/>
          <p:cNvSpPr txBox="1">
            <a:spLocks/>
          </p:cNvSpPr>
          <p:nvPr/>
        </p:nvSpPr>
        <p:spPr>
          <a:xfrm>
            <a:off x="5123625" y="5669632"/>
            <a:ext cx="3528392" cy="504056"/>
          </a:xfrm>
          <a:prstGeom prst="rect">
            <a:avLst/>
          </a:prstGeom>
          <a:ln w="19050">
            <a:solidFill>
              <a:schemeClr val="tx1"/>
            </a:solidFill>
          </a:ln>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None/>
            </a:pPr>
            <a:r>
              <a:rPr lang="ru-RU" dirty="0" smtClean="0"/>
              <a:t>в электронном виде</a:t>
            </a:r>
            <a:endParaRPr lang="ru-RU" dirty="0"/>
          </a:p>
        </p:txBody>
      </p:sp>
      <p:cxnSp>
        <p:nvCxnSpPr>
          <p:cNvPr id="23" name="Прямая со стрелкой 22"/>
          <p:cNvCxnSpPr/>
          <p:nvPr/>
        </p:nvCxnSpPr>
        <p:spPr>
          <a:xfrm flipH="1">
            <a:off x="2483768" y="3212976"/>
            <a:ext cx="1152128" cy="3012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flipH="1">
            <a:off x="3995936" y="3212976"/>
            <a:ext cx="288032" cy="9214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p:nvPr/>
        </p:nvCxnSpPr>
        <p:spPr>
          <a:xfrm>
            <a:off x="5883614" y="3212976"/>
            <a:ext cx="649180" cy="15267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p:nvPr/>
        </p:nvCxnSpPr>
        <p:spPr>
          <a:xfrm flipH="1">
            <a:off x="3995936" y="5288097"/>
            <a:ext cx="1008112" cy="2414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24" name="Прямая со стрелкой 1023"/>
          <p:cNvCxnSpPr/>
          <p:nvPr/>
        </p:nvCxnSpPr>
        <p:spPr>
          <a:xfrm>
            <a:off x="6012160" y="5288097"/>
            <a:ext cx="520634" cy="3815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27" name="Прямоугольник 1026"/>
          <p:cNvSpPr/>
          <p:nvPr/>
        </p:nvSpPr>
        <p:spPr>
          <a:xfrm>
            <a:off x="1281871" y="4666737"/>
            <a:ext cx="971741" cy="369332"/>
          </a:xfrm>
          <a:prstGeom prst="rect">
            <a:avLst/>
          </a:prstGeom>
        </p:spPr>
        <p:txBody>
          <a:bodyPr wrap="none">
            <a:spAutoFit/>
          </a:bodyPr>
          <a:lstStyle/>
          <a:p>
            <a:r>
              <a:rPr lang="ru-RU" dirty="0"/>
              <a:t>(ст. </a:t>
            </a:r>
            <a:r>
              <a:rPr lang="ru-RU" dirty="0" smtClean="0"/>
              <a:t>68)</a:t>
            </a:r>
            <a:endParaRPr lang="ru-RU" dirty="0"/>
          </a:p>
        </p:txBody>
      </p:sp>
      <p:sp>
        <p:nvSpPr>
          <p:cNvPr id="1028" name="Прямоугольник 1027"/>
          <p:cNvSpPr/>
          <p:nvPr/>
        </p:nvSpPr>
        <p:spPr>
          <a:xfrm>
            <a:off x="4014121" y="6163173"/>
            <a:ext cx="971741" cy="369332"/>
          </a:xfrm>
          <a:prstGeom prst="rect">
            <a:avLst/>
          </a:prstGeom>
        </p:spPr>
        <p:txBody>
          <a:bodyPr wrap="none">
            <a:spAutoFit/>
          </a:bodyPr>
          <a:lstStyle/>
          <a:p>
            <a:r>
              <a:rPr lang="ru-RU" dirty="0"/>
              <a:t>(ст. </a:t>
            </a:r>
            <a:r>
              <a:rPr lang="ru-RU" dirty="0" smtClean="0"/>
              <a:t>66)</a:t>
            </a:r>
            <a:endParaRPr lang="ru-RU" dirty="0"/>
          </a:p>
        </p:txBody>
      </p:sp>
    </p:spTree>
    <p:extLst>
      <p:ext uri="{BB962C8B-B14F-4D97-AF65-F5344CB8AC3E}">
        <p14:creationId xmlns:p14="http://schemas.microsoft.com/office/powerpoint/2010/main" val="550815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8640960" cy="922114"/>
          </a:xfrm>
        </p:spPr>
        <p:txBody>
          <a:bodyPr/>
          <a:lstStyle/>
          <a:p>
            <a:r>
              <a:rPr lang="ru-RU" sz="4000" dirty="0" smtClean="0"/>
              <a:t>Заключение трудового договора</a:t>
            </a:r>
            <a:endParaRPr lang="ru-RU" sz="4000" dirty="0"/>
          </a:p>
        </p:txBody>
      </p:sp>
      <p:sp>
        <p:nvSpPr>
          <p:cNvPr id="12" name="Объект 3"/>
          <p:cNvSpPr txBox="1">
            <a:spLocks/>
          </p:cNvSpPr>
          <p:nvPr/>
        </p:nvSpPr>
        <p:spPr>
          <a:xfrm>
            <a:off x="467544" y="1124744"/>
            <a:ext cx="8048345" cy="504056"/>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r>
              <a:rPr lang="ru-RU" u="sng" dirty="0" smtClean="0"/>
              <a:t>Возраст, с которого допускается заключение т.д. </a:t>
            </a:r>
            <a:r>
              <a:rPr lang="ru-RU" dirty="0" smtClean="0"/>
              <a:t>(ст. 63)</a:t>
            </a:r>
            <a:endParaRPr lang="ru-RU" dirty="0"/>
          </a:p>
        </p:txBody>
      </p:sp>
      <p:sp>
        <p:nvSpPr>
          <p:cNvPr id="13" name="Объект 3"/>
          <p:cNvSpPr txBox="1">
            <a:spLocks/>
          </p:cNvSpPr>
          <p:nvPr/>
        </p:nvSpPr>
        <p:spPr>
          <a:xfrm>
            <a:off x="476501" y="1752645"/>
            <a:ext cx="2696457" cy="504056"/>
          </a:xfrm>
          <a:prstGeom prst="rect">
            <a:avLst/>
          </a:prstGeom>
          <a:ln w="19050">
            <a:solidFill>
              <a:srgbClr val="0070C0"/>
            </a:solidFill>
          </a:ln>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None/>
            </a:pPr>
            <a:r>
              <a:rPr lang="ru-RU" dirty="0" smtClean="0"/>
              <a:t>Основной – 16 лет</a:t>
            </a:r>
            <a:endParaRPr lang="ru-RU" dirty="0"/>
          </a:p>
        </p:txBody>
      </p:sp>
      <p:sp>
        <p:nvSpPr>
          <p:cNvPr id="14" name="Объект 3"/>
          <p:cNvSpPr txBox="1">
            <a:spLocks/>
          </p:cNvSpPr>
          <p:nvPr/>
        </p:nvSpPr>
        <p:spPr>
          <a:xfrm>
            <a:off x="2665709" y="2501280"/>
            <a:ext cx="6408712" cy="783704"/>
          </a:xfrm>
          <a:prstGeom prst="rect">
            <a:avLst/>
          </a:prstGeom>
        </p:spPr>
        <p:txBody>
          <a:bodyPr vert="horz" lIns="91440" tIns="45720" rIns="91440" bIns="4572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None/>
            </a:pPr>
            <a:r>
              <a:rPr lang="ru-RU" sz="1500" dirty="0" smtClean="0"/>
              <a:t>для выполнения легкого </a:t>
            </a:r>
            <a:r>
              <a:rPr lang="ru-RU" sz="1500" dirty="0"/>
              <a:t>труда, не причиняющего вреда их здоровью и без ущерба для освоения образовательной </a:t>
            </a:r>
            <a:r>
              <a:rPr lang="ru-RU" sz="1500" dirty="0" smtClean="0"/>
              <a:t>программы;</a:t>
            </a:r>
            <a:endParaRPr lang="ru-RU" sz="1500" dirty="0"/>
          </a:p>
        </p:txBody>
      </p:sp>
      <p:sp>
        <p:nvSpPr>
          <p:cNvPr id="15" name="Объект 3"/>
          <p:cNvSpPr txBox="1">
            <a:spLocks/>
          </p:cNvSpPr>
          <p:nvPr/>
        </p:nvSpPr>
        <p:spPr>
          <a:xfrm>
            <a:off x="476501" y="3415483"/>
            <a:ext cx="1348228" cy="504056"/>
          </a:xfrm>
          <a:prstGeom prst="rect">
            <a:avLst/>
          </a:prstGeom>
          <a:ln w="19050">
            <a:solidFill>
              <a:srgbClr val="0070C0"/>
            </a:solidFill>
          </a:ln>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None/>
            </a:pPr>
            <a:r>
              <a:rPr lang="ru-RU" dirty="0" smtClean="0"/>
              <a:t>с 14 лет</a:t>
            </a:r>
            <a:endParaRPr lang="ru-RU" dirty="0"/>
          </a:p>
        </p:txBody>
      </p:sp>
      <p:sp>
        <p:nvSpPr>
          <p:cNvPr id="17" name="Объект 3"/>
          <p:cNvSpPr txBox="1">
            <a:spLocks/>
          </p:cNvSpPr>
          <p:nvPr/>
        </p:nvSpPr>
        <p:spPr>
          <a:xfrm>
            <a:off x="480166" y="2501280"/>
            <a:ext cx="1348228" cy="504056"/>
          </a:xfrm>
          <a:prstGeom prst="rect">
            <a:avLst/>
          </a:prstGeom>
          <a:ln w="19050">
            <a:solidFill>
              <a:srgbClr val="0070C0"/>
            </a:solidFill>
          </a:ln>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None/>
            </a:pPr>
            <a:r>
              <a:rPr lang="ru-RU" dirty="0" smtClean="0"/>
              <a:t>с 15 лет</a:t>
            </a:r>
            <a:endParaRPr lang="ru-RU" dirty="0"/>
          </a:p>
        </p:txBody>
      </p:sp>
      <p:sp>
        <p:nvSpPr>
          <p:cNvPr id="7" name="Стрелка вправо 6"/>
          <p:cNvSpPr/>
          <p:nvPr/>
        </p:nvSpPr>
        <p:spPr>
          <a:xfrm>
            <a:off x="1965911" y="2654749"/>
            <a:ext cx="576064" cy="1716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2665709" y="3284984"/>
            <a:ext cx="6408712" cy="1708160"/>
          </a:xfrm>
          <a:prstGeom prst="rect">
            <a:avLst/>
          </a:prstGeom>
        </p:spPr>
        <p:txBody>
          <a:bodyPr wrap="square">
            <a:spAutoFit/>
          </a:bodyPr>
          <a:lstStyle/>
          <a:p>
            <a:r>
              <a:rPr lang="ru-RU" sz="1500" u="sng" dirty="0" smtClean="0"/>
              <a:t>с </a:t>
            </a:r>
            <a:r>
              <a:rPr lang="ru-RU" sz="1500" u="sng" dirty="0"/>
              <a:t>письменного согласия одного из родителей (попечителя) и органа опеки и попечительства </a:t>
            </a:r>
            <a:r>
              <a:rPr lang="ru-RU" sz="1500" dirty="0" smtClean="0"/>
              <a:t>получившим </a:t>
            </a:r>
            <a:r>
              <a:rPr lang="ru-RU" sz="1500" dirty="0"/>
              <a:t>общее образование </a:t>
            </a:r>
            <a:r>
              <a:rPr lang="ru-RU" sz="1500" dirty="0" smtClean="0"/>
              <a:t>для </a:t>
            </a:r>
            <a:r>
              <a:rPr lang="ru-RU" sz="1500" dirty="0"/>
              <a:t>выполнения легкого труда, не причиняющего вреда его здоровью, </a:t>
            </a:r>
            <a:endParaRPr lang="ru-RU" sz="1500" dirty="0" smtClean="0"/>
          </a:p>
          <a:p>
            <a:r>
              <a:rPr lang="ru-RU" sz="1500" dirty="0" smtClean="0"/>
              <a:t>либо </a:t>
            </a:r>
            <a:r>
              <a:rPr lang="ru-RU" sz="1500" dirty="0"/>
              <a:t>с лицом, получающим общее образование </a:t>
            </a:r>
            <a:r>
              <a:rPr lang="ru-RU" sz="1500" dirty="0" smtClean="0"/>
              <a:t>для </a:t>
            </a:r>
            <a:r>
              <a:rPr lang="ru-RU" sz="1500" dirty="0"/>
              <a:t>выполнения </a:t>
            </a:r>
            <a:r>
              <a:rPr lang="ru-RU" sz="1500" u="sng" dirty="0"/>
              <a:t>в свободное от получения образования </a:t>
            </a:r>
            <a:r>
              <a:rPr lang="ru-RU" sz="1500" dirty="0"/>
              <a:t>время легкого труда, не причиняющего вреда его здоровью и без ущерба для освоения образовательной </a:t>
            </a:r>
            <a:r>
              <a:rPr lang="ru-RU" sz="1500" dirty="0" smtClean="0"/>
              <a:t>программы;</a:t>
            </a:r>
            <a:endParaRPr lang="ru-RU" sz="1500" dirty="0"/>
          </a:p>
        </p:txBody>
      </p:sp>
      <p:sp>
        <p:nvSpPr>
          <p:cNvPr id="18" name="Стрелка вправо 17"/>
          <p:cNvSpPr/>
          <p:nvPr/>
        </p:nvSpPr>
        <p:spPr>
          <a:xfrm>
            <a:off x="1965911" y="5686565"/>
            <a:ext cx="576064" cy="1716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трелка вправо 18"/>
          <p:cNvSpPr/>
          <p:nvPr/>
        </p:nvSpPr>
        <p:spPr>
          <a:xfrm>
            <a:off x="1951941" y="3495875"/>
            <a:ext cx="576064" cy="1716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Объект 3"/>
          <p:cNvSpPr txBox="1">
            <a:spLocks/>
          </p:cNvSpPr>
          <p:nvPr/>
        </p:nvSpPr>
        <p:spPr>
          <a:xfrm>
            <a:off x="476501" y="5520355"/>
            <a:ext cx="1348228" cy="504056"/>
          </a:xfrm>
          <a:prstGeom prst="rect">
            <a:avLst/>
          </a:prstGeom>
          <a:ln w="19050">
            <a:solidFill>
              <a:srgbClr val="0070C0"/>
            </a:solidFill>
          </a:ln>
        </p:spPr>
        <p:txBody>
          <a:bodyPr vert="horz" lIns="91440" tIns="45720" rIns="91440" bIns="45720" rtlCol="0">
            <a:normAutofit fontScale="92500"/>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None/>
            </a:pPr>
            <a:r>
              <a:rPr lang="ru-RU" dirty="0" smtClean="0"/>
              <a:t>до 14 лет</a:t>
            </a:r>
            <a:endParaRPr lang="ru-RU" dirty="0"/>
          </a:p>
        </p:txBody>
      </p:sp>
      <p:sp>
        <p:nvSpPr>
          <p:cNvPr id="21" name="Прямоугольник 20"/>
          <p:cNvSpPr/>
          <p:nvPr/>
        </p:nvSpPr>
        <p:spPr>
          <a:xfrm>
            <a:off x="2665709" y="5234953"/>
            <a:ext cx="6298779" cy="1246495"/>
          </a:xfrm>
          <a:prstGeom prst="rect">
            <a:avLst/>
          </a:prstGeom>
        </p:spPr>
        <p:txBody>
          <a:bodyPr wrap="square">
            <a:spAutoFit/>
          </a:bodyPr>
          <a:lstStyle/>
          <a:p>
            <a:r>
              <a:rPr lang="ru-RU" sz="1500" dirty="0" smtClean="0"/>
              <a:t>в </a:t>
            </a:r>
            <a:r>
              <a:rPr lang="ru-RU" sz="1500" dirty="0"/>
              <a:t>организациях кинематографии, театрах, театральных и концертных организациях, цирках допускается </a:t>
            </a:r>
            <a:r>
              <a:rPr lang="ru-RU" sz="1500" u="sng" dirty="0"/>
              <a:t>с согласия одного из родителей (опекуна) и разрешения органа опеки и попечительства </a:t>
            </a:r>
            <a:r>
              <a:rPr lang="ru-RU" sz="1500" dirty="0" smtClean="0"/>
              <a:t>для </a:t>
            </a:r>
            <a:r>
              <a:rPr lang="ru-RU" sz="1500" dirty="0"/>
              <a:t>участия в создании и (или) исполнении (экспонировании) произведений без ущерба здоровью и нравственному развитию.</a:t>
            </a:r>
          </a:p>
        </p:txBody>
      </p:sp>
    </p:spTree>
    <p:extLst>
      <p:ext uri="{BB962C8B-B14F-4D97-AF65-F5344CB8AC3E}">
        <p14:creationId xmlns:p14="http://schemas.microsoft.com/office/powerpoint/2010/main" val="2872688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424936" cy="1143000"/>
          </a:xfrm>
        </p:spPr>
        <p:txBody>
          <a:bodyPr/>
          <a:lstStyle/>
          <a:p>
            <a:r>
              <a:rPr lang="ru-RU" sz="3600" dirty="0" smtClean="0"/>
              <a:t>Виды работ, на которых запрещен труд несовершеннолетних</a:t>
            </a:r>
            <a:endParaRPr lang="ru-RU" sz="3600" dirty="0"/>
          </a:p>
        </p:txBody>
      </p:sp>
      <p:sp>
        <p:nvSpPr>
          <p:cNvPr id="4" name="Прямоугольник 3"/>
          <p:cNvSpPr/>
          <p:nvPr/>
        </p:nvSpPr>
        <p:spPr>
          <a:xfrm>
            <a:off x="6012160" y="1484784"/>
            <a:ext cx="3009235" cy="369332"/>
          </a:xfrm>
          <a:prstGeom prst="rect">
            <a:avLst/>
          </a:prstGeom>
          <a:ln w="19050">
            <a:solidFill>
              <a:srgbClr val="0070C0"/>
            </a:solidFill>
          </a:ln>
        </p:spPr>
        <p:txBody>
          <a:bodyPr wrap="square">
            <a:spAutoFit/>
          </a:bodyPr>
          <a:lstStyle/>
          <a:p>
            <a:r>
              <a:rPr lang="ru-RU" dirty="0" smtClean="0"/>
              <a:t>(глава 42, ст</a:t>
            </a:r>
            <a:r>
              <a:rPr lang="ru-RU" dirty="0"/>
              <a:t>. </a:t>
            </a:r>
            <a:r>
              <a:rPr lang="ru-RU" dirty="0" smtClean="0"/>
              <a:t>265, 268)</a:t>
            </a:r>
            <a:endParaRPr lang="ru-RU" dirty="0"/>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826" y="1268760"/>
            <a:ext cx="1811841" cy="1811841"/>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8385" y="5300743"/>
            <a:ext cx="2086753" cy="1390625"/>
          </a:xfrm>
          <a:prstGeom prst="rect">
            <a:avLst/>
          </a:prstGeom>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827" y="5217969"/>
            <a:ext cx="2161830" cy="1441924"/>
          </a:xfrm>
          <a:prstGeom prst="rect">
            <a:avLst/>
          </a:prstGeom>
        </p:spPr>
      </p:pic>
      <p:pic>
        <p:nvPicPr>
          <p:cNvPr id="10" name="Рисунок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5335" y="3429000"/>
            <a:ext cx="2320063" cy="1545162"/>
          </a:xfrm>
          <a:prstGeom prst="rect">
            <a:avLst/>
          </a:prstGeom>
        </p:spPr>
      </p:pic>
      <p:pic>
        <p:nvPicPr>
          <p:cNvPr id="11" name="Рисунок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95996" y="5038785"/>
            <a:ext cx="2217705" cy="1552817"/>
          </a:xfrm>
          <a:prstGeom prst="rect">
            <a:avLst/>
          </a:prstGeom>
        </p:spPr>
      </p:pic>
      <p:pic>
        <p:nvPicPr>
          <p:cNvPr id="12" name="Рисунок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84402" y="1628072"/>
            <a:ext cx="2401368" cy="1500855"/>
          </a:xfrm>
          <a:prstGeom prst="rect">
            <a:avLst/>
          </a:prstGeom>
        </p:spPr>
      </p:pic>
      <p:pic>
        <p:nvPicPr>
          <p:cNvPr id="13" name="Рисунок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09037" y="3429000"/>
            <a:ext cx="2310107" cy="1354460"/>
          </a:xfrm>
          <a:prstGeom prst="rect">
            <a:avLst/>
          </a:prstGeom>
        </p:spPr>
      </p:pic>
      <p:pic>
        <p:nvPicPr>
          <p:cNvPr id="14" name="Рисунок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96136" y="2030664"/>
            <a:ext cx="2151563" cy="1280180"/>
          </a:xfrm>
          <a:prstGeom prst="rect">
            <a:avLst/>
          </a:prstGeom>
        </p:spPr>
      </p:pic>
      <p:pic>
        <p:nvPicPr>
          <p:cNvPr id="15" name="Рисунок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94759" y="3586973"/>
            <a:ext cx="2338962" cy="1560069"/>
          </a:xfrm>
          <a:prstGeom prst="rect">
            <a:avLst/>
          </a:prstGeom>
        </p:spPr>
      </p:pic>
      <p:sp>
        <p:nvSpPr>
          <p:cNvPr id="16" name="Прямоугольник 15"/>
          <p:cNvSpPr/>
          <p:nvPr/>
        </p:nvSpPr>
        <p:spPr>
          <a:xfrm>
            <a:off x="50940" y="899428"/>
            <a:ext cx="432048" cy="369332"/>
          </a:xfrm>
          <a:prstGeom prst="rect">
            <a:avLst/>
          </a:prstGeom>
          <a:ln w="19050">
            <a:solidFill>
              <a:srgbClr val="0070C0"/>
            </a:solidFill>
          </a:ln>
        </p:spPr>
        <p:txBody>
          <a:bodyPr wrap="square">
            <a:spAutoFit/>
          </a:bodyPr>
          <a:lstStyle/>
          <a:p>
            <a:pPr algn="ctr"/>
            <a:r>
              <a:rPr lang="ru-RU" dirty="0" smtClean="0"/>
              <a:t>1</a:t>
            </a:r>
            <a:endParaRPr lang="ru-RU" dirty="0"/>
          </a:p>
        </p:txBody>
      </p:sp>
      <p:sp>
        <p:nvSpPr>
          <p:cNvPr id="17" name="Прямоугольник 16"/>
          <p:cNvSpPr/>
          <p:nvPr/>
        </p:nvSpPr>
        <p:spPr>
          <a:xfrm>
            <a:off x="84191" y="3188014"/>
            <a:ext cx="432048" cy="369332"/>
          </a:xfrm>
          <a:prstGeom prst="rect">
            <a:avLst/>
          </a:prstGeom>
          <a:ln w="19050">
            <a:solidFill>
              <a:srgbClr val="0070C0"/>
            </a:solidFill>
          </a:ln>
        </p:spPr>
        <p:txBody>
          <a:bodyPr wrap="square">
            <a:spAutoFit/>
          </a:bodyPr>
          <a:lstStyle/>
          <a:p>
            <a:pPr algn="ctr"/>
            <a:r>
              <a:rPr lang="ru-RU" dirty="0" smtClean="0"/>
              <a:t>3</a:t>
            </a:r>
            <a:endParaRPr lang="ru-RU" dirty="0"/>
          </a:p>
        </p:txBody>
      </p:sp>
      <p:sp>
        <p:nvSpPr>
          <p:cNvPr id="18" name="Прямоугольник 17"/>
          <p:cNvSpPr/>
          <p:nvPr/>
        </p:nvSpPr>
        <p:spPr>
          <a:xfrm>
            <a:off x="2352354" y="1497521"/>
            <a:ext cx="432048" cy="369332"/>
          </a:xfrm>
          <a:prstGeom prst="rect">
            <a:avLst/>
          </a:prstGeom>
          <a:ln w="19050">
            <a:solidFill>
              <a:srgbClr val="0070C0"/>
            </a:solidFill>
          </a:ln>
        </p:spPr>
        <p:txBody>
          <a:bodyPr wrap="square">
            <a:spAutoFit/>
          </a:bodyPr>
          <a:lstStyle/>
          <a:p>
            <a:pPr algn="ctr"/>
            <a:r>
              <a:rPr lang="ru-RU" dirty="0" smtClean="0"/>
              <a:t>2</a:t>
            </a:r>
            <a:endParaRPr lang="ru-RU" dirty="0"/>
          </a:p>
        </p:txBody>
      </p:sp>
      <p:sp>
        <p:nvSpPr>
          <p:cNvPr id="19" name="Прямоугольник 18"/>
          <p:cNvSpPr/>
          <p:nvPr/>
        </p:nvSpPr>
        <p:spPr>
          <a:xfrm>
            <a:off x="2631657" y="5301208"/>
            <a:ext cx="432048" cy="369332"/>
          </a:xfrm>
          <a:prstGeom prst="rect">
            <a:avLst/>
          </a:prstGeom>
          <a:ln w="19050">
            <a:solidFill>
              <a:srgbClr val="0070C0"/>
            </a:solidFill>
          </a:ln>
        </p:spPr>
        <p:txBody>
          <a:bodyPr wrap="square">
            <a:spAutoFit/>
          </a:bodyPr>
          <a:lstStyle/>
          <a:p>
            <a:pPr algn="ctr"/>
            <a:r>
              <a:rPr lang="ru-RU" dirty="0" smtClean="0"/>
              <a:t>5</a:t>
            </a:r>
            <a:endParaRPr lang="ru-RU" dirty="0"/>
          </a:p>
        </p:txBody>
      </p:sp>
      <p:sp>
        <p:nvSpPr>
          <p:cNvPr id="20" name="Прямоугольник 19"/>
          <p:cNvSpPr/>
          <p:nvPr/>
        </p:nvSpPr>
        <p:spPr>
          <a:xfrm>
            <a:off x="2962711" y="3355615"/>
            <a:ext cx="432048" cy="369332"/>
          </a:xfrm>
          <a:prstGeom prst="rect">
            <a:avLst/>
          </a:prstGeom>
          <a:ln w="19050">
            <a:solidFill>
              <a:srgbClr val="0070C0"/>
            </a:solidFill>
          </a:ln>
        </p:spPr>
        <p:txBody>
          <a:bodyPr wrap="square">
            <a:spAutoFit/>
          </a:bodyPr>
          <a:lstStyle/>
          <a:p>
            <a:pPr algn="ctr"/>
            <a:r>
              <a:rPr lang="ru-RU" dirty="0" smtClean="0"/>
              <a:t>4</a:t>
            </a:r>
            <a:endParaRPr lang="ru-RU" dirty="0"/>
          </a:p>
        </p:txBody>
      </p:sp>
      <p:sp>
        <p:nvSpPr>
          <p:cNvPr id="21" name="Прямоугольник 20"/>
          <p:cNvSpPr/>
          <p:nvPr/>
        </p:nvSpPr>
        <p:spPr>
          <a:xfrm>
            <a:off x="6012160" y="4669453"/>
            <a:ext cx="432048" cy="369332"/>
          </a:xfrm>
          <a:prstGeom prst="rect">
            <a:avLst/>
          </a:prstGeom>
          <a:ln w="19050">
            <a:solidFill>
              <a:srgbClr val="0070C0"/>
            </a:solidFill>
          </a:ln>
        </p:spPr>
        <p:txBody>
          <a:bodyPr wrap="square">
            <a:spAutoFit/>
          </a:bodyPr>
          <a:lstStyle/>
          <a:p>
            <a:pPr algn="ctr"/>
            <a:r>
              <a:rPr lang="ru-RU" dirty="0" smtClean="0"/>
              <a:t>7</a:t>
            </a:r>
            <a:endParaRPr lang="ru-RU" dirty="0"/>
          </a:p>
        </p:txBody>
      </p:sp>
      <p:sp>
        <p:nvSpPr>
          <p:cNvPr id="22" name="Прямоугольник 21"/>
          <p:cNvSpPr/>
          <p:nvPr/>
        </p:nvSpPr>
        <p:spPr>
          <a:xfrm>
            <a:off x="7947699" y="3044696"/>
            <a:ext cx="432048" cy="369332"/>
          </a:xfrm>
          <a:prstGeom prst="rect">
            <a:avLst/>
          </a:prstGeom>
          <a:ln w="19050">
            <a:solidFill>
              <a:srgbClr val="0070C0"/>
            </a:solidFill>
          </a:ln>
        </p:spPr>
        <p:txBody>
          <a:bodyPr wrap="square">
            <a:spAutoFit/>
          </a:bodyPr>
          <a:lstStyle/>
          <a:p>
            <a:pPr algn="ctr"/>
            <a:r>
              <a:rPr lang="ru-RU" dirty="0" smtClean="0"/>
              <a:t>6</a:t>
            </a:r>
            <a:endParaRPr lang="ru-RU" dirty="0"/>
          </a:p>
        </p:txBody>
      </p:sp>
    </p:spTree>
    <p:extLst>
      <p:ext uri="{BB962C8B-B14F-4D97-AF65-F5344CB8AC3E}">
        <p14:creationId xmlns:p14="http://schemas.microsoft.com/office/powerpoint/2010/main" val="2372501638"/>
      </p:ext>
    </p:extLst>
  </p:cSld>
  <p:clrMapOvr>
    <a:masterClrMapping/>
  </p:clrMapOvr>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211</TotalTime>
  <Words>877</Words>
  <Application>Microsoft Office PowerPoint</Application>
  <PresentationFormat>Экран (4:3)</PresentationFormat>
  <Paragraphs>104</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Воздушный поток</vt:lpstr>
      <vt:lpstr>Трудовое право</vt:lpstr>
      <vt:lpstr>Презентация PowerPoint</vt:lpstr>
      <vt:lpstr>Презентация PowerPoint</vt:lpstr>
      <vt:lpstr>Презентация PowerPoint</vt:lpstr>
      <vt:lpstr>Виды административных правонарушений</vt:lpstr>
      <vt:lpstr>Трудовой договор</vt:lpstr>
      <vt:lpstr>Заключение трудового договора</vt:lpstr>
      <vt:lpstr>Заключение трудового договора</vt:lpstr>
      <vt:lpstr>Виды работ, на которых запрещен труд несовершеннолетних</vt:lpstr>
      <vt:lpstr>Ограничения по переносу тяжестей</vt:lpstr>
      <vt:lpstr>Задачи</vt:lpstr>
      <vt:lpstr>Задачи</vt:lpstr>
      <vt:lpstr>Задачи</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Рынок труда</dc:title>
  <dc:creator>User</dc:creator>
  <cp:lastModifiedBy>User</cp:lastModifiedBy>
  <cp:revision>24</cp:revision>
  <dcterms:created xsi:type="dcterms:W3CDTF">2020-04-12T12:56:49Z</dcterms:created>
  <dcterms:modified xsi:type="dcterms:W3CDTF">2020-06-24T16:13:09Z</dcterms:modified>
</cp:coreProperties>
</file>