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7377B-72FF-4344-A4F7-63AC3FAAD4B9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A6C7C-0399-4478-AD26-0CAC617EA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55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6C7C-0399-4478-AD26-0CAC617EA2D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4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2B4F9-00A8-434D-BB18-AE05DDA6027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AD4A1-F455-44C6-963F-02E32D294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2B4F9-00A8-434D-BB18-AE05DDA6027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AD4A1-F455-44C6-963F-02E32D294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2B4F9-00A8-434D-BB18-AE05DDA6027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AD4A1-F455-44C6-963F-02E32D294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2B4F9-00A8-434D-BB18-AE05DDA6027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AD4A1-F455-44C6-963F-02E32D294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2B4F9-00A8-434D-BB18-AE05DDA6027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AD4A1-F455-44C6-963F-02E32D294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2B4F9-00A8-434D-BB18-AE05DDA6027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AD4A1-F455-44C6-963F-02E32D294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2B4F9-00A8-434D-BB18-AE05DDA6027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AD4A1-F455-44C6-963F-02E32D294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2B4F9-00A8-434D-BB18-AE05DDA6027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AD4A1-F455-44C6-963F-02E32D294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2B4F9-00A8-434D-BB18-AE05DDA6027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AD4A1-F455-44C6-963F-02E32D294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2B4F9-00A8-434D-BB18-AE05DDA6027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AD4A1-F455-44C6-963F-02E32D2947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72B4F9-00A8-434D-BB18-AE05DDA6027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0AD4A1-F455-44C6-963F-02E32D29473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72B4F9-00A8-434D-BB18-AE05DDA6027A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E0AD4A1-F455-44C6-963F-02E32D2947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7554" y="1052736"/>
            <a:ext cx="62889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Решение задач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теме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«Проценты»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4509120"/>
            <a:ext cx="2388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5 класс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6930" y="5559692"/>
            <a:ext cx="235192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3,4,5 уроки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593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106631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ea typeface="Verdana" panose="020B0604030504040204" pitchFamily="34" charset="0"/>
              </a:rPr>
              <a:t>№ 731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1349357"/>
            <a:ext cx="2730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ea typeface="Verdana" panose="020B0604030504040204" pitchFamily="34" charset="0"/>
              </a:rPr>
              <a:t>35кг сахара – 14%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1221" y="1749467"/>
            <a:ext cx="3700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ea typeface="Verdana" panose="020B0604030504040204" pitchFamily="34" charset="0"/>
              </a:rPr>
              <a:t>Всё мороженое(?) – 100%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3068960"/>
            <a:ext cx="26661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2400" dirty="0">
                <a:solidFill>
                  <a:prstClr val="black"/>
                </a:solidFill>
              </a:rPr>
              <a:t> 35    14</a:t>
            </a:r>
          </a:p>
          <a:p>
            <a:r>
              <a:rPr lang="ru-RU" sz="2400" dirty="0">
                <a:solidFill>
                  <a:prstClr val="black"/>
                </a:solidFill>
              </a:rPr>
              <a:t>    28    2,5(кг) </a:t>
            </a:r>
          </a:p>
          <a:p>
            <a:r>
              <a:rPr lang="ru-RU" sz="2400" dirty="0">
                <a:solidFill>
                  <a:prstClr val="black"/>
                </a:solidFill>
              </a:rPr>
              <a:t>      70</a:t>
            </a:r>
          </a:p>
          <a:p>
            <a:r>
              <a:rPr lang="ru-RU" sz="2400" dirty="0">
                <a:solidFill>
                  <a:prstClr val="black"/>
                </a:solidFill>
              </a:rPr>
              <a:t>      70</a:t>
            </a:r>
          </a:p>
          <a:p>
            <a:r>
              <a:rPr lang="ru-RU" sz="2400" dirty="0">
                <a:solidFill>
                  <a:prstClr val="black"/>
                </a:solidFill>
              </a:rPr>
              <a:t>        0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07704" y="32129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95736" y="321297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95736" y="3537012"/>
            <a:ext cx="592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619672" y="3861048"/>
            <a:ext cx="332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85707" y="4581128"/>
            <a:ext cx="338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3928" y="3417930"/>
            <a:ext cx="4414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a typeface="Verdana" panose="020B0604030504040204" pitchFamily="34" charset="0"/>
              </a:rPr>
              <a:t>- 1% от всего мороженого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9592" y="5011013"/>
            <a:ext cx="780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a typeface="Verdana" panose="020B0604030504040204" pitchFamily="34" charset="0"/>
              </a:rPr>
              <a:t>2) 2,5×100=250(кг)  - масса всего мороженого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1600" y="5502423"/>
            <a:ext cx="4257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a typeface="Verdana" panose="020B0604030504040204" pitchFamily="34" charset="0"/>
              </a:rPr>
              <a:t>3) 250 000:100=2500(п.)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7512" y="2420887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a typeface="Verdana" panose="020B0604030504040204" pitchFamily="34" charset="0"/>
              </a:rPr>
              <a:t>Решение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64088" y="4437112"/>
            <a:ext cx="266771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ea typeface="Verdana" panose="020B0604030504040204" pitchFamily="34" charset="0"/>
              </a:rPr>
              <a:t>250кг=250000г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1680" y="6165304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a typeface="Verdana" panose="020B0604030504040204" pitchFamily="34" charset="0"/>
              </a:rPr>
              <a:t>Ответ: сделали 2500 порций.</a:t>
            </a:r>
          </a:p>
        </p:txBody>
      </p:sp>
      <p:pic>
        <p:nvPicPr>
          <p:cNvPr id="1026" name="Picture 2" descr="C:\Users\79295\Downloads\dondurma-grubu-resim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33" y="1141320"/>
            <a:ext cx="2808312" cy="15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475656" y="3537012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691680" y="4149080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6824" y="2276872"/>
            <a:ext cx="6255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F07F09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07F09">
                        <a:tint val="40000"/>
                        <a:satMod val="250000"/>
                      </a:srgbClr>
                    </a:gs>
                    <a:gs pos="9000">
                      <a:srgbClr val="F07F09">
                        <a:tint val="52000"/>
                        <a:satMod val="300000"/>
                      </a:srgbClr>
                    </a:gs>
                    <a:gs pos="50000">
                      <a:srgbClr val="F07F09">
                        <a:shade val="20000"/>
                        <a:satMod val="300000"/>
                      </a:srgbClr>
                    </a:gs>
                    <a:gs pos="79000">
                      <a:srgbClr val="F07F09">
                        <a:tint val="52000"/>
                        <a:satMod val="300000"/>
                      </a:srgbClr>
                    </a:gs>
                    <a:gs pos="100000">
                      <a:srgbClr val="F07F09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34203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9295\Downloads\soln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3655"/>
            <a:ext cx="756084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5013176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4 </a:t>
            </a:r>
            <a:r>
              <a:rPr lang="ru-RU" sz="2800" b="1" dirty="0">
                <a:solidFill>
                  <a:prstClr val="black"/>
                </a:solidFill>
              </a:rPr>
              <a:t>урок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381407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prstClr val="black"/>
              </a:solidFill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74432" y="3789905"/>
            <a:ext cx="1853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Д/з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№759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№760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№749(2)</a:t>
            </a:r>
          </a:p>
        </p:txBody>
      </p:sp>
    </p:spTree>
    <p:extLst>
      <p:ext uri="{BB962C8B-B14F-4D97-AF65-F5344CB8AC3E}">
        <p14:creationId xmlns:p14="http://schemas.microsoft.com/office/powerpoint/2010/main" val="344986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764704"/>
            <a:ext cx="4875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Отвечаем на вопросы: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70" y="1393173"/>
            <a:ext cx="4270184" cy="25621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54" y="1393116"/>
            <a:ext cx="4204843" cy="2522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48" y="3994107"/>
            <a:ext cx="4136492" cy="2481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410" y="2132856"/>
            <a:ext cx="362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Как найти все число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 по известному значению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 его процентов?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5329" y="2177946"/>
            <a:ext cx="3041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Как найти несколько</a:t>
            </a:r>
          </a:p>
          <a:p>
            <a:r>
              <a:rPr lang="ru-RU" b="1" dirty="0">
                <a:solidFill>
                  <a:prstClr val="black"/>
                </a:solidFill>
              </a:rPr>
              <a:t> процентов от числа?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912" y="4725144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Как разделить</a:t>
            </a:r>
          </a:p>
          <a:p>
            <a:r>
              <a:rPr lang="ru-RU" b="1" dirty="0">
                <a:solidFill>
                  <a:prstClr val="black"/>
                </a:solidFill>
              </a:rPr>
              <a:t>3,4 на 0,85?</a:t>
            </a:r>
          </a:p>
        </p:txBody>
      </p:sp>
    </p:spTree>
    <p:extLst>
      <p:ext uri="{BB962C8B-B14F-4D97-AF65-F5344CB8AC3E}">
        <p14:creationId xmlns:p14="http://schemas.microsoft.com/office/powerpoint/2010/main" val="3896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415" y="692695"/>
            <a:ext cx="2677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Решаем устно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7024" y="1532691"/>
            <a:ext cx="69381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До обеда продали 4кг семян, что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 составило 25% от дневной продажи.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Сколько килограммов продали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всего</a:t>
            </a:r>
            <a:r>
              <a:rPr lang="ru-RU" sz="2400" b="1" dirty="0">
                <a:solidFill>
                  <a:srgbClr val="0070C0"/>
                </a:solidFill>
              </a:rPr>
              <a:t> семян за день?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52" y="3212976"/>
            <a:ext cx="2194560" cy="27432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27784" y="400506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987824" y="4584576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91880" y="4005064"/>
            <a:ext cx="0" cy="5795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63888" y="4094765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Segoe Print" panose="02000600000000000000" pitchFamily="2" charset="0"/>
              </a:rPr>
              <a:t>4кг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92751" y="3717032"/>
                <a:ext cx="1202573" cy="96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solidFill>
                      <a:srgbClr val="C19859">
                        <a:lumMod val="50000"/>
                      </a:srgbClr>
                    </a:solidFill>
                  </a:rPr>
                  <a:t>это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rgbClr val="C19859">
                                <a:lumMod val="50000"/>
                              </a:srgb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i="1">
                            <a:solidFill>
                              <a:srgbClr val="C19859">
                                <a:lumMod val="50000"/>
                              </a:srgb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4000" i="1">
                            <a:solidFill>
                              <a:srgbClr val="C19859">
                                <a:lumMod val="50000"/>
                              </a:srgbClr>
                            </a:solidFill>
                            <a:latin typeface="Cambria Math"/>
                          </a:rPr>
                          <m:t> 4</m:t>
                        </m:r>
                      </m:den>
                    </m:f>
                  </m:oMath>
                </a14:m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51" y="3717032"/>
                <a:ext cx="1202573" cy="961738"/>
              </a:xfrm>
              <a:prstGeom prst="rect">
                <a:avLst/>
              </a:prstGeom>
              <a:blipFill rotWithShape="1">
                <a:blip r:embed="rId3"/>
                <a:stretch>
                  <a:fillRect l="-10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228184" y="4005064"/>
            <a:ext cx="232146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Segoe Print" panose="02000600000000000000" pitchFamily="2" charset="0"/>
              </a:rPr>
              <a:t>4×4=</a:t>
            </a:r>
            <a:r>
              <a:rPr lang="ru-RU" sz="2800" dirty="0">
                <a:solidFill>
                  <a:srgbClr val="C00000"/>
                </a:solidFill>
                <a:latin typeface="Segoe Print" panose="02000600000000000000" pitchFamily="2" charset="0"/>
              </a:rPr>
              <a:t>16</a:t>
            </a:r>
            <a:r>
              <a:rPr lang="ru-RU" sz="2800" dirty="0">
                <a:solidFill>
                  <a:prstClr val="black"/>
                </a:solidFill>
                <a:latin typeface="Segoe Print" panose="02000600000000000000" pitchFamily="2" charset="0"/>
              </a:rPr>
              <a:t>(кг)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36029" y="5540677"/>
            <a:ext cx="4379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Как бы вы решали 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эту задачу по правилу?</a:t>
            </a:r>
          </a:p>
        </p:txBody>
      </p:sp>
    </p:spTree>
    <p:extLst>
      <p:ext uri="{BB962C8B-B14F-4D97-AF65-F5344CB8AC3E}">
        <p14:creationId xmlns:p14="http://schemas.microsoft.com/office/powerpoint/2010/main" val="5147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806621"/>
            <a:ext cx="404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Вторая устная задача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1412776"/>
            <a:ext cx="65582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Арендную плату </a:t>
            </a:r>
            <a:r>
              <a:rPr lang="ru-RU" sz="2400" b="1" u="sng" dirty="0">
                <a:solidFill>
                  <a:srgbClr val="0070C0"/>
                </a:solidFill>
              </a:rPr>
              <a:t>за апрель </a:t>
            </a:r>
            <a:r>
              <a:rPr lang="ru-RU" sz="2400" b="1" dirty="0">
                <a:solidFill>
                  <a:srgbClr val="0070C0"/>
                </a:solidFill>
              </a:rPr>
              <a:t>снизили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 на </a:t>
            </a:r>
            <a:r>
              <a:rPr lang="ru-RU" sz="2400" b="1" dirty="0">
                <a:solidFill>
                  <a:srgbClr val="C00000"/>
                </a:solidFill>
              </a:rPr>
              <a:t>20 тыс. </a:t>
            </a:r>
            <a:r>
              <a:rPr lang="ru-RU" sz="2400" b="1" dirty="0">
                <a:solidFill>
                  <a:srgbClr val="0070C0"/>
                </a:solidFill>
              </a:rPr>
              <a:t>рублей – это </a:t>
            </a:r>
            <a:r>
              <a:rPr lang="ru-RU" sz="2400" b="1" dirty="0">
                <a:solidFill>
                  <a:srgbClr val="C00000"/>
                </a:solidFill>
              </a:rPr>
              <a:t>50%</a:t>
            </a:r>
            <a:r>
              <a:rPr lang="ru-RU" sz="2400" b="1" dirty="0">
                <a:solidFill>
                  <a:srgbClr val="0070C0"/>
                </a:solidFill>
              </a:rPr>
              <a:t> от 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арендной платы </a:t>
            </a:r>
            <a:r>
              <a:rPr lang="ru-RU" sz="2400" b="1" u="sng" dirty="0">
                <a:solidFill>
                  <a:srgbClr val="0070C0"/>
                </a:solidFill>
              </a:rPr>
              <a:t>за март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  <a:p>
            <a:r>
              <a:rPr lang="ru-RU" sz="2400" b="1" u="sng" dirty="0">
                <a:solidFill>
                  <a:srgbClr val="0070C0"/>
                </a:solidFill>
              </a:rPr>
              <a:t>Сколько</a:t>
            </a:r>
            <a:r>
              <a:rPr lang="ru-RU" sz="2400" b="1" dirty="0">
                <a:solidFill>
                  <a:srgbClr val="0070C0"/>
                </a:solidFill>
              </a:rPr>
              <a:t> тысяч рублей составляла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 арендная плата </a:t>
            </a:r>
            <a:r>
              <a:rPr lang="ru-RU" sz="2400" b="1" u="sng" dirty="0">
                <a:solidFill>
                  <a:srgbClr val="0070C0"/>
                </a:solidFill>
              </a:rPr>
              <a:t>за март</a:t>
            </a:r>
            <a:r>
              <a:rPr lang="ru-RU" sz="24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27730"/>
            <a:ext cx="2520280" cy="18902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59" y="4434886"/>
            <a:ext cx="2520280" cy="1890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8346" y="5379991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</a:rPr>
              <a:t>20</a:t>
            </a:r>
            <a:r>
              <a:rPr lang="ru-RU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8645" y="5379991"/>
            <a:ext cx="84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</a:rPr>
              <a:t>20</a:t>
            </a:r>
            <a:r>
              <a:rPr lang="ru-RU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Плюс 7"/>
          <p:cNvSpPr/>
          <p:nvPr/>
        </p:nvSpPr>
        <p:spPr>
          <a:xfrm>
            <a:off x="2987824" y="5371201"/>
            <a:ext cx="504056" cy="506573"/>
          </a:xfrm>
          <a:prstGeom prst="mathPlu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Равно 8"/>
          <p:cNvSpPr/>
          <p:nvPr/>
        </p:nvSpPr>
        <p:spPr>
          <a:xfrm>
            <a:off x="5832139" y="5368145"/>
            <a:ext cx="720080" cy="457200"/>
          </a:xfrm>
          <a:prstGeom prst="mathEqual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2219" y="5178678"/>
            <a:ext cx="915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18655" y="3645024"/>
                <a:ext cx="6290505" cy="70070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solidFill>
                      <a:prstClr val="black"/>
                    </a:solidFill>
                    <a:latin typeface="Segoe Print" panose="02000600000000000000" pitchFamily="2" charset="0"/>
                  </a:rPr>
                  <a:t>50%- это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prstClr val="black"/>
                    </a:solidFill>
                    <a:latin typeface="Segoe Print" panose="02000600000000000000" pitchFamily="2" charset="0"/>
                  </a:rPr>
                  <a:t> , то есть половина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655" y="3645024"/>
                <a:ext cx="6290505" cy="700705"/>
              </a:xfrm>
              <a:prstGeom prst="rect">
                <a:avLst/>
              </a:prstGeom>
              <a:blipFill rotWithShape="1">
                <a:blip r:embed="rId3"/>
                <a:stretch>
                  <a:fillRect l="-1934" r="-677" b="-1453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7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 animBg="1"/>
      <p:bldP spid="9" grpId="0" animBg="1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908720"/>
            <a:ext cx="4007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Третья устная задача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628800"/>
            <a:ext cx="79095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В понедельник со склада отгрузили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24т</a:t>
            </a:r>
            <a:r>
              <a:rPr lang="ru-RU" sz="2400" b="1" dirty="0">
                <a:solidFill>
                  <a:srgbClr val="0070C0"/>
                </a:solidFill>
              </a:rPr>
              <a:t> овощей, что составило </a:t>
            </a:r>
            <a:r>
              <a:rPr lang="ru-RU" sz="2400" b="1" dirty="0">
                <a:solidFill>
                  <a:srgbClr val="C00000"/>
                </a:solidFill>
              </a:rPr>
              <a:t>12%</a:t>
            </a:r>
            <a:r>
              <a:rPr lang="ru-RU" sz="2400" b="1" dirty="0">
                <a:solidFill>
                  <a:srgbClr val="0070C0"/>
                </a:solidFill>
              </a:rPr>
              <a:t> всех 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грузоперевозок за неделю.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Сколько </a:t>
            </a:r>
            <a:r>
              <a:rPr lang="ru-RU" sz="2400" b="1" dirty="0">
                <a:solidFill>
                  <a:srgbClr val="C00000"/>
                </a:solidFill>
              </a:rPr>
              <a:t>всего</a:t>
            </a:r>
            <a:r>
              <a:rPr lang="ru-RU" sz="2400" b="1" dirty="0">
                <a:solidFill>
                  <a:srgbClr val="0070C0"/>
                </a:solidFill>
              </a:rPr>
              <a:t> т груза перевезли со склада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 за неделю?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89040"/>
            <a:ext cx="3906282" cy="2430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2634" y="4481107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24т-12%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4357997"/>
            <a:ext cx="3257623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</a:rPr>
              <a:t>24:12=2(т) -1%</a:t>
            </a:r>
          </a:p>
          <a:p>
            <a:pPr marL="342900" indent="-342900">
              <a:buFontTx/>
              <a:buAutoNum type="arabicParenR"/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</a:rPr>
              <a:t>2×100=</a:t>
            </a:r>
            <a:r>
              <a:rPr lang="ru-RU" sz="2400" b="1" dirty="0">
                <a:solidFill>
                  <a:srgbClr val="C00000"/>
                </a:solidFill>
                <a:latin typeface="Segoe Print" panose="02000600000000000000" pitchFamily="2" charset="0"/>
              </a:rPr>
              <a:t>200</a:t>
            </a: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</a:rPr>
              <a:t>(т)</a:t>
            </a:r>
          </a:p>
        </p:txBody>
      </p:sp>
    </p:spTree>
    <p:extLst>
      <p:ext uri="{BB962C8B-B14F-4D97-AF65-F5344CB8AC3E}">
        <p14:creationId xmlns:p14="http://schemas.microsoft.com/office/powerpoint/2010/main" val="401711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33" y="476672"/>
            <a:ext cx="8536311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Теперь мы знаем </a:t>
            </a:r>
            <a:r>
              <a:rPr lang="ru-RU" sz="2400" b="1" dirty="0">
                <a:solidFill>
                  <a:srgbClr val="C00000"/>
                </a:solidFill>
              </a:rPr>
              <a:t>два типа задач </a:t>
            </a:r>
            <a:r>
              <a:rPr lang="ru-RU" sz="2400" b="1" dirty="0">
                <a:solidFill>
                  <a:srgbClr val="0070C0"/>
                </a:solidFill>
              </a:rPr>
              <a:t>на проценты.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В каждой задаче на % сначала выясняем,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известна ли вся величина.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            Вся величина составляет 100%.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4396" y="3875571"/>
            <a:ext cx="5618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Решения последующих задач потребуют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более серьёзных вычислений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37" y="4742768"/>
            <a:ext cx="64953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№4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43819" y="5301208"/>
            <a:ext cx="324769" cy="978408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276872"/>
            <a:ext cx="5395900" cy="11079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Ещё один обязательный шаг: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находим делением 1%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626" y="548680"/>
            <a:ext cx="83519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Школьники собрали </a:t>
            </a:r>
            <a:r>
              <a:rPr lang="ru-RU" sz="2000" dirty="0">
                <a:solidFill>
                  <a:srgbClr val="C00000"/>
                </a:solidFill>
              </a:rPr>
              <a:t>3200кг</a:t>
            </a:r>
            <a:r>
              <a:rPr lang="ru-RU" sz="2000" dirty="0">
                <a:solidFill>
                  <a:srgbClr val="002060"/>
                </a:solidFill>
              </a:rPr>
              <a:t> макулатуры.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u="sng" dirty="0">
                <a:solidFill>
                  <a:srgbClr val="002060"/>
                </a:solidFill>
              </a:rPr>
              <a:t>В первый </a:t>
            </a:r>
            <a:r>
              <a:rPr lang="ru-RU" sz="2000" dirty="0">
                <a:solidFill>
                  <a:srgbClr val="002060"/>
                </a:solidFill>
              </a:rPr>
              <a:t>день собрали </a:t>
            </a:r>
            <a:r>
              <a:rPr lang="ru-RU" sz="2000" dirty="0">
                <a:solidFill>
                  <a:srgbClr val="C00000"/>
                </a:solidFill>
              </a:rPr>
              <a:t>15%</a:t>
            </a:r>
            <a:r>
              <a:rPr lang="ru-RU" sz="2000" dirty="0">
                <a:solidFill>
                  <a:srgbClr val="002060"/>
                </a:solidFill>
              </a:rPr>
              <a:t>, а </a:t>
            </a:r>
            <a:r>
              <a:rPr lang="ru-RU" sz="2000" u="sng" dirty="0">
                <a:solidFill>
                  <a:srgbClr val="002060"/>
                </a:solidFill>
              </a:rPr>
              <a:t>во второй </a:t>
            </a:r>
            <a:r>
              <a:rPr lang="ru-RU" sz="2000" dirty="0">
                <a:solidFill>
                  <a:srgbClr val="C00000"/>
                </a:solidFill>
              </a:rPr>
              <a:t>30%</a:t>
            </a:r>
            <a:r>
              <a:rPr lang="ru-RU" sz="2000" dirty="0">
                <a:solidFill>
                  <a:srgbClr val="002060"/>
                </a:solidFill>
              </a:rPr>
              <a:t> всей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макулатуры. Сколько кг макулатуры собрали в </a:t>
            </a:r>
            <a:r>
              <a:rPr lang="ru-RU" sz="2000" u="sng" dirty="0">
                <a:solidFill>
                  <a:srgbClr val="002060"/>
                </a:solidFill>
              </a:rPr>
              <a:t>третий день</a:t>
            </a:r>
            <a:r>
              <a:rPr lang="ru-RU" sz="20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8" y="1728103"/>
            <a:ext cx="7032150" cy="4941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8519" y="2359913"/>
            <a:ext cx="1693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Segoe Print" panose="02000600000000000000" pitchFamily="2" charset="0"/>
              </a:rPr>
              <a:t>1 день-15%</a:t>
            </a:r>
          </a:p>
          <a:p>
            <a:r>
              <a:rPr lang="ru-RU" b="1" dirty="0">
                <a:solidFill>
                  <a:prstClr val="white"/>
                </a:solidFill>
                <a:latin typeface="Segoe Print" panose="02000600000000000000" pitchFamily="2" charset="0"/>
              </a:rPr>
              <a:t>2 день- 30%</a:t>
            </a:r>
          </a:p>
          <a:p>
            <a:r>
              <a:rPr lang="ru-RU" b="1" dirty="0">
                <a:solidFill>
                  <a:prstClr val="white"/>
                </a:solidFill>
                <a:latin typeface="Segoe Print" panose="02000600000000000000" pitchFamily="2" charset="0"/>
              </a:rPr>
              <a:t>3 день -?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601611" y="2389530"/>
            <a:ext cx="155448" cy="864096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3802" y="2636912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Segoe Print" panose="02000600000000000000" pitchFamily="2" charset="0"/>
              </a:rPr>
              <a:t>3200кг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7347" y="3677035"/>
            <a:ext cx="4107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Segoe Print" panose="02000600000000000000" pitchFamily="2" charset="0"/>
              </a:rPr>
              <a:t>1) 15+30=45(%) – за два дня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6" y="263691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Segoe Print" panose="02000600000000000000" pitchFamily="2" charset="0"/>
              </a:rPr>
              <a:t>-100%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8209" y="4096594"/>
            <a:ext cx="5014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Segoe Print" panose="02000600000000000000" pitchFamily="2" charset="0"/>
              </a:rPr>
              <a:t>2) 100-45=55(%) – в третий день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1125" y="4497461"/>
            <a:ext cx="3703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Segoe Print" panose="02000600000000000000" pitchFamily="2" charset="0"/>
              </a:rPr>
              <a:t>3) 3200:100=32(кг)- 1% </a:t>
            </a:r>
          </a:p>
          <a:p>
            <a:r>
              <a:rPr lang="ru-RU" sz="2000" b="1" dirty="0">
                <a:solidFill>
                  <a:prstClr val="white"/>
                </a:solidFill>
                <a:latin typeface="Segoe Print" panose="02000600000000000000" pitchFamily="2" charset="0"/>
              </a:rPr>
              <a:t>4) 32×55=1760(кг</a:t>
            </a:r>
            <a:r>
              <a:rPr lang="ru-RU" b="1" dirty="0">
                <a:solidFill>
                  <a:prstClr val="white"/>
                </a:solidFill>
                <a:latin typeface="Segoe Print" panose="02000600000000000000" pitchFamily="2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0707" y="5301208"/>
            <a:ext cx="5750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Segoe Print" panose="02000600000000000000" pitchFamily="2" charset="0"/>
              </a:rPr>
              <a:t>Ответ: в третий день собрали 1760кг </a:t>
            </a:r>
          </a:p>
          <a:p>
            <a:r>
              <a:rPr lang="ru-RU" sz="2000" b="1" dirty="0">
                <a:solidFill>
                  <a:prstClr val="white"/>
                </a:solidFill>
                <a:latin typeface="Segoe Print" panose="02000600000000000000" pitchFamily="2" charset="0"/>
              </a:rPr>
              <a:t>макулатуры.</a:t>
            </a:r>
          </a:p>
        </p:txBody>
      </p:sp>
    </p:spTree>
    <p:extLst>
      <p:ext uri="{BB962C8B-B14F-4D97-AF65-F5344CB8AC3E}">
        <p14:creationId xmlns:p14="http://schemas.microsoft.com/office/powerpoint/2010/main" val="424074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973" y="620704"/>
            <a:ext cx="64953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№5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0510" y="380563"/>
            <a:ext cx="7704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1B587C">
                    <a:lumMod val="75000"/>
                  </a:srgbClr>
                </a:solidFill>
              </a:rPr>
              <a:t>Масса сушёных яблок составляет </a:t>
            </a:r>
            <a:r>
              <a:rPr lang="ru-RU" sz="2400" b="1" dirty="0">
                <a:solidFill>
                  <a:srgbClr val="C00000"/>
                </a:solidFill>
              </a:rPr>
              <a:t>16%</a:t>
            </a:r>
            <a:r>
              <a:rPr lang="ru-RU" sz="2400" b="1" dirty="0">
                <a:solidFill>
                  <a:srgbClr val="1B587C">
                    <a:lumMod val="75000"/>
                  </a:srgbClr>
                </a:solidFill>
              </a:rPr>
              <a:t> </a:t>
            </a:r>
            <a:r>
              <a:rPr lang="ru-RU" sz="2400" dirty="0">
                <a:solidFill>
                  <a:srgbClr val="1B587C">
                    <a:lumMod val="75000"/>
                  </a:srgbClr>
                </a:solidFill>
              </a:rPr>
              <a:t>массы </a:t>
            </a:r>
          </a:p>
          <a:p>
            <a:r>
              <a:rPr lang="ru-RU" sz="2400" dirty="0">
                <a:solidFill>
                  <a:srgbClr val="1B587C">
                    <a:lumMod val="75000"/>
                  </a:srgbClr>
                </a:solidFill>
              </a:rPr>
              <a:t>свежих. Сколько надо взять свежих яблок, </a:t>
            </a:r>
          </a:p>
          <a:p>
            <a:r>
              <a:rPr lang="ru-RU" sz="2400" dirty="0">
                <a:solidFill>
                  <a:srgbClr val="1B587C">
                    <a:lumMod val="75000"/>
                  </a:srgbClr>
                </a:solidFill>
              </a:rPr>
              <a:t>чтобы получить </a:t>
            </a:r>
            <a:r>
              <a:rPr lang="ru-RU" sz="2400" b="1" dirty="0">
                <a:solidFill>
                  <a:srgbClr val="C00000"/>
                </a:solidFill>
              </a:rPr>
              <a:t>40кг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1B587C">
                    <a:lumMod val="75000"/>
                  </a:srgbClr>
                </a:solidFill>
              </a:rPr>
              <a:t>сушёных?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07" y="1580892"/>
            <a:ext cx="6840760" cy="4806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3220" y="1988840"/>
            <a:ext cx="3082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Segoe Print" panose="02000600000000000000" pitchFamily="2" charset="0"/>
              </a:rPr>
              <a:t>  </a:t>
            </a:r>
            <a:r>
              <a:rPr lang="ru-RU" sz="2400" b="1" dirty="0">
                <a:solidFill>
                  <a:prstClr val="white"/>
                </a:solidFill>
                <a:latin typeface="Segoe Print" panose="02000600000000000000" pitchFamily="2" charset="0"/>
              </a:rPr>
              <a:t>40кг  -16%</a:t>
            </a:r>
          </a:p>
          <a:p>
            <a:r>
              <a:rPr lang="ru-RU" sz="2400" b="1" dirty="0">
                <a:solidFill>
                  <a:prstClr val="white"/>
                </a:solidFill>
                <a:latin typeface="Segoe Print" panose="02000600000000000000" pitchFamily="2" charset="0"/>
              </a:rPr>
              <a:t>Свежие -100%</a:t>
            </a:r>
          </a:p>
          <a:p>
            <a:r>
              <a:rPr lang="ru-RU" sz="2400" b="1" dirty="0">
                <a:solidFill>
                  <a:prstClr val="white"/>
                </a:solidFill>
                <a:latin typeface="Segoe Print" panose="02000600000000000000" pitchFamily="2" charset="0"/>
              </a:rPr>
              <a:t>яблоки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3189169"/>
            <a:ext cx="21755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Segoe Print" panose="02000600000000000000" pitchFamily="2" charset="0"/>
              </a:rPr>
              <a:t>1)</a:t>
            </a:r>
            <a:r>
              <a:rPr lang="ru-RU" sz="2400" dirty="0">
                <a:solidFill>
                  <a:prstClr val="black"/>
                </a:solidFill>
                <a:latin typeface="Segoe Print" panose="02000600000000000000" pitchFamily="2" charset="0"/>
              </a:rPr>
              <a:t>  </a:t>
            </a:r>
            <a:r>
              <a:rPr lang="ru-RU" sz="2400" dirty="0">
                <a:solidFill>
                  <a:prstClr val="white"/>
                </a:solidFill>
                <a:latin typeface="Segoe Print" panose="02000600000000000000" pitchFamily="2" charset="0"/>
              </a:rPr>
              <a:t>40  16</a:t>
            </a:r>
          </a:p>
          <a:p>
            <a:r>
              <a:rPr lang="ru-RU" sz="2400" dirty="0">
                <a:solidFill>
                  <a:prstClr val="white"/>
                </a:solidFill>
                <a:latin typeface="Segoe Print" panose="02000600000000000000" pitchFamily="2" charset="0"/>
              </a:rPr>
              <a:t>     32   2,5</a:t>
            </a:r>
          </a:p>
          <a:p>
            <a:r>
              <a:rPr lang="ru-RU" sz="2400" dirty="0">
                <a:solidFill>
                  <a:prstClr val="white"/>
                </a:solidFill>
                <a:latin typeface="Segoe Print" panose="02000600000000000000" pitchFamily="2" charset="0"/>
              </a:rPr>
              <a:t>       80</a:t>
            </a:r>
          </a:p>
          <a:p>
            <a:r>
              <a:rPr lang="ru-RU" sz="2400" dirty="0">
                <a:solidFill>
                  <a:prstClr val="white"/>
                </a:solidFill>
                <a:latin typeface="Segoe Print" panose="02000600000000000000" pitchFamily="2" charset="0"/>
              </a:rPr>
              <a:t>       80</a:t>
            </a:r>
          </a:p>
          <a:p>
            <a:r>
              <a:rPr lang="ru-RU" sz="2400" dirty="0">
                <a:solidFill>
                  <a:prstClr val="white"/>
                </a:solidFill>
                <a:latin typeface="Segoe Print" panose="02000600000000000000" pitchFamily="2" charset="0"/>
              </a:rPr>
              <a:t>         0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059832" y="3284984"/>
            <a:ext cx="0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59832" y="3609020"/>
            <a:ext cx="7200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11760" y="3984279"/>
            <a:ext cx="4320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99792" y="4653136"/>
            <a:ext cx="5040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267744" y="3609020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55776" y="4293096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51114" y="3562561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Segoe Print" panose="02000600000000000000" pitchFamily="2" charset="0"/>
              </a:rPr>
              <a:t>(кг) – 1%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67276" y="4422303"/>
            <a:ext cx="359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Segoe Print" panose="02000600000000000000" pitchFamily="2" charset="0"/>
              </a:rPr>
              <a:t>2) 2,5×100=250(кг)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03648" y="5070375"/>
            <a:ext cx="5742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Segoe Print" panose="02000600000000000000" pitchFamily="2" charset="0"/>
              </a:rPr>
              <a:t>Ответ: надо взять 250кг свежих</a:t>
            </a:r>
          </a:p>
          <a:p>
            <a:r>
              <a:rPr lang="ru-RU" sz="2400" dirty="0">
                <a:solidFill>
                  <a:prstClr val="white"/>
                </a:solidFill>
                <a:latin typeface="Segoe Print" panose="02000600000000000000" pitchFamily="2" charset="0"/>
              </a:rPr>
              <a:t> яблок.</a:t>
            </a:r>
          </a:p>
        </p:txBody>
      </p:sp>
    </p:spTree>
    <p:extLst>
      <p:ext uri="{BB962C8B-B14F-4D97-AF65-F5344CB8AC3E}">
        <p14:creationId xmlns:p14="http://schemas.microsoft.com/office/powerpoint/2010/main" val="17816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9295\Downloads\soln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3655"/>
            <a:ext cx="756084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5013176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 урок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3814076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Д/з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№757;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№758;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№765(б)</a:t>
            </a:r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64953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№6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692696"/>
            <a:ext cx="7481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1B587C">
                    <a:lumMod val="75000"/>
                  </a:srgbClr>
                </a:solidFill>
              </a:rPr>
              <a:t>Ученик прочитал </a:t>
            </a:r>
            <a:r>
              <a:rPr lang="ru-RU" sz="2400" dirty="0">
                <a:solidFill>
                  <a:srgbClr val="FF0000"/>
                </a:solidFill>
              </a:rPr>
              <a:t>35</a:t>
            </a:r>
            <a:r>
              <a:rPr lang="ru-RU" sz="2400" dirty="0">
                <a:solidFill>
                  <a:srgbClr val="1B587C">
                    <a:lumMod val="75000"/>
                  </a:srgbClr>
                </a:solidFill>
              </a:rPr>
              <a:t> страниц. Это</a:t>
            </a:r>
          </a:p>
          <a:p>
            <a:r>
              <a:rPr lang="ru-RU" sz="2400" dirty="0">
                <a:solidFill>
                  <a:srgbClr val="1B587C">
                    <a:lumMod val="75000"/>
                  </a:srgbClr>
                </a:solidFill>
              </a:rPr>
              <a:t>составляет </a:t>
            </a:r>
            <a:r>
              <a:rPr lang="ru-RU" sz="2400" dirty="0">
                <a:solidFill>
                  <a:srgbClr val="C00000"/>
                </a:solidFill>
              </a:rPr>
              <a:t>17,5%</a:t>
            </a:r>
            <a:r>
              <a:rPr lang="ru-RU" sz="2400" dirty="0">
                <a:solidFill>
                  <a:srgbClr val="1B587C">
                    <a:lumMod val="75000"/>
                  </a:srgbClr>
                </a:solidFill>
              </a:rPr>
              <a:t>. Сколько страниц в книге?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23693"/>
            <a:ext cx="7128792" cy="5009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2060848"/>
            <a:ext cx="3358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Segoe Print" panose="02000600000000000000" pitchFamily="2" charset="0"/>
              </a:rPr>
              <a:t>35 страниц-17,5%</a:t>
            </a:r>
          </a:p>
          <a:p>
            <a:r>
              <a:rPr lang="ru-RU" sz="2400" dirty="0">
                <a:solidFill>
                  <a:prstClr val="white"/>
                </a:solidFill>
                <a:latin typeface="Segoe Print" panose="02000600000000000000" pitchFamily="2" charset="0"/>
              </a:rPr>
              <a:t>Вся книга  - 100%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3296395"/>
            <a:ext cx="609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Segoe Print" panose="02000600000000000000" pitchFamily="2" charset="0"/>
              </a:rPr>
              <a:t>1) 35:17,5=2(стр.) – 1% всей книги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4587" y="3918247"/>
            <a:ext cx="356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Segoe Print" panose="02000600000000000000" pitchFamily="2" charset="0"/>
              </a:rPr>
              <a:t>2) 2×100=200(стр.)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1786" y="4869160"/>
            <a:ext cx="516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Segoe Print" panose="02000600000000000000" pitchFamily="2" charset="0"/>
              </a:rPr>
              <a:t>Ответ: в книге 200 страниц.</a:t>
            </a:r>
          </a:p>
        </p:txBody>
      </p:sp>
    </p:spTree>
    <p:extLst>
      <p:ext uri="{BB962C8B-B14F-4D97-AF65-F5344CB8AC3E}">
        <p14:creationId xmlns:p14="http://schemas.microsoft.com/office/powerpoint/2010/main" val="373981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61331"/>
            <a:ext cx="4772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Результаты контрольной работы в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4-ых классах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834726"/>
              </p:ext>
            </p:extLst>
          </p:nvPr>
        </p:nvGraphicFramePr>
        <p:xfrm>
          <a:off x="1619672" y="2420888"/>
          <a:ext cx="6072336" cy="18027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24112"/>
                <a:gridCol w="2024112"/>
                <a:gridCol w="2024112"/>
              </a:tblGrid>
              <a:tr h="5813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</a:p>
                    <a:p>
                      <a:pPr algn="ctr"/>
                      <a:r>
                        <a:rPr lang="ru-RU" dirty="0" smtClean="0"/>
                        <a:t>учащихся</a:t>
                      </a:r>
                      <a:endParaRPr lang="ru-RU" dirty="0"/>
                    </a:p>
                  </a:txBody>
                  <a:tcPr anchor="ctr"/>
                </a:tc>
              </a:tr>
              <a:tr h="5813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«а»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</a:tr>
              <a:tr h="5813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«б»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7704" y="4797152"/>
            <a:ext cx="550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Нет ли здесь ошибки?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2370" y="1948190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«5» получили:</a:t>
            </a:r>
          </a:p>
        </p:txBody>
      </p:sp>
    </p:spTree>
    <p:extLst>
      <p:ext uri="{BB962C8B-B14F-4D97-AF65-F5344CB8AC3E}">
        <p14:creationId xmlns:p14="http://schemas.microsoft.com/office/powerpoint/2010/main" val="19722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1000"/>
            <a:ext cx="8128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1412776"/>
            <a:ext cx="3055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4E8542">
                    <a:lumMod val="75000"/>
                  </a:srgbClr>
                </a:solidFill>
                <a:latin typeface="Segoe Print" panose="02000600000000000000" pitchFamily="2" charset="0"/>
              </a:rPr>
              <a:t>Спасибо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4168" y="1772816"/>
            <a:ext cx="925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4E8542">
                    <a:lumMod val="75000"/>
                  </a:srgbClr>
                </a:solidFill>
                <a:latin typeface="Segoe Print" panose="02000600000000000000" pitchFamily="2" charset="0"/>
              </a:rPr>
              <a:t>за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4178020"/>
            <a:ext cx="2053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4E8542">
                    <a:lumMod val="75000"/>
                  </a:srgbClr>
                </a:solidFill>
                <a:latin typeface="Segoe Print" panose="02000600000000000000" pitchFamily="2" charset="0"/>
              </a:rPr>
              <a:t>урок!</a:t>
            </a:r>
          </a:p>
        </p:txBody>
      </p:sp>
    </p:spTree>
    <p:extLst>
      <p:ext uri="{BB962C8B-B14F-4D97-AF65-F5344CB8AC3E}">
        <p14:creationId xmlns:p14="http://schemas.microsoft.com/office/powerpoint/2010/main" val="10646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9295\Downloads\soln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3655"/>
            <a:ext cx="756084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5013176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5 </a:t>
            </a:r>
            <a:r>
              <a:rPr lang="ru-RU" sz="2800" b="1" dirty="0">
                <a:solidFill>
                  <a:prstClr val="black"/>
                </a:solidFill>
              </a:rPr>
              <a:t>урок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381407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prstClr val="black"/>
              </a:solidFill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00192" y="3798052"/>
            <a:ext cx="158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</a:rPr>
              <a:t>Д/З</a:t>
            </a:r>
          </a:p>
          <a:p>
            <a:pPr lvl="0" algn="ctr"/>
            <a:r>
              <a:rPr lang="ru-RU" b="1" dirty="0">
                <a:solidFill>
                  <a:srgbClr val="1B587C">
                    <a:lumMod val="75000"/>
                  </a:srgbClr>
                </a:solidFill>
              </a:rPr>
              <a:t>№ 762</a:t>
            </a:r>
          </a:p>
          <a:p>
            <a:pPr lvl="0" algn="ctr"/>
            <a:r>
              <a:rPr lang="ru-RU" b="1" dirty="0">
                <a:solidFill>
                  <a:srgbClr val="1B587C">
                    <a:lumMod val="75000"/>
                  </a:srgbClr>
                </a:solidFill>
              </a:rPr>
              <a:t>№ 763</a:t>
            </a:r>
          </a:p>
          <a:p>
            <a:pPr lvl="0" algn="ctr"/>
            <a:r>
              <a:rPr lang="ru-RU" b="1" dirty="0">
                <a:solidFill>
                  <a:srgbClr val="1B587C">
                    <a:lumMod val="75000"/>
                  </a:srgbClr>
                </a:solidFill>
              </a:rPr>
              <a:t>№790(1)</a:t>
            </a:r>
          </a:p>
        </p:txBody>
      </p:sp>
    </p:spTree>
    <p:extLst>
      <p:ext uri="{BB962C8B-B14F-4D97-AF65-F5344CB8AC3E}">
        <p14:creationId xmlns:p14="http://schemas.microsoft.com/office/powerpoint/2010/main" val="207412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61331"/>
            <a:ext cx="4772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Результаты контрольной работы в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</a:rPr>
              <a:t>4-ых классах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524669"/>
              </p:ext>
            </p:extLst>
          </p:nvPr>
        </p:nvGraphicFramePr>
        <p:xfrm>
          <a:off x="1187624" y="2420888"/>
          <a:ext cx="6984776" cy="223224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6194"/>
                <a:gridCol w="1746194"/>
                <a:gridCol w="1746194"/>
                <a:gridCol w="1746194"/>
              </a:tblGrid>
              <a:tr h="9827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</a:p>
                    <a:p>
                      <a:pPr algn="ctr"/>
                      <a:r>
                        <a:rPr lang="ru-RU" dirty="0" smtClean="0"/>
                        <a:t>учащихся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 в</a:t>
                      </a:r>
                      <a:r>
                        <a:rPr lang="ru-RU" baseline="0" dirty="0" smtClean="0"/>
                        <a:t> классе</a:t>
                      </a:r>
                      <a:endParaRPr lang="ru-RU" dirty="0"/>
                    </a:p>
                  </a:txBody>
                  <a:tcPr anchor="ctr"/>
                </a:tc>
              </a:tr>
              <a:tr h="6247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«а»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6247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«б»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7704" y="4797152"/>
            <a:ext cx="5500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Нет ли здесь ошибки?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2370" y="1948190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«5» получили: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0985" y="548680"/>
            <a:ext cx="4309193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prstClr val="black"/>
                </a:solidFill>
              </a:rPr>
              <a:t>Вспоминаем предыдущий урок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0272" y="3538436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0272" y="4129847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27136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552542"/>
            <a:ext cx="407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Отвечаем на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598708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Завтра сдаём зачет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5" y="1301045"/>
            <a:ext cx="4320481" cy="2592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76" y="1313944"/>
            <a:ext cx="4277481" cy="2566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42" y="3893334"/>
            <a:ext cx="4526368" cy="2715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96" y="2145960"/>
            <a:ext cx="2996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Как дробь перевести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в проценты?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0079" y="2132856"/>
            <a:ext cx="288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Как проценты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 перевести в дробь?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2788" y="4797152"/>
            <a:ext cx="3007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Как найти несколько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% от числа?</a:t>
            </a:r>
          </a:p>
        </p:txBody>
      </p:sp>
    </p:spTree>
    <p:extLst>
      <p:ext uri="{BB962C8B-B14F-4D97-AF65-F5344CB8AC3E}">
        <p14:creationId xmlns:p14="http://schemas.microsoft.com/office/powerpoint/2010/main" val="268008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552542"/>
            <a:ext cx="407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Отвечаем на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598708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Завтра сдаём зачет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5" y="1301045"/>
            <a:ext cx="4320481" cy="2592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76" y="1313944"/>
            <a:ext cx="4277481" cy="2566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42" y="3893334"/>
            <a:ext cx="4526368" cy="2715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3750" y="2204864"/>
            <a:ext cx="3122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Переведите дробь 0,6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в проценты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2471" y="2198083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Переведите 18%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в дробь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8032" y="4725144"/>
            <a:ext cx="22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Найдите 4% от 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500кг</a:t>
            </a:r>
          </a:p>
        </p:txBody>
      </p:sp>
    </p:spTree>
    <p:extLst>
      <p:ext uri="{BB962C8B-B14F-4D97-AF65-F5344CB8AC3E}">
        <p14:creationId xmlns:p14="http://schemas.microsoft.com/office/powerpoint/2010/main" val="10119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552542"/>
            <a:ext cx="407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Отвечаем на вопросы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598708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Завтра сдаём зачет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5" y="1301045"/>
            <a:ext cx="4320481" cy="2592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76" y="1313944"/>
            <a:ext cx="4277481" cy="2566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42" y="3893334"/>
            <a:ext cx="4526368" cy="27158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6761" y="1994356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Как найти число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по известному значению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его %?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2570" y="2132856"/>
            <a:ext cx="3222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15 мешков муки-15%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запаса. Найдите запас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муки.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1639" y="4725144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Сколько % составляет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путь 6км от  расстояния 12км?</a:t>
            </a:r>
          </a:p>
        </p:txBody>
      </p:sp>
    </p:spTree>
    <p:extLst>
      <p:ext uri="{BB962C8B-B14F-4D97-AF65-F5344CB8AC3E}">
        <p14:creationId xmlns:p14="http://schemas.microsoft.com/office/powerpoint/2010/main" val="202292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31616"/>
            <a:ext cx="7875874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Решаем задачи на проценты </a:t>
            </a:r>
            <a:r>
              <a:rPr lang="ru-RU" sz="2400" b="1" dirty="0">
                <a:solidFill>
                  <a:srgbClr val="FF0000"/>
                </a:solidFill>
              </a:rPr>
              <a:t>третьего</a:t>
            </a:r>
            <a:r>
              <a:rPr lang="ru-RU" sz="2400" b="1" dirty="0">
                <a:solidFill>
                  <a:srgbClr val="0070C0"/>
                </a:solidFill>
              </a:rPr>
              <a:t> типа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1305397"/>
            <a:ext cx="97654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№734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11013"/>
            <a:ext cx="2963821" cy="2222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3" y="3861048"/>
            <a:ext cx="1440160" cy="17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7713" y="1988838"/>
            <a:ext cx="4148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1)Какую часть 10 пирожков</a:t>
            </a:r>
          </a:p>
          <a:p>
            <a:r>
              <a:rPr lang="ru-RU" b="1" dirty="0">
                <a:solidFill>
                  <a:srgbClr val="C00000"/>
                </a:solidFill>
              </a:rPr>
              <a:t> составляют от 80 пирожков?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28384" y="1970017"/>
                <a:ext cx="580608" cy="670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ru-RU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𝟖𝟎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1970017"/>
                <a:ext cx="580608" cy="6706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543773" y="2840298"/>
            <a:ext cx="529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2) Превратим эту дробь в десятичную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9497" y="3222268"/>
            <a:ext cx="16433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lain" startAt="10"/>
            </a:pPr>
            <a:r>
              <a:rPr lang="ru-RU" dirty="0">
                <a:solidFill>
                  <a:prstClr val="black"/>
                </a:solidFill>
              </a:rPr>
              <a:t>,0  80</a:t>
            </a:r>
          </a:p>
          <a:p>
            <a:r>
              <a:rPr lang="ru-RU" dirty="0">
                <a:solidFill>
                  <a:prstClr val="black"/>
                </a:solidFill>
              </a:rPr>
              <a:t>   80   0,125</a:t>
            </a:r>
          </a:p>
          <a:p>
            <a:r>
              <a:rPr lang="ru-RU" dirty="0">
                <a:solidFill>
                  <a:prstClr val="black"/>
                </a:solidFill>
              </a:rPr>
              <a:t>    200</a:t>
            </a:r>
          </a:p>
          <a:p>
            <a:r>
              <a:rPr lang="ru-RU" dirty="0">
                <a:solidFill>
                  <a:prstClr val="black"/>
                </a:solidFill>
              </a:rPr>
              <a:t>     160</a:t>
            </a:r>
          </a:p>
          <a:p>
            <a:r>
              <a:rPr lang="ru-RU" dirty="0">
                <a:solidFill>
                  <a:prstClr val="black"/>
                </a:solidFill>
              </a:rPr>
              <a:t>       400</a:t>
            </a:r>
          </a:p>
          <a:p>
            <a:r>
              <a:rPr lang="ru-RU" dirty="0">
                <a:solidFill>
                  <a:prstClr val="black"/>
                </a:solidFill>
              </a:rPr>
              <a:t>       400</a:t>
            </a:r>
          </a:p>
          <a:p>
            <a:r>
              <a:rPr lang="ru-RU" dirty="0">
                <a:solidFill>
                  <a:prstClr val="black"/>
                </a:solidFill>
              </a:rPr>
              <a:t>          0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371196" y="335699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371196" y="3573016"/>
            <a:ext cx="6409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44008" y="378904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04048" y="436510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56076" y="4941168"/>
            <a:ext cx="4356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49497" y="3573016"/>
            <a:ext cx="945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896036" y="4067690"/>
            <a:ext cx="180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76056" y="4653136"/>
            <a:ext cx="180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67007" y="515719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3) А теперь превратим десятичную дробь в %: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86345" y="5526524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0,125=12,5%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45613" y="6091207"/>
            <a:ext cx="539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Ответ: </a:t>
            </a:r>
            <a:r>
              <a:rPr lang="ru-RU" b="1" dirty="0" err="1">
                <a:solidFill>
                  <a:srgbClr val="0070C0"/>
                </a:solidFill>
              </a:rPr>
              <a:t>Карлсон</a:t>
            </a:r>
            <a:r>
              <a:rPr lang="ru-RU" b="1" dirty="0">
                <a:solidFill>
                  <a:srgbClr val="0070C0"/>
                </a:solidFill>
              </a:rPr>
              <a:t> съел 12,5% пирожков.</a:t>
            </a:r>
          </a:p>
        </p:txBody>
      </p:sp>
    </p:spTree>
    <p:extLst>
      <p:ext uri="{BB962C8B-B14F-4D97-AF65-F5344CB8AC3E}">
        <p14:creationId xmlns:p14="http://schemas.microsoft.com/office/powerpoint/2010/main" val="193403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8" grpId="0"/>
      <p:bldP spid="9" grpId="0"/>
      <p:bldP spid="29" grpId="0"/>
      <p:bldP spid="30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173" y="1052736"/>
            <a:ext cx="7125669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Вопрос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«Сколько процентов одно число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 составляет от другого?»</a:t>
            </a:r>
          </a:p>
        </p:txBody>
      </p:sp>
      <p:sp>
        <p:nvSpPr>
          <p:cNvPr id="3" name="Равно 2"/>
          <p:cNvSpPr/>
          <p:nvPr/>
        </p:nvSpPr>
        <p:spPr>
          <a:xfrm>
            <a:off x="4186807" y="2852936"/>
            <a:ext cx="914400" cy="914400"/>
          </a:xfrm>
          <a:prstGeom prst="mathEqual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221088"/>
            <a:ext cx="7056784" cy="13849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Вопрос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«Какую часть одно число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 составляет от другого?»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4279" y="5941002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1B587C">
                    <a:lumMod val="75000"/>
                  </a:srgbClr>
                </a:solidFill>
              </a:rPr>
              <a:t>Поясните!</a:t>
            </a:r>
          </a:p>
        </p:txBody>
      </p:sp>
    </p:spTree>
    <p:extLst>
      <p:ext uri="{BB962C8B-B14F-4D97-AF65-F5344CB8AC3E}">
        <p14:creationId xmlns:p14="http://schemas.microsoft.com/office/powerpoint/2010/main" val="417282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447" y="418148"/>
            <a:ext cx="424827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a typeface="Verdana" panose="020B0604030504040204" pitchFamily="34" charset="0"/>
              </a:rPr>
              <a:t>Отвечаем на вопросы</a:t>
            </a:r>
          </a:p>
        </p:txBody>
      </p:sp>
      <p:pic>
        <p:nvPicPr>
          <p:cNvPr id="1026" name="Picture 2" descr="C:\Users\79295\Downloads\обла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18890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9295\Downloads\обла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44" y="1052736"/>
            <a:ext cx="428625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9295\Downloads\обла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24487"/>
            <a:ext cx="4934322" cy="290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772816"/>
            <a:ext cx="2690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</a:rPr>
              <a:t>Что называют</a:t>
            </a:r>
          </a:p>
          <a:p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</a:rPr>
              <a:t> процентом?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2965" y="1923112"/>
            <a:ext cx="3172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</a:rPr>
              <a:t>Как найти 1% от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</a:rPr>
              <a:t> числа?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3103" y="4725144"/>
            <a:ext cx="2879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</a:rPr>
              <a:t>Как найти 2%?</a:t>
            </a:r>
          </a:p>
        </p:txBody>
      </p:sp>
    </p:spTree>
    <p:extLst>
      <p:ext uri="{BB962C8B-B14F-4D97-AF65-F5344CB8AC3E}">
        <p14:creationId xmlns:p14="http://schemas.microsoft.com/office/powerpoint/2010/main" val="34834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76536"/>
            <a:ext cx="7380312" cy="5185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126" y="620688"/>
            <a:ext cx="7406195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В общем случае решаем по </a:t>
            </a:r>
            <a:r>
              <a:rPr lang="ru-RU" sz="2400" b="1" dirty="0">
                <a:solidFill>
                  <a:srgbClr val="C00000"/>
                </a:solidFill>
              </a:rPr>
              <a:t>правилу №3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1844824"/>
            <a:ext cx="6300123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Segoe Print" panose="02000600000000000000" pitchFamily="2" charset="0"/>
              </a:rPr>
              <a:t>Чтобы ответить на вопрос</a:t>
            </a:r>
          </a:p>
          <a:p>
            <a:r>
              <a:rPr lang="ru-RU" sz="2000" b="1" dirty="0">
                <a:solidFill>
                  <a:prstClr val="white"/>
                </a:solidFill>
                <a:latin typeface="Segoe Print" panose="02000600000000000000" pitchFamily="2" charset="0"/>
              </a:rPr>
              <a:t> </a:t>
            </a:r>
            <a:r>
              <a:rPr lang="ru-RU" sz="2400" b="1" dirty="0">
                <a:solidFill>
                  <a:srgbClr val="9F2936">
                    <a:lumMod val="20000"/>
                    <a:lumOff val="80000"/>
                  </a:srgbClr>
                </a:solidFill>
                <a:latin typeface="Segoe Print" panose="02000600000000000000" pitchFamily="2" charset="0"/>
              </a:rPr>
              <a:t>«</a:t>
            </a:r>
            <a:r>
              <a:rPr lang="ru-RU" sz="2400" b="1" u="sng" dirty="0">
                <a:solidFill>
                  <a:srgbClr val="9F2936">
                    <a:lumMod val="20000"/>
                    <a:lumOff val="80000"/>
                  </a:srgbClr>
                </a:solidFill>
                <a:latin typeface="Segoe Print" panose="02000600000000000000" pitchFamily="2" charset="0"/>
              </a:rPr>
              <a:t>Сколько процентов одно число </a:t>
            </a:r>
          </a:p>
          <a:p>
            <a:r>
              <a:rPr lang="ru-RU" sz="2400" b="1" u="sng">
                <a:solidFill>
                  <a:srgbClr val="9F2936">
                    <a:lumMod val="20000"/>
                    <a:lumOff val="80000"/>
                  </a:srgbClr>
                </a:solidFill>
                <a:latin typeface="Segoe Print" panose="02000600000000000000" pitchFamily="2" charset="0"/>
              </a:rPr>
              <a:t>составляет </a:t>
            </a:r>
            <a:r>
              <a:rPr lang="ru-RU" sz="2400" b="1" u="sng" dirty="0">
                <a:solidFill>
                  <a:srgbClr val="9F2936">
                    <a:lumMod val="20000"/>
                    <a:lumOff val="80000"/>
                  </a:srgbClr>
                </a:solidFill>
                <a:latin typeface="Segoe Print" panose="02000600000000000000" pitchFamily="2" charset="0"/>
              </a:rPr>
              <a:t>от другого ?»</a:t>
            </a:r>
            <a:r>
              <a:rPr lang="ru-RU" sz="2000" b="1" dirty="0">
                <a:solidFill>
                  <a:prstClr val="white"/>
                </a:solidFill>
                <a:latin typeface="Segoe Print" panose="02000600000000000000" pitchFamily="2" charset="0"/>
              </a:rPr>
              <a:t>, надо:</a:t>
            </a:r>
          </a:p>
          <a:p>
            <a:endParaRPr lang="ru-RU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2400" dirty="0">
                <a:solidFill>
                  <a:prstClr val="white"/>
                </a:solidFill>
                <a:latin typeface="Segoe Print" panose="02000600000000000000" pitchFamily="2" charset="0"/>
              </a:rPr>
              <a:t>разделить первое число на второе;</a:t>
            </a:r>
          </a:p>
          <a:p>
            <a:pPr marL="342900" indent="-342900">
              <a:buFontTx/>
              <a:buAutoNum type="arabicParenR"/>
            </a:pPr>
            <a:r>
              <a:rPr lang="ru-RU" sz="2400" dirty="0">
                <a:solidFill>
                  <a:prstClr val="white"/>
                </a:solidFill>
                <a:latin typeface="Segoe Print" panose="02000600000000000000" pitchFamily="2" charset="0"/>
              </a:rPr>
              <a:t>перевести полученную дробь в %.</a:t>
            </a:r>
          </a:p>
        </p:txBody>
      </p:sp>
    </p:spTree>
    <p:extLst>
      <p:ext uri="{BB962C8B-B14F-4D97-AF65-F5344CB8AC3E}">
        <p14:creationId xmlns:p14="http://schemas.microsoft.com/office/powerpoint/2010/main" val="1707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836712"/>
            <a:ext cx="97654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№735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6540" y="2642622"/>
            <a:ext cx="282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1) 35: 350 = 0,1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936" y="264262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=10%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4725144"/>
            <a:ext cx="6144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Ответ: в действующем состоянии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 находится 90% всех станков.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8864" y="2642619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-в ремонте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3452223"/>
            <a:ext cx="36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2) 100% - 10%=90%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1556792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350 - 100%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8461" y="1974597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35 - ? %</a:t>
            </a:r>
          </a:p>
        </p:txBody>
      </p:sp>
    </p:spTree>
    <p:extLst>
      <p:ext uri="{BB962C8B-B14F-4D97-AF65-F5344CB8AC3E}">
        <p14:creationId xmlns:p14="http://schemas.microsoft.com/office/powerpoint/2010/main" val="11959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836712"/>
            <a:ext cx="97654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№736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628800"/>
            <a:ext cx="3398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План 35 деталей -100%</a:t>
            </a:r>
          </a:p>
          <a:p>
            <a:r>
              <a:rPr lang="ru-RU" sz="2000" dirty="0">
                <a:solidFill>
                  <a:prstClr val="black"/>
                </a:solidFill>
              </a:rPr>
              <a:t>         42 детали  - ?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2780928"/>
            <a:ext cx="19976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2400" dirty="0">
                <a:solidFill>
                  <a:prstClr val="black"/>
                </a:solidFill>
              </a:rPr>
              <a:t>  42   35</a:t>
            </a:r>
          </a:p>
          <a:p>
            <a:r>
              <a:rPr lang="ru-RU" sz="2400" dirty="0">
                <a:solidFill>
                  <a:prstClr val="black"/>
                </a:solidFill>
              </a:rPr>
              <a:t>     35   </a:t>
            </a:r>
            <a:r>
              <a:rPr lang="ru-RU" sz="2400" b="1" dirty="0">
                <a:solidFill>
                  <a:srgbClr val="C00000"/>
                </a:solidFill>
              </a:rPr>
              <a:t>1,2</a:t>
            </a:r>
          </a:p>
          <a:p>
            <a:r>
              <a:rPr lang="ru-RU" sz="2400" dirty="0">
                <a:solidFill>
                  <a:prstClr val="black"/>
                </a:solidFill>
              </a:rPr>
              <a:t>       70</a:t>
            </a:r>
          </a:p>
          <a:p>
            <a:r>
              <a:rPr lang="ru-RU" sz="2400" dirty="0">
                <a:solidFill>
                  <a:prstClr val="black"/>
                </a:solidFill>
              </a:rPr>
              <a:t>       70</a:t>
            </a:r>
          </a:p>
          <a:p>
            <a:r>
              <a:rPr lang="ru-RU" sz="2400" dirty="0">
                <a:solidFill>
                  <a:prstClr val="black"/>
                </a:solidFill>
              </a:rPr>
              <a:t>         0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86967" y="2924944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86967" y="3248980"/>
            <a:ext cx="4608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95736" y="3573016"/>
            <a:ext cx="3275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83768" y="429309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051720" y="314096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95736" y="3933056"/>
            <a:ext cx="1637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86165" y="3140968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=</a:t>
            </a:r>
            <a:r>
              <a:rPr lang="ru-RU" sz="2400" b="1" dirty="0">
                <a:solidFill>
                  <a:srgbClr val="C00000"/>
                </a:solidFill>
              </a:rPr>
              <a:t>120</a:t>
            </a:r>
            <a:r>
              <a:rPr lang="ru-RU" sz="2400" dirty="0">
                <a:solidFill>
                  <a:prstClr val="black"/>
                </a:solidFill>
              </a:rPr>
              <a:t>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04250" y="4860234"/>
            <a:ext cx="373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2) 120 – 100 = </a:t>
            </a:r>
            <a:r>
              <a:rPr lang="ru-RU" sz="2400" b="1" dirty="0">
                <a:solidFill>
                  <a:srgbClr val="C00000"/>
                </a:solidFill>
              </a:rPr>
              <a:t>20</a:t>
            </a:r>
            <a:r>
              <a:rPr lang="ru-RU" sz="2400" dirty="0">
                <a:solidFill>
                  <a:prstClr val="black"/>
                </a:solidFill>
              </a:rPr>
              <a:t>(%)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4968" y="3140968"/>
            <a:ext cx="4087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-на столько % выполнена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норма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628" y="5589240"/>
            <a:ext cx="819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Ответ: норма выполнена на 120%, а перевыполнена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на 20%.</a:t>
            </a:r>
          </a:p>
        </p:txBody>
      </p:sp>
    </p:spTree>
    <p:extLst>
      <p:ext uri="{BB962C8B-B14F-4D97-AF65-F5344CB8AC3E}">
        <p14:creationId xmlns:p14="http://schemas.microsoft.com/office/powerpoint/2010/main" val="36519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476672"/>
            <a:ext cx="60949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Segoe Script" panose="030B0504020000000003" pitchFamily="66" charset="0"/>
              </a:rPr>
              <a:t>Однажды… </a:t>
            </a:r>
            <a:r>
              <a:rPr lang="ru-RU" sz="2800" dirty="0">
                <a:solidFill>
                  <a:srgbClr val="0070C0"/>
                </a:solidFill>
                <a:latin typeface="Segoe Script" panose="030B0504020000000003" pitchFamily="66" charset="0"/>
              </a:rPr>
              <a:t>цена </a:t>
            </a:r>
            <a:r>
              <a:rPr lang="ru-RU" sz="2800" dirty="0" smtClean="0">
                <a:solidFill>
                  <a:srgbClr val="0070C0"/>
                </a:solidFill>
                <a:latin typeface="Segoe Script" panose="030B0504020000000003" pitchFamily="66" charset="0"/>
              </a:rPr>
              <a:t>мороженого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Segoe Script" panose="030B0504020000000003" pitchFamily="66" charset="0"/>
              </a:rPr>
              <a:t>снизилась на 20%, а потом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Segoe Script" panose="030B0504020000000003" pitchFamily="66" charset="0"/>
              </a:rPr>
              <a:t>на 25% увеличилась. В итоге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Segoe Script" panose="030B0504020000000003" pitchFamily="66" charset="0"/>
              </a:rPr>
              <a:t>она так и не изменилась.</a:t>
            </a:r>
            <a:endParaRPr lang="ru-RU" sz="2800" dirty="0">
              <a:solidFill>
                <a:srgbClr val="0070C0"/>
              </a:solidFill>
              <a:latin typeface="Segoe Script" panose="030B0504020000000003" pitchFamily="66" charset="0"/>
            </a:endParaRPr>
          </a:p>
        </p:txBody>
      </p:sp>
      <p:pic>
        <p:nvPicPr>
          <p:cNvPr id="1026" name="Picture 2" descr="C:\Users\79295\Downloads\Слайд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362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3933056"/>
            <a:ext cx="5623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Не напутал ли чего Незнайка?</a:t>
            </a:r>
            <a:endParaRPr lang="ru-RU" sz="24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637" y="5465185"/>
            <a:ext cx="7225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Segoe Script" panose="030B0504020000000003" pitchFamily="66" charset="0"/>
              </a:rPr>
              <a:t>Обсудим на следующем уроке!</a:t>
            </a:r>
            <a:endParaRPr lang="ru-RU" sz="3200" b="1" dirty="0">
              <a:solidFill>
                <a:srgbClr val="0070C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7428" y="3068960"/>
            <a:ext cx="7018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198458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68911"/>
            <a:ext cx="619753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</a:rPr>
              <a:t>Какую </a:t>
            </a:r>
            <a:r>
              <a:rPr lang="ru-RU" sz="2400" b="1" dirty="0">
                <a:solidFill>
                  <a:srgbClr val="C00000"/>
                </a:solidFill>
                <a:ea typeface="Verdana" panose="020B0604030504040204" pitchFamily="34" charset="0"/>
              </a:rPr>
              <a:t>долю</a:t>
            </a:r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</a:rPr>
              <a:t> от 100% составляют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6611" y="1528405"/>
            <a:ext cx="164660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white"/>
                </a:solidFill>
                <a:ea typeface="Verdana" panose="020B0604030504040204" pitchFamily="34" charset="0"/>
              </a:rPr>
              <a:t>50%=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1367" y="2420888"/>
            <a:ext cx="164660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white"/>
                </a:solidFill>
                <a:ea typeface="Verdana" panose="020B0604030504040204" pitchFamily="34" charset="0"/>
              </a:rPr>
              <a:t>25%=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6611" y="3356992"/>
            <a:ext cx="164660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white"/>
                </a:solidFill>
                <a:ea typeface="Verdana" panose="020B0604030504040204" pitchFamily="34" charset="0"/>
              </a:rPr>
              <a:t>20%=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367" y="4329970"/>
            <a:ext cx="164660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>
                <a:solidFill>
                  <a:prstClr val="white"/>
                </a:solidFill>
                <a:ea typeface="Verdana" panose="020B0604030504040204" pitchFamily="34" charset="0"/>
              </a:rPr>
              <a:t>10%=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216767" y="5302948"/>
            <a:ext cx="146644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prstClr val="white"/>
                </a:solidFill>
                <a:ea typeface="Verdana" panose="020B0604030504040204" pitchFamily="34" charset="0"/>
              </a:rPr>
              <a:t>5%=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4008" y="3230675"/>
                <a:ext cx="473206" cy="8989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230675"/>
                <a:ext cx="473206" cy="898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4008" y="1196752"/>
                <a:ext cx="473206" cy="8989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196752"/>
                <a:ext cx="473206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85166" y="5175220"/>
                <a:ext cx="671979" cy="90178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166" y="5175220"/>
                <a:ext cx="671979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85166" y="2165434"/>
                <a:ext cx="432048" cy="90178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166" y="2165434"/>
                <a:ext cx="432048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44008" y="4202242"/>
                <a:ext cx="671979" cy="90178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202242"/>
                <a:ext cx="671979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2737972" y="1916832"/>
            <a:ext cx="1906036" cy="1872208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737972" y="1772816"/>
            <a:ext cx="1906036" cy="971237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737972" y="2616326"/>
            <a:ext cx="1906036" cy="106383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0" idx="1"/>
          </p:cNvCxnSpPr>
          <p:nvPr/>
        </p:nvCxnSpPr>
        <p:spPr>
          <a:xfrm>
            <a:off x="2737972" y="4653135"/>
            <a:ext cx="1947194" cy="972978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683216" y="4725144"/>
            <a:ext cx="1888784" cy="900969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84026" y="2348880"/>
            <a:ext cx="2940228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ea typeface="Verdana" panose="020B0604030504040204" pitchFamily="34" charset="0"/>
              </a:rPr>
              <a:t>Эти равенства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  <a:ea typeface="Verdana" panose="020B0604030504040204" pitchFamily="34" charset="0"/>
              </a:rPr>
              <a:t>помогают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a typeface="Verdana" panose="020B0604030504040204" pitchFamily="34" charset="0"/>
              </a:rPr>
              <a:t>при решении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a typeface="Verdana" panose="020B0604030504040204" pitchFamily="34" charset="0"/>
              </a:rPr>
              <a:t>задач!</a:t>
            </a:r>
          </a:p>
        </p:txBody>
      </p:sp>
    </p:spTree>
    <p:extLst>
      <p:ext uri="{BB962C8B-B14F-4D97-AF65-F5344CB8AC3E}">
        <p14:creationId xmlns:p14="http://schemas.microsoft.com/office/powerpoint/2010/main" val="375292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92696"/>
            <a:ext cx="317747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a typeface="Verdana" panose="020B0604030504040204" pitchFamily="34" charset="0"/>
              </a:rPr>
              <a:t>Найдите от 80 кг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827558"/>
              </p:ext>
            </p:extLst>
          </p:nvPr>
        </p:nvGraphicFramePr>
        <p:xfrm>
          <a:off x="827584" y="1484784"/>
          <a:ext cx="756084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  <a:gridCol w="1512168"/>
                <a:gridCol w="1512168"/>
                <a:gridCol w="1512168"/>
              </a:tblGrid>
              <a:tr h="97210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50%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25%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20%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10%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5%</a:t>
                      </a:r>
                      <a:endParaRPr lang="ru-RU" sz="3200" dirty="0"/>
                    </a:p>
                  </a:txBody>
                  <a:tcPr anchor="ctr"/>
                </a:tc>
              </a:tr>
              <a:tr h="9721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2663334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40 кг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2663334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20 кг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1014" y="2663333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16 кг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3665" y="266333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8 кг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8304" y="269053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4 кг</a:t>
            </a:r>
          </a:p>
        </p:txBody>
      </p:sp>
      <p:pic>
        <p:nvPicPr>
          <p:cNvPr id="1028" name="Picture 4" descr="C:\Users\79295\Downloads\всё для презентаций\devochka_ma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2220242" cy="2627988"/>
          </a:xfrm>
          <a:prstGeom prst="rect">
            <a:avLst/>
          </a:prstGeom>
          <a:noFill/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8365" y="547910"/>
            <a:ext cx="680667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</a:rPr>
              <a:t>В общем случае решаем </a:t>
            </a:r>
            <a:r>
              <a:rPr lang="ru-RU" sz="2400" b="1" dirty="0">
                <a:solidFill>
                  <a:srgbClr val="FF0000"/>
                </a:solidFill>
                <a:ea typeface="Verdana" panose="020B0604030504040204" pitchFamily="34" charset="0"/>
              </a:rPr>
              <a:t>по правилу</a:t>
            </a:r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</a:rPr>
              <a:t>:</a:t>
            </a:r>
          </a:p>
        </p:txBody>
      </p:sp>
      <p:pic>
        <p:nvPicPr>
          <p:cNvPr id="1026" name="Picture 2" descr="C:\Users\79295\Downloads\школьная дос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416186" cy="47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1633" y="1988840"/>
            <a:ext cx="58801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prstClr val="white"/>
                </a:solidFill>
                <a:latin typeface="Segoe Script" panose="030B0504020000000003" pitchFamily="66" charset="0"/>
              </a:rPr>
              <a:t>Чтобы найти несколько процентов </a:t>
            </a:r>
          </a:p>
          <a:p>
            <a:r>
              <a:rPr lang="ru-RU" sz="2000" b="1" u="sng" dirty="0">
                <a:solidFill>
                  <a:prstClr val="white"/>
                </a:solidFill>
                <a:latin typeface="Segoe Script" panose="030B0504020000000003" pitchFamily="66" charset="0"/>
              </a:rPr>
              <a:t>от числа, надо:</a:t>
            </a:r>
          </a:p>
          <a:p>
            <a:endParaRPr lang="ru-RU" sz="2000" b="1" dirty="0">
              <a:solidFill>
                <a:prstClr val="white"/>
              </a:solidFill>
              <a:latin typeface="Segoe Script" panose="030B0504020000000003" pitchFamily="66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2000" b="1" dirty="0">
                <a:solidFill>
                  <a:prstClr val="white"/>
                </a:solidFill>
                <a:latin typeface="Segoe Script" panose="030B0504020000000003" pitchFamily="66" charset="0"/>
              </a:rPr>
              <a:t>разделить это число на 100;</a:t>
            </a:r>
          </a:p>
          <a:p>
            <a:pPr marL="342900" indent="-342900">
              <a:buFontTx/>
              <a:buAutoNum type="arabicParenR"/>
            </a:pPr>
            <a:r>
              <a:rPr lang="ru-RU" sz="2000" b="1" dirty="0">
                <a:solidFill>
                  <a:prstClr val="white"/>
                </a:solidFill>
                <a:latin typeface="Segoe Script" panose="030B0504020000000003" pitchFamily="66" charset="0"/>
              </a:rPr>
              <a:t>полученный результат умножить </a:t>
            </a:r>
          </a:p>
          <a:p>
            <a:r>
              <a:rPr lang="ru-RU" sz="2000" b="1" dirty="0">
                <a:solidFill>
                  <a:prstClr val="white"/>
                </a:solidFill>
                <a:latin typeface="Segoe Script" panose="030B0504020000000003" pitchFamily="66" charset="0"/>
              </a:rPr>
              <a:t>на </a:t>
            </a:r>
            <a:r>
              <a:rPr lang="ru-RU" sz="2000" b="1">
                <a:solidFill>
                  <a:prstClr val="white"/>
                </a:solidFill>
                <a:latin typeface="Segoe Script" panose="030B0504020000000003" pitchFamily="66" charset="0"/>
              </a:rPr>
              <a:t>количество процентов.</a:t>
            </a:r>
            <a:endParaRPr lang="ru-RU" sz="2000" b="1" dirty="0">
              <a:solidFill>
                <a:prstClr val="white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696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</a:rPr>
              <a:t>Учимся решать задачи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a typeface="Verdana" panose="020B0604030504040204" pitchFamily="34" charset="0"/>
              </a:rPr>
              <a:t>«нахождение числа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ea typeface="Verdana" panose="020B0604030504040204" pitchFamily="34" charset="0"/>
              </a:rPr>
              <a:t> по известному значению его процентов»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8869" y="1902023"/>
            <a:ext cx="113204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a typeface="Verdana" panose="020B0604030504040204" pitchFamily="34" charset="0"/>
              </a:rPr>
              <a:t>№729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2708920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a typeface="Verdana" panose="020B0604030504040204" pitchFamily="34" charset="0"/>
              </a:rPr>
              <a:t>138 страниц – 23%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1825" y="3170585"/>
            <a:ext cx="329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a typeface="Verdana" panose="020B0604030504040204" pitchFamily="34" charset="0"/>
              </a:rPr>
              <a:t>?   страниц – 100%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678" y="2204863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Значение </a:t>
            </a:r>
          </a:p>
          <a:p>
            <a:r>
              <a:rPr lang="ru-RU" dirty="0">
                <a:solidFill>
                  <a:prstClr val="black"/>
                </a:solidFill>
              </a:rPr>
              <a:t>процентов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2363688"/>
            <a:ext cx="144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Количество</a:t>
            </a:r>
          </a:p>
          <a:p>
            <a:r>
              <a:rPr lang="ru-RU" dirty="0">
                <a:solidFill>
                  <a:prstClr val="black"/>
                </a:solidFill>
              </a:rPr>
              <a:t>процентов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932" y="3711691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Вся величина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6593" y="4437112"/>
            <a:ext cx="634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a typeface="Verdana" panose="020B0604030504040204" pitchFamily="34" charset="0"/>
              </a:rPr>
              <a:t>1) 138:23=6(стр.) – 1% от всей книги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4884" y="5157191"/>
            <a:ext cx="3401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a typeface="Verdana" panose="020B0604030504040204" pitchFamily="34" charset="0"/>
              </a:rPr>
              <a:t>2) 6×100=600(стр.)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672" y="5949280"/>
            <a:ext cx="474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a typeface="Verdana" panose="020B0604030504040204" pitchFamily="34" charset="0"/>
              </a:rPr>
              <a:t>Ответ: в книге 600 страниц.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1979712" y="2528029"/>
            <a:ext cx="331225" cy="3231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364088" y="2708920"/>
            <a:ext cx="864096" cy="1422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308891" y="3609557"/>
            <a:ext cx="964919" cy="26410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8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8365" y="547910"/>
            <a:ext cx="680667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</a:rPr>
              <a:t>В общем случае решаем </a:t>
            </a:r>
            <a:r>
              <a:rPr lang="ru-RU" sz="2400" b="1" dirty="0">
                <a:solidFill>
                  <a:srgbClr val="FF0000"/>
                </a:solidFill>
                <a:ea typeface="Verdana" panose="020B0604030504040204" pitchFamily="34" charset="0"/>
              </a:rPr>
              <a:t>по правилу</a:t>
            </a:r>
            <a:r>
              <a:rPr lang="ru-RU" sz="2400" b="1" dirty="0">
                <a:solidFill>
                  <a:prstClr val="black"/>
                </a:solidFill>
                <a:ea typeface="Verdana" panose="020B0604030504040204" pitchFamily="34" charset="0"/>
              </a:rPr>
              <a:t>:</a:t>
            </a:r>
          </a:p>
        </p:txBody>
      </p:sp>
      <p:pic>
        <p:nvPicPr>
          <p:cNvPr id="1026" name="Picture 2" descr="C:\Users\79295\Downloads\школьная дос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416186" cy="47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1633" y="1988840"/>
            <a:ext cx="61173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>
                <a:solidFill>
                  <a:prstClr val="white"/>
                </a:solidFill>
                <a:latin typeface="Segoe Script" panose="030B0504020000000003" pitchFamily="66" charset="0"/>
              </a:rPr>
              <a:t>Чтобы найти всё число по известному </a:t>
            </a:r>
          </a:p>
          <a:p>
            <a:r>
              <a:rPr lang="ru-RU" sz="2000" b="1" u="sng" dirty="0">
                <a:solidFill>
                  <a:prstClr val="white"/>
                </a:solidFill>
                <a:latin typeface="Segoe Script" panose="030B0504020000000003" pitchFamily="66" charset="0"/>
              </a:rPr>
              <a:t>значению его процентов, надо:</a:t>
            </a:r>
          </a:p>
          <a:p>
            <a:endParaRPr lang="ru-RU" sz="2000" b="1" dirty="0">
              <a:solidFill>
                <a:prstClr val="white"/>
              </a:solidFill>
              <a:latin typeface="Segoe Script" panose="030B0504020000000003" pitchFamily="66" charset="0"/>
            </a:endParaRPr>
          </a:p>
          <a:p>
            <a:pPr marL="342900" indent="-342900">
              <a:buFontTx/>
              <a:buAutoNum type="arabicParenR"/>
            </a:pPr>
            <a:r>
              <a:rPr lang="ru-RU" sz="2000" b="1" dirty="0">
                <a:solidFill>
                  <a:prstClr val="white"/>
                </a:solidFill>
                <a:latin typeface="Segoe Script" panose="030B0504020000000003" pitchFamily="66" charset="0"/>
              </a:rPr>
              <a:t>разделить значение процентов на их</a:t>
            </a:r>
          </a:p>
          <a:p>
            <a:r>
              <a:rPr lang="ru-RU" sz="2000" b="1" dirty="0">
                <a:solidFill>
                  <a:prstClr val="white"/>
                </a:solidFill>
                <a:latin typeface="Segoe Script" panose="030B0504020000000003" pitchFamily="66" charset="0"/>
              </a:rPr>
              <a:t>количество;</a:t>
            </a:r>
          </a:p>
          <a:p>
            <a:r>
              <a:rPr lang="ru-RU" sz="2000" b="1" dirty="0">
                <a:solidFill>
                  <a:prstClr val="white"/>
                </a:solidFill>
                <a:latin typeface="Segoe Script" panose="030B0504020000000003" pitchFamily="66" charset="0"/>
              </a:rPr>
              <a:t>2</a:t>
            </a:r>
            <a:r>
              <a:rPr lang="ru-RU" sz="2000" b="1">
                <a:solidFill>
                  <a:prstClr val="white"/>
                </a:solidFill>
                <a:latin typeface="Segoe Script" panose="030B0504020000000003" pitchFamily="66" charset="0"/>
              </a:rPr>
              <a:t>) полученное </a:t>
            </a:r>
            <a:r>
              <a:rPr lang="ru-RU" sz="2000" b="1" dirty="0">
                <a:solidFill>
                  <a:prstClr val="white"/>
                </a:solidFill>
                <a:latin typeface="Segoe Script" panose="030B0504020000000003" pitchFamily="66" charset="0"/>
              </a:rPr>
              <a:t>число умножить на 100.</a:t>
            </a:r>
          </a:p>
        </p:txBody>
      </p:sp>
    </p:spTree>
    <p:extLst>
      <p:ext uri="{BB962C8B-B14F-4D97-AF65-F5344CB8AC3E}">
        <p14:creationId xmlns:p14="http://schemas.microsoft.com/office/powerpoint/2010/main" val="3529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95\Downloads\bdbd7f447642d1033d678431ede30233--polar-bear-tattoo-baby-polar-be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0956"/>
            <a:ext cx="6164576" cy="614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4608" y="388695"/>
            <a:ext cx="106631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ea typeface="Verdana" panose="020B0604030504040204" pitchFamily="34" charset="0"/>
              </a:rPr>
              <a:t>№ 730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2555" y="1012666"/>
            <a:ext cx="189346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ea typeface="Verdana" panose="020B0604030504040204" pitchFamily="34" charset="0"/>
              </a:rPr>
              <a:t>120кг – 15%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0889" y="4149080"/>
            <a:ext cx="172996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ea typeface="Verdana" panose="020B0604030504040204" pitchFamily="34" charset="0"/>
              </a:rPr>
              <a:t>?кг – 100%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0850" y="1012666"/>
            <a:ext cx="315182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ea typeface="Verdana" panose="020B0604030504040204" pitchFamily="34" charset="0"/>
              </a:rPr>
              <a:t>1) 120:15=8(кг) – 1%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2339" y="1556792"/>
            <a:ext cx="26260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ea typeface="Verdana" panose="020B0604030504040204" pitchFamily="34" charset="0"/>
              </a:rPr>
              <a:t>2) 8×100=800(кг)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7398" y="6181273"/>
            <a:ext cx="5040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ea typeface="Verdana" panose="020B0604030504040204" pitchFamily="34" charset="0"/>
              </a:rPr>
              <a:t>Ответ: масса белого медведя 800кг.</a:t>
            </a:r>
          </a:p>
        </p:txBody>
      </p:sp>
    </p:spTree>
    <p:extLst>
      <p:ext uri="{BB962C8B-B14F-4D97-AF65-F5344CB8AC3E}">
        <p14:creationId xmlns:p14="http://schemas.microsoft.com/office/powerpoint/2010/main" val="9841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</TotalTime>
  <Words>1155</Words>
  <Application>Microsoft Office PowerPoint</Application>
  <PresentationFormat>Экран (4:3)</PresentationFormat>
  <Paragraphs>307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79295575863</dc:creator>
  <cp:lastModifiedBy>79295575863</cp:lastModifiedBy>
  <cp:revision>32</cp:revision>
  <dcterms:created xsi:type="dcterms:W3CDTF">2020-06-16T10:52:57Z</dcterms:created>
  <dcterms:modified xsi:type="dcterms:W3CDTF">2020-06-18T08:49:35Z</dcterms:modified>
</cp:coreProperties>
</file>