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7" r:id="rId4"/>
    <p:sldId id="259" r:id="rId5"/>
    <p:sldId id="260" r:id="rId6"/>
    <p:sldId id="270" r:id="rId7"/>
    <p:sldId id="271" r:id="rId8"/>
    <p:sldId id="272" r:id="rId9"/>
    <p:sldId id="261" r:id="rId10"/>
    <p:sldId id="263" r:id="rId11"/>
    <p:sldId id="262" r:id="rId12"/>
    <p:sldId id="264" r:id="rId13"/>
    <p:sldId id="265" r:id="rId14"/>
    <p:sldId id="266" r:id="rId15"/>
    <p:sldId id="268" r:id="rId16"/>
    <p:sldId id="269" r:id="rId17"/>
    <p:sldId id="256" r:id="rId18"/>
    <p:sldId id="277" r:id="rId19"/>
    <p:sldId id="278" r:id="rId20"/>
    <p:sldId id="273" r:id="rId21"/>
    <p:sldId id="274" r:id="rId22"/>
    <p:sldId id="275" r:id="rId23"/>
    <p:sldId id="27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-80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613D-FD89-40D8-8103-1BD2DACEDFA9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90ED-5820-444A-8652-AB8067295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188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613D-FD89-40D8-8103-1BD2DACEDFA9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90ED-5820-444A-8652-AB8067295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393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613D-FD89-40D8-8103-1BD2DACEDFA9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90ED-5820-444A-8652-AB8067295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46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613D-FD89-40D8-8103-1BD2DACEDFA9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90ED-5820-444A-8652-AB8067295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438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613D-FD89-40D8-8103-1BD2DACEDFA9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90ED-5820-444A-8652-AB8067295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209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613D-FD89-40D8-8103-1BD2DACEDFA9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90ED-5820-444A-8652-AB8067295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638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613D-FD89-40D8-8103-1BD2DACEDFA9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90ED-5820-444A-8652-AB8067295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681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613D-FD89-40D8-8103-1BD2DACEDFA9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90ED-5820-444A-8652-AB8067295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634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613D-FD89-40D8-8103-1BD2DACEDFA9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90ED-5820-444A-8652-AB8067295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621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613D-FD89-40D8-8103-1BD2DACEDFA9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90ED-5820-444A-8652-AB8067295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706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613D-FD89-40D8-8103-1BD2DACEDFA9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90ED-5820-444A-8652-AB8067295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42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6613D-FD89-40D8-8103-1BD2DACEDFA9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D90ED-5820-444A-8652-AB8067295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25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47.ru/" TargetMode="External"/><Relationship Id="rId2" Type="http://schemas.openxmlformats.org/officeDocument/2006/relationships/hyperlink" Target="http://rweek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resort.ru/" TargetMode="External"/><Relationship Id="rId5" Type="http://schemas.openxmlformats.org/officeDocument/2006/relationships/hyperlink" Target="http://www.ilovepetersburg.ru/" TargetMode="External"/><Relationship Id="rId4" Type="http://schemas.openxmlformats.org/officeDocument/2006/relationships/hyperlink" Target="http://strana.ru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1465" y="2762580"/>
            <a:ext cx="7456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Автоматизация звуков </a:t>
            </a:r>
            <a:r>
              <a:rPr lang="en-US" sz="2800" dirty="0">
                <a:solidFill>
                  <a:schemeClr val="bg1"/>
                </a:solidFill>
              </a:rPr>
              <a:t>[</a:t>
            </a:r>
            <a:r>
              <a:rPr lang="ru-RU" sz="2800" dirty="0" smtClean="0">
                <a:solidFill>
                  <a:schemeClr val="bg1"/>
                </a:solidFill>
              </a:rPr>
              <a:t>Р</a:t>
            </a:r>
            <a:r>
              <a:rPr lang="en-US" sz="2800" dirty="0" smtClean="0">
                <a:solidFill>
                  <a:schemeClr val="bg1"/>
                </a:solidFill>
              </a:rPr>
              <a:t>]</a:t>
            </a:r>
            <a:r>
              <a:rPr lang="ru-RU" sz="2800" dirty="0" smtClean="0">
                <a:solidFill>
                  <a:schemeClr val="bg1"/>
                </a:solidFill>
              </a:rPr>
              <a:t> и </a:t>
            </a:r>
            <a:r>
              <a:rPr lang="en-US" sz="2800" dirty="0" smtClean="0">
                <a:solidFill>
                  <a:schemeClr val="bg1"/>
                </a:solidFill>
              </a:rPr>
              <a:t>[</a:t>
            </a:r>
            <a:r>
              <a:rPr lang="ru-RU" sz="2800" dirty="0" smtClean="0">
                <a:solidFill>
                  <a:schemeClr val="bg1"/>
                </a:solidFill>
              </a:rPr>
              <a:t>Р</a:t>
            </a:r>
            <a:r>
              <a:rPr lang="ru-RU" sz="4000" baseline="30000" dirty="0" smtClean="0">
                <a:solidFill>
                  <a:schemeClr val="bg1"/>
                </a:solidFill>
              </a:rPr>
              <a:t>,</a:t>
            </a:r>
            <a:r>
              <a:rPr lang="en-US" sz="2800" dirty="0" smtClean="0">
                <a:solidFill>
                  <a:schemeClr val="bg1"/>
                </a:solidFill>
              </a:rPr>
              <a:t>]</a:t>
            </a:r>
            <a:r>
              <a:rPr lang="ru-RU" sz="2800" dirty="0" smtClean="0">
                <a:solidFill>
                  <a:schemeClr val="bg1"/>
                </a:solidFill>
              </a:rPr>
              <a:t> в связной речи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у школьников и взрослых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926" y="5024737"/>
            <a:ext cx="6226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Автор: учитель-логопед Митянина Л.Ю.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3371" y="1192920"/>
            <a:ext cx="9521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4"/>
                </a:solidFill>
              </a:rPr>
              <a:t>Путешествие в Санкт-Петербург и пригороды (</a:t>
            </a:r>
            <a:r>
              <a:rPr lang="ru-RU" sz="4800" dirty="0" smtClean="0">
                <a:solidFill>
                  <a:schemeClr val="accent4"/>
                </a:solidFill>
              </a:rPr>
              <a:t>часть </a:t>
            </a:r>
            <a:r>
              <a:rPr lang="en-US" sz="4800" dirty="0" smtClean="0">
                <a:solidFill>
                  <a:schemeClr val="accent4"/>
                </a:solidFill>
              </a:rPr>
              <a:t>I</a:t>
            </a:r>
            <a:r>
              <a:rPr lang="ru-RU" sz="4800" dirty="0">
                <a:solidFill>
                  <a:schemeClr val="accent4"/>
                </a:solidFill>
              </a:rPr>
              <a:t>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3681" y="3865272"/>
            <a:ext cx="1686490" cy="2524464"/>
          </a:xfrm>
          <a:prstGeom prst="rect">
            <a:avLst/>
          </a:prstGeom>
          <a:ln w="57150">
            <a:solidFill>
              <a:schemeClr val="bg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32219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2171" y="522514"/>
            <a:ext cx="1082765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u="sng" dirty="0" smtClean="0">
                <a:solidFill>
                  <a:schemeClr val="bg1"/>
                </a:solidFill>
              </a:rPr>
              <a:t>П</a:t>
            </a:r>
            <a:r>
              <a:rPr lang="ru-RU" sz="2800" u="sng" dirty="0" smtClean="0">
                <a:solidFill>
                  <a:schemeClr val="accent4"/>
                </a:solidFill>
              </a:rPr>
              <a:t>р</a:t>
            </a:r>
            <a:r>
              <a:rPr lang="ru-RU" sz="2800" u="sng" dirty="0" smtClean="0">
                <a:solidFill>
                  <a:schemeClr val="bg1"/>
                </a:solidFill>
              </a:rPr>
              <a:t>очитай и запомни</a:t>
            </a:r>
          </a:p>
          <a:p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    Пете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гоф – дво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цово-па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ковый ансамбль на южном бе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егу Финского залива. Славен своими 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оскошными фонтанами.</a:t>
            </a:r>
          </a:p>
          <a:p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   Ца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ское село – дво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цово-па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ковый ансамбль в го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оде Пушкин. 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Здесь находятся Екате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ининский дво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ец и Александ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овский дво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ец.</a:t>
            </a:r>
          </a:p>
          <a:p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   К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онштадт – го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од мо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ской и воинской славы.</a:t>
            </a:r>
          </a:p>
          <a:p>
            <a:endParaRPr lang="ru-RU" sz="2800" dirty="0" smtClean="0">
              <a:solidFill>
                <a:schemeClr val="bg1"/>
              </a:solidFill>
            </a:endParaRPr>
          </a:p>
          <a:p>
            <a:pPr algn="just"/>
            <a:r>
              <a:rPr lang="ru-RU" sz="2800" dirty="0" smtClean="0">
                <a:solidFill>
                  <a:schemeClr val="bg1"/>
                </a:solidFill>
              </a:rPr>
              <a:t>   Шлиссельбу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г – «го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од-ключ». Главная достоп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имечательность – к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епость 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ешек. 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314" y="1377586"/>
            <a:ext cx="3425372" cy="229266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314" y="4079874"/>
            <a:ext cx="3486150" cy="23241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832" y="4183515"/>
            <a:ext cx="3386911" cy="211681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831" y="1365269"/>
            <a:ext cx="3386911" cy="230498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967117" y="300418"/>
            <a:ext cx="8163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4"/>
                </a:solidFill>
              </a:rPr>
              <a:t>На какой фотографии изображён город Кронштадт?</a:t>
            </a:r>
            <a:endParaRPr lang="ru-RU" sz="2800" dirty="0">
              <a:solidFill>
                <a:schemeClr val="accent4"/>
              </a:solidFill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95052" y="823638"/>
            <a:ext cx="1336004" cy="673638"/>
          </a:xfrm>
          <a:prstGeom prst="wedgeRoundRectCallout">
            <a:avLst>
              <a:gd name="adj1" fmla="val 39484"/>
              <a:gd name="adj2" fmla="val 95667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Нет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58967" y="3877191"/>
            <a:ext cx="1336004" cy="738352"/>
          </a:xfrm>
          <a:prstGeom prst="wedgeRoundRectCallout">
            <a:avLst>
              <a:gd name="adj1" fmla="val 64881"/>
              <a:gd name="adj2" fmla="val 88560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Нет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7617759" y="1057324"/>
            <a:ext cx="1468184" cy="756961"/>
          </a:xfrm>
          <a:prstGeom prst="wedgeRoundRectCallout">
            <a:avLst>
              <a:gd name="adj1" fmla="val 53770"/>
              <a:gd name="adj2" fmla="val 90929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Правильно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7616765" y="3818264"/>
            <a:ext cx="1469178" cy="797279"/>
          </a:xfrm>
          <a:prstGeom prst="wedgeRoundRectCallout">
            <a:avLst>
              <a:gd name="adj1" fmla="val 52183"/>
              <a:gd name="adj2" fmla="val 98037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Нет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1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314" y="1377586"/>
            <a:ext cx="3425372" cy="229266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314" y="4079874"/>
            <a:ext cx="3486150" cy="23241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832" y="4183515"/>
            <a:ext cx="3386911" cy="211681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831" y="1365269"/>
            <a:ext cx="3386911" cy="230498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138315" y="323807"/>
            <a:ext cx="7877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4"/>
                </a:solidFill>
              </a:rPr>
              <a:t>На какой фотографии изображён город Петергоф?</a:t>
            </a:r>
            <a:endParaRPr lang="ru-RU" sz="2800" dirty="0">
              <a:solidFill>
                <a:schemeClr val="accent4"/>
              </a:solidFill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348343" y="955645"/>
            <a:ext cx="1091832" cy="745621"/>
          </a:xfrm>
          <a:prstGeom prst="wedgeRoundRectCallout">
            <a:avLst>
              <a:gd name="adj1" fmla="val 44246"/>
              <a:gd name="adj2" fmla="val 81453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Нет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348343" y="3802743"/>
            <a:ext cx="1091832" cy="798286"/>
          </a:xfrm>
          <a:prstGeom prst="wedgeRoundRectCallout">
            <a:avLst>
              <a:gd name="adj1" fmla="val 45834"/>
              <a:gd name="adj2" fmla="val 95667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Нет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7111999" y="1088138"/>
            <a:ext cx="1117601" cy="728762"/>
          </a:xfrm>
          <a:prstGeom prst="wedgeRoundRectCallout">
            <a:avLst>
              <a:gd name="adj1" fmla="val 42659"/>
              <a:gd name="adj2" fmla="val 83822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Нет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6865258" y="3802743"/>
            <a:ext cx="1494972" cy="798286"/>
          </a:xfrm>
          <a:prstGeom prst="wedgeRoundRectCallout">
            <a:avLst>
              <a:gd name="adj1" fmla="val 42906"/>
              <a:gd name="adj2" fmla="val 86129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Правильно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0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314" y="1377586"/>
            <a:ext cx="3425372" cy="229266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314" y="4079874"/>
            <a:ext cx="3486150" cy="23241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832" y="4183515"/>
            <a:ext cx="3386911" cy="211681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831" y="1365269"/>
            <a:ext cx="3386911" cy="230498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181857" y="323807"/>
            <a:ext cx="7720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4"/>
                </a:solidFill>
              </a:rPr>
              <a:t>На какой фотографии изображено Царское село?</a:t>
            </a:r>
            <a:endParaRPr lang="ru-RU" sz="2800" dirty="0">
              <a:solidFill>
                <a:schemeClr val="accent4"/>
              </a:solidFill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466630" y="955645"/>
            <a:ext cx="1173483" cy="728265"/>
          </a:xfrm>
          <a:prstGeom prst="wedgeRoundRectCallout">
            <a:avLst>
              <a:gd name="adj1" fmla="val 34723"/>
              <a:gd name="adj2" fmla="val 90929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Нет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304800" y="3959265"/>
            <a:ext cx="1480457" cy="772392"/>
          </a:xfrm>
          <a:prstGeom prst="wedgeRoundRectCallout">
            <a:avLst>
              <a:gd name="adj1" fmla="val 51150"/>
              <a:gd name="adj2" fmla="val 86929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Правильно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7286171" y="1088571"/>
            <a:ext cx="1204686" cy="798286"/>
          </a:xfrm>
          <a:prstGeom prst="wedgeRoundRectCallout">
            <a:avLst>
              <a:gd name="adj1" fmla="val 37834"/>
              <a:gd name="adj2" fmla="val 70500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Нет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7286171" y="3959265"/>
            <a:ext cx="1204685" cy="772392"/>
          </a:xfrm>
          <a:prstGeom prst="wedgeRoundRectCallout">
            <a:avLst>
              <a:gd name="adj1" fmla="val 39408"/>
              <a:gd name="adj2" fmla="val 77533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Нет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9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88" y="2966906"/>
            <a:ext cx="4548054" cy="309520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103477" y="2663154"/>
            <a:ext cx="2098844" cy="72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Кронштадт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03477" y="3499887"/>
            <a:ext cx="1827552" cy="72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Петергоф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03477" y="4336620"/>
            <a:ext cx="2528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Царское село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92844" y="5173353"/>
            <a:ext cx="2675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Шлиссельбург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314" y="560455"/>
            <a:ext cx="107405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На фотог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афии изоб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ажена к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епость 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ешек. Эта к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епость находится на ост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ове. Выбе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и название го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ода, 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ядом с  кото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ым она находится. Нажми на его название (п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авильно – зелёный цвет, </a:t>
            </a:r>
            <a:r>
              <a:rPr lang="ru-RU" sz="2800" dirty="0">
                <a:solidFill>
                  <a:schemeClr val="bg1"/>
                </a:solidFill>
              </a:rPr>
              <a:t>н</a:t>
            </a:r>
            <a:r>
              <a:rPr lang="ru-RU" sz="2800" dirty="0" smtClean="0">
                <a:solidFill>
                  <a:schemeClr val="bg1"/>
                </a:solidFill>
              </a:rPr>
              <a:t>еп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авильно – к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асный).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35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595086"/>
            <a:ext cx="112340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Чтобы попасть из Шлиссельбу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га в к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епость 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ешек необходимо  п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еодолеть 400 мет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ов по воде. Сове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шить пе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еп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аву можно только в пе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иод с мая по октяб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ь. 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Ту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фи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мы 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ганизуют в летний </a:t>
            </a:r>
            <a:r>
              <a:rPr lang="ru-RU" sz="2800" dirty="0" smtClean="0">
                <a:solidFill>
                  <a:schemeClr val="bg1"/>
                </a:solidFill>
              </a:rPr>
              <a:t>пе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иод 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ечные к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уизы на теплоходе Метео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. 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" y="3434670"/>
            <a:ext cx="4572000" cy="2543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1876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982" y="646148"/>
            <a:ext cx="113936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4"/>
                </a:solidFill>
              </a:rPr>
              <a:t>Какие ещё способы переправы через водное препятствие ты знаешь? </a:t>
            </a:r>
          </a:p>
          <a:p>
            <a:r>
              <a:rPr lang="ru-RU" sz="2800" dirty="0" smtClean="0">
                <a:solidFill>
                  <a:schemeClr val="accent4"/>
                </a:solidFill>
              </a:rPr>
              <a:t>Нажимай на слово (правильно – зелёный цвет, </a:t>
            </a:r>
            <a:r>
              <a:rPr lang="ru-RU" sz="2800" dirty="0">
                <a:solidFill>
                  <a:schemeClr val="accent4"/>
                </a:solidFill>
              </a:rPr>
              <a:t>н</a:t>
            </a:r>
            <a:r>
              <a:rPr lang="ru-RU" sz="2800" dirty="0" smtClean="0">
                <a:solidFill>
                  <a:schemeClr val="accent4"/>
                </a:solidFill>
              </a:rPr>
              <a:t>еправильно – красный).</a:t>
            </a:r>
          </a:p>
          <a:p>
            <a:endParaRPr lang="ru-RU" sz="24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9459" y="2117660"/>
            <a:ext cx="3545330" cy="52322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Понтонная переправа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2743" y="3063418"/>
            <a:ext cx="3181833" cy="52322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Ледовая переправа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2743" y="4025154"/>
            <a:ext cx="3438762" cy="52322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Паромная переправа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2743" y="4991808"/>
            <a:ext cx="3438762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Навесная переправа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73625" y="2117660"/>
            <a:ext cx="3666004" cy="523220"/>
          </a:xfrm>
          <a:prstGeom prst="rect">
            <a:avLst/>
          </a:prstGeom>
        </p:spPr>
        <p:txBody>
          <a:bodyPr wrap="none" anchor="t" anchorCtr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Переправа реки вброд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04953" y="3054893"/>
            <a:ext cx="4183133" cy="52322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Троллейбусная переправа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04953" y="4025154"/>
            <a:ext cx="3467616" cy="523220"/>
          </a:xfrm>
          <a:prstGeom prst="rect">
            <a:avLst/>
          </a:prstGeom>
        </p:spPr>
        <p:txBody>
          <a:bodyPr wrap="none" anchor="t" anchorCtr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Переправа по бревну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04953" y="4991808"/>
            <a:ext cx="3803349" cy="52322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Вертолётная переправа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9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415" y="3179326"/>
            <a:ext cx="4379186" cy="2802679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  <a:prstDash val="solid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  <a:reflection endPos="0" dist="50800" dir="5400000" sy="-100000" algn="bl" rotWithShape="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1869130" y="598365"/>
            <a:ext cx="8429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4"/>
                </a:solidFill>
              </a:rPr>
              <a:t>На какой картинке изображена паромная переправа?</a:t>
            </a:r>
            <a:endParaRPr lang="ru-RU" sz="2800" dirty="0">
              <a:solidFill>
                <a:schemeClr val="accent4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01587" y="1397685"/>
            <a:ext cx="3135086" cy="1672045"/>
          </a:xfrm>
          <a:prstGeom prst="wedgeRoundRectCallout">
            <a:avLst>
              <a:gd name="adj1" fmla="val 35648"/>
              <a:gd name="adj2" fmla="val 65104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Это паромная переправа. Перевозка осуществляется с помощью самоходных и буксируемых паромов.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696" y="3179326"/>
            <a:ext cx="3970732" cy="280267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8403772" y="1397684"/>
            <a:ext cx="3323772" cy="1672045"/>
          </a:xfrm>
          <a:prstGeom prst="wedgeRoundRectCallout">
            <a:avLst>
              <a:gd name="adj1" fmla="val -39047"/>
              <a:gd name="adj2" fmla="val 64595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Это понтонная переправа. Она осуществляется по плавучему мосту.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5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489" y="4194629"/>
            <a:ext cx="4171275" cy="218574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</p:pic>
      <p:pic>
        <p:nvPicPr>
          <p:cNvPr id="4098" name="Picture 2" descr="Чтобы Помнили-Дорога Жизни | ИСТОРИИ СТАРЫХ ВЕЩЕЙ | Яндекс Дзе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108" y="3817257"/>
            <a:ext cx="3417494" cy="256312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86202" y="290962"/>
            <a:ext cx="116880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     Ледовая пе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еправа – это путь п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оложенный по ледяному пок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ову 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ек, 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озё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, мо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ей и д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угих водных п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ег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ад. 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     Самая известная ледовая пе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еп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ава – «До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ога жизни».  Единственная до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ога, связывающая блокадный Ленинг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ад с большой землёй. По Ладожскому озе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у на обозах и г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узовиках, под бомбёжками и обст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елами,  днём и ночью в Ленинг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ад  везли г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узы. Из Ленинг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ада по «До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оге жизни» увозили в эвакуацию детей, женщин, ста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иков.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5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542" y="537028"/>
            <a:ext cx="112630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/>
                </a:solidFill>
              </a:rPr>
              <a:t>     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азо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ванное кольцо – знаменитый памятник блокадному Ленинг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аду. Стоит на западном бе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егу Ладожского озе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а. 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П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едставляет из себя две семимет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овые полуа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ки, символизирующие кольцо блокады, а 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аз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ыв между ними – «До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огу жизни». На бетонном основании </a:t>
            </a:r>
            <a:r>
              <a:rPr lang="ru-RU" sz="2800" dirty="0">
                <a:solidFill>
                  <a:schemeClr val="bg1"/>
                </a:solidFill>
              </a:rPr>
              <a:t>– </a:t>
            </a:r>
            <a:r>
              <a:rPr lang="ru-RU" sz="2800" dirty="0" smtClean="0">
                <a:solidFill>
                  <a:schemeClr val="bg1"/>
                </a:solidFill>
              </a:rPr>
              <a:t>следы от автомобильных шин, уходящие в сто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ону Ладожского озе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324" y="3543104"/>
            <a:ext cx="3691618" cy="275061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692" y="3214683"/>
            <a:ext cx="2309279" cy="30790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2322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711200"/>
            <a:ext cx="1068251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4"/>
                </a:solidFill>
              </a:rPr>
              <a:t> </a:t>
            </a:r>
            <a:r>
              <a:rPr lang="ru-RU" sz="2800" dirty="0" smtClean="0">
                <a:solidFill>
                  <a:schemeClr val="accent4"/>
                </a:solidFill>
              </a:rPr>
              <a:t>         </a:t>
            </a:r>
            <a:r>
              <a:rPr lang="ru-RU" sz="2800" dirty="0" smtClean="0">
                <a:solidFill>
                  <a:schemeClr val="bg1"/>
                </a:solidFill>
              </a:rPr>
              <a:t>До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огой д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уг, мы п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иглашаем тебя в путешествие в замечательный го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од Санкт-Пете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бург. Го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од белых ночей, 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азводных мостов, дво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цов и фонтанов. Нас ждут чудесные фотог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афии, увлекательные задания, инте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есные факты и легенды.</a:t>
            </a:r>
          </a:p>
          <a:p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      А ещё нас ждёт ог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омное количество слов с нашими любимыми звуками </a:t>
            </a:r>
            <a:r>
              <a:rPr lang="en-US" sz="2800" dirty="0" smtClean="0">
                <a:solidFill>
                  <a:schemeClr val="accent4"/>
                </a:solidFill>
              </a:rPr>
              <a:t>[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en-US" sz="2800" dirty="0" smtClean="0">
                <a:solidFill>
                  <a:schemeClr val="accent4"/>
                </a:solidFill>
              </a:rPr>
              <a:t>]</a:t>
            </a:r>
            <a:r>
              <a:rPr lang="ru-RU" sz="2800" dirty="0" smtClean="0">
                <a:solidFill>
                  <a:schemeClr val="bg1"/>
                </a:solidFill>
              </a:rPr>
              <a:t> и </a:t>
            </a:r>
            <a:r>
              <a:rPr lang="en-US" sz="2800" dirty="0" smtClean="0">
                <a:solidFill>
                  <a:schemeClr val="accent4"/>
                </a:solidFill>
              </a:rPr>
              <a:t>[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baseline="60000" dirty="0" smtClean="0">
                <a:solidFill>
                  <a:schemeClr val="accent4"/>
                </a:solidFill>
              </a:rPr>
              <a:t>,</a:t>
            </a:r>
            <a:r>
              <a:rPr lang="en-US" sz="2800" dirty="0" smtClean="0">
                <a:solidFill>
                  <a:schemeClr val="accent4"/>
                </a:solidFill>
              </a:rPr>
              <a:t>]</a:t>
            </a:r>
            <a:r>
              <a:rPr lang="ru-RU" sz="2800" dirty="0" smtClean="0">
                <a:solidFill>
                  <a:schemeClr val="bg1"/>
                </a:solidFill>
              </a:rPr>
              <a:t>. Поста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айся п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оизносить их п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авильно. Догово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ились? Тогда впе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ёд!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pPr algn="just"/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1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6057" y="174172"/>
            <a:ext cx="1097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4"/>
                </a:solidFill>
              </a:rPr>
              <a:t>Великому Ленинграду (Санкт-Петербургу) посвящено множество стихов и песен. Прочитай отрывки из стихотворений. Все они посвящены городам. </a:t>
            </a:r>
            <a:r>
              <a:rPr lang="ru-RU" sz="2400" dirty="0" smtClean="0">
                <a:solidFill>
                  <a:schemeClr val="accent4"/>
                </a:solidFill>
              </a:rPr>
              <a:t>Подумай, </a:t>
            </a:r>
            <a:r>
              <a:rPr lang="ru-RU" sz="2400" dirty="0" smtClean="0">
                <a:solidFill>
                  <a:schemeClr val="accent4"/>
                </a:solidFill>
              </a:rPr>
              <a:t>какие из них посвящены Санкт-Петербургу.</a:t>
            </a:r>
          </a:p>
          <a:p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171" y="2286566"/>
            <a:ext cx="3628571" cy="36933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Над г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охотом и пылью,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Над шумной суетой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Плывет на тонком шпиле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Ко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аблик золотой.</a:t>
            </a: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Летают 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ядом чайки,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Звезда го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ит вдали.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Он бы и 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ад п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ичалить,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Да в небе нет земли.</a:t>
            </a:r>
          </a:p>
          <a:p>
            <a:r>
              <a:rPr lang="ru-RU" dirty="0" smtClean="0"/>
              <a:t>                     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685314" y="1601248"/>
            <a:ext cx="4194629" cy="15696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Любуюсь я 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одным А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батом,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Охотным 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ядом и Тве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ской,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Они мне до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оги и святы,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Отчизны уголок 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одной.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42970" y="3516018"/>
            <a:ext cx="4717144" cy="30469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Вот памятник ца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ю Пет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у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И ца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скому коню,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Фотог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афи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уют его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По двести 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аз на дню.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Ца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ь много славных дел све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шил,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А конь неоднок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атно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Его на подвиги возил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И п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ивозил об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атно.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3817255" y="1945927"/>
            <a:ext cx="1959430" cy="885371"/>
          </a:xfrm>
          <a:prstGeom prst="wedgeRoundRectCallout">
            <a:avLst>
              <a:gd name="adj1" fmla="val -49404"/>
              <a:gd name="adj2" fmla="val 86191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Санкт-Петербург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Автор: </a:t>
            </a:r>
            <a:r>
              <a:rPr lang="ru-RU" dirty="0" err="1" smtClean="0">
                <a:solidFill>
                  <a:schemeClr val="tx1"/>
                </a:solidFill>
              </a:rPr>
              <a:t>М.Борисова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5965371" y="1916839"/>
            <a:ext cx="1582057" cy="943545"/>
          </a:xfrm>
          <a:prstGeom prst="wedgeRoundRectCallout">
            <a:avLst>
              <a:gd name="adj1" fmla="val 53770"/>
              <a:gd name="adj2" fmla="val 79084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Москва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Автор: </a:t>
            </a:r>
            <a:r>
              <a:rPr lang="ru-RU" dirty="0" err="1" smtClean="0">
                <a:solidFill>
                  <a:schemeClr val="tx1"/>
                </a:solidFill>
              </a:rPr>
              <a:t>Ю.Левчук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9506856" y="3498725"/>
            <a:ext cx="1872343" cy="1199763"/>
          </a:xfrm>
          <a:prstGeom prst="wedgeRoundRectCallout">
            <a:avLst>
              <a:gd name="adj1" fmla="val -79657"/>
              <a:gd name="adj2" fmla="val 54953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Санкт-Петербург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Автор: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М.Борисова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0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96686" y="1192664"/>
            <a:ext cx="4789714" cy="1569660"/>
          </a:xfrm>
          <a:prstGeom prst="rect">
            <a:avLst/>
          </a:prstGeom>
          <a:solidFill>
            <a:schemeClr val="bg2">
              <a:lumMod val="50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Мо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ем ок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ужённый с т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ёх сто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он,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Севе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а и т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опиков союз,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Как на сопках умуд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ился он</a:t>
            </a:r>
          </a:p>
          <a:p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азместить домов высотных г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уз?!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6686" y="4422995"/>
            <a:ext cx="6139544" cy="15696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Взгляни на ка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ту… Выше. Выше!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Вот там, где лишь </a:t>
            </a:r>
            <a:r>
              <a:rPr lang="ru-RU" sz="2400" dirty="0" err="1" smtClean="0">
                <a:solidFill>
                  <a:schemeClr val="bg1"/>
                </a:solidFill>
              </a:rPr>
              <a:t>указкою</a:t>
            </a:r>
            <a:r>
              <a:rPr lang="ru-RU" sz="2400" dirty="0" smtClean="0">
                <a:solidFill>
                  <a:schemeClr val="bg1"/>
                </a:solidFill>
              </a:rPr>
              <a:t> достать,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на самый к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ай 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оссии го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од вышел,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чтоб што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мовать и – всех наверх свистать!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10287" y="2264229"/>
            <a:ext cx="3425371" cy="30469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Когда на се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дце тяжесть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И холодно в г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уди,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К ступеням Э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митажа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Ты в суме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ки п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иди,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Где без питья и хлеба,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Забытые в веках,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Атланты де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жат небо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На каменных </a:t>
            </a:r>
            <a:r>
              <a:rPr lang="ru-RU" sz="2400" dirty="0" smtClean="0">
                <a:solidFill>
                  <a:schemeClr val="accent4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уках.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239656" y="188686"/>
            <a:ext cx="1828801" cy="1132114"/>
          </a:xfrm>
          <a:prstGeom prst="wedgeRoundRectCallout">
            <a:avLst>
              <a:gd name="adj1" fmla="val -44418"/>
              <a:gd name="adj2" fmla="val 62500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Владивосток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Автор: </a:t>
            </a:r>
            <a:r>
              <a:rPr lang="ru-RU" dirty="0" err="1" smtClean="0">
                <a:solidFill>
                  <a:schemeClr val="tx1"/>
                </a:solidFill>
              </a:rPr>
              <a:t>А.Беляева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7663542" y="754743"/>
            <a:ext cx="2365828" cy="1144692"/>
          </a:xfrm>
          <a:prstGeom prst="wedgeRoundRectCallout">
            <a:avLst>
              <a:gd name="adj1" fmla="val -20833"/>
              <a:gd name="adj2" fmla="val 84055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Санкт-Петербург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песня «Атланты» Автор: </a:t>
            </a:r>
            <a:r>
              <a:rPr lang="ru-RU" dirty="0" err="1" smtClean="0">
                <a:solidFill>
                  <a:schemeClr val="tx1"/>
                </a:solidFill>
              </a:rPr>
              <a:t>А.Городницкий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5486400" y="3029624"/>
            <a:ext cx="1770743" cy="1003977"/>
          </a:xfrm>
          <a:prstGeom prst="wedgeRoundRectCallout">
            <a:avLst>
              <a:gd name="adj1" fmla="val -50941"/>
              <a:gd name="adj2" fmla="val 89669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Мурманск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Автор: </a:t>
            </a:r>
            <a:r>
              <a:rPr lang="ru-RU" dirty="0" err="1" smtClean="0">
                <a:solidFill>
                  <a:schemeClr val="tx1"/>
                </a:solidFill>
              </a:rPr>
              <a:t>В.Тимофеев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56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1828" y="769258"/>
            <a:ext cx="106825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      Вот на этой поэтической ноте мы и закончим сегодняшнее путешествие в п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ек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асный го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од на Неве, но </a:t>
            </a:r>
            <a:r>
              <a:rPr lang="ru-RU" sz="2800" dirty="0">
                <a:solidFill>
                  <a:schemeClr val="bg1"/>
                </a:solidFill>
              </a:rPr>
              <a:t>м</a:t>
            </a:r>
            <a:r>
              <a:rPr lang="ru-RU" sz="2800" dirty="0" smtClean="0">
                <a:solidFill>
                  <a:schemeClr val="bg1"/>
                </a:solidFill>
              </a:rPr>
              <a:t>ы обязательно ве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нёмся в Санкт-Пете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бург.  </a:t>
            </a:r>
            <a:r>
              <a:rPr lang="ru-RU" sz="2800" dirty="0">
                <a:solidFill>
                  <a:schemeClr val="bg1"/>
                </a:solidFill>
              </a:rPr>
              <a:t>В</a:t>
            </a:r>
            <a:r>
              <a:rPr lang="ru-RU" sz="2800" dirty="0" smtClean="0">
                <a:solidFill>
                  <a:schemeClr val="bg1"/>
                </a:solidFill>
              </a:rPr>
              <a:t> следующий 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аз мы посмот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им на го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од с колоннады Исаакиевского собо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а, узнаем какие мосты 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азводятся по ночам, сове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шим экску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сию в Пет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опавловскую к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епость и посетим славный го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од с длинным названием 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аниенбаум.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pPr algn="ctr"/>
            <a:endParaRPr lang="ru-RU" sz="2800" dirty="0" smtClean="0">
              <a:solidFill>
                <a:schemeClr val="bg1"/>
              </a:solidFill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До новых встреч!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3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5002" y="3491154"/>
            <a:ext cx="2614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hlinkClick r:id="rId2"/>
              </a:rPr>
              <a:t>http://rweek.ru/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5002" y="4492601"/>
            <a:ext cx="3073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hlinkClick r:id="rId3"/>
              </a:rPr>
              <a:t>https://online47.ru</a:t>
            </a:r>
            <a:r>
              <a:rPr lang="en-US" dirty="0" smtClean="0">
                <a:hlinkClick r:id="rId3"/>
              </a:rPr>
              <a:t>/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5002" y="5494048"/>
            <a:ext cx="2615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hlinkClick r:id="rId4"/>
              </a:rPr>
              <a:t>http://strana.ru/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291771" y="841829"/>
            <a:ext cx="8006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4"/>
                </a:solidFill>
              </a:rPr>
              <a:t>В работе были </a:t>
            </a:r>
            <a:r>
              <a:rPr lang="ru-RU" sz="2800" dirty="0">
                <a:solidFill>
                  <a:schemeClr val="accent4"/>
                </a:solidFill>
              </a:rPr>
              <a:t>и</a:t>
            </a:r>
            <a:r>
              <a:rPr lang="ru-RU" sz="2800" dirty="0" smtClean="0">
                <a:solidFill>
                  <a:schemeClr val="accent4"/>
                </a:solidFill>
              </a:rPr>
              <a:t>спользованы фотографии с сайтов:</a:t>
            </a:r>
            <a:endParaRPr lang="ru-RU" sz="2800" dirty="0">
              <a:solidFill>
                <a:schemeClr val="accent4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2865" y="1742712"/>
            <a:ext cx="48293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hlinkClick r:id="rId5"/>
              </a:rPr>
              <a:t>http://www.ilovepetersburg.ru/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66385" y="2643595"/>
            <a:ext cx="3429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hlinkClick r:id="rId6"/>
              </a:rPr>
              <a:t>http://www.resort.ru/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6455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6687" y="841829"/>
            <a:ext cx="11103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    Го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од Санкт-Пете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бу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г 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асположен на севе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о-западе ст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аны, на побе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ежье Финского залива и в устье 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еки Невы.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686" y="2029375"/>
            <a:ext cx="100438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    Основан в 1703 году ца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ём Пет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ом </a:t>
            </a:r>
            <a:r>
              <a:rPr lang="en-US" sz="2800" dirty="0" smtClean="0">
                <a:solidFill>
                  <a:schemeClr val="bg1"/>
                </a:solidFill>
              </a:rPr>
              <a:t>I</a:t>
            </a:r>
            <a:r>
              <a:rPr lang="ru-RU" sz="2800" dirty="0" smtClean="0">
                <a:solidFill>
                  <a:schemeClr val="bg1"/>
                </a:solidFill>
              </a:rPr>
              <a:t>. Го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од исто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ически и культу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но связан с 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ождением 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оссийской импе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ии. 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Санкт-Пете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бу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г один из самых важных в ст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ане цент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ов ту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изма. Основные достоп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имечательности го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ода известны всем: Э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митаж, Невский п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оспект, Пет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опавловская к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епость, Ма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иинский теат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, Дво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цовая площадь и д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угие.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6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809" y="1479557"/>
            <a:ext cx="3007405" cy="212883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55" y="4311101"/>
            <a:ext cx="2670629" cy="19795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716" y="4165696"/>
            <a:ext cx="3163129" cy="212693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66" y="1479557"/>
            <a:ext cx="2670629" cy="223795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1128" y="1479557"/>
            <a:ext cx="3096304" cy="209121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1159" y="4232661"/>
            <a:ext cx="3292704" cy="205794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53266" y="282547"/>
            <a:ext cx="107435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4"/>
                </a:solidFill>
              </a:rPr>
              <a:t>Рассмотри фотографии городов. Оставь только те из них, на которых </a:t>
            </a:r>
          </a:p>
          <a:p>
            <a:r>
              <a:rPr lang="ru-RU" sz="2800" dirty="0" smtClean="0">
                <a:solidFill>
                  <a:schemeClr val="accent4"/>
                </a:solidFill>
              </a:rPr>
              <a:t>изображён Санкт-Петербург. Убери лишние. Нажимай на картинки.</a:t>
            </a:r>
            <a:endParaRPr lang="ru-RU" sz="2800" dirty="0">
              <a:solidFill>
                <a:schemeClr val="accent4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2685986" y="1385628"/>
            <a:ext cx="2138819" cy="1139536"/>
          </a:xfrm>
          <a:prstGeom prst="wedgeRoundRectCallout">
            <a:avLst>
              <a:gd name="adj1" fmla="val 40242"/>
              <a:gd name="adj2" fmla="val 7141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Санкт-Петербург.</a:t>
            </a:r>
          </a:p>
          <a:p>
            <a:pPr algn="ctr"/>
            <a:r>
              <a:rPr lang="ru-RU" dirty="0" smtClean="0"/>
              <a:t>Храм Спаса на крови.</a:t>
            </a:r>
            <a:endParaRPr lang="ru-RU" dirty="0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2590223" y="3336231"/>
            <a:ext cx="2155375" cy="1059544"/>
          </a:xfrm>
          <a:prstGeom prst="wedgeRoundRectCallout">
            <a:avLst>
              <a:gd name="adj1" fmla="val -43055"/>
              <a:gd name="adj2" fmla="val 7208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Санкт-Петербург. Дворцовая площадь.</a:t>
            </a:r>
            <a:endParaRPr lang="ru-RU" dirty="0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9759727" y="3010401"/>
            <a:ext cx="2173896" cy="1120740"/>
          </a:xfrm>
          <a:prstGeom prst="wedgeRoundRectCallout">
            <a:avLst>
              <a:gd name="adj1" fmla="val -46204"/>
              <a:gd name="adj2" fmla="val 6897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Санкт-Петербург. Дворцовый разводной мост.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549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615" y="211062"/>
            <a:ext cx="118146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4"/>
                </a:solidFill>
              </a:rPr>
              <a:t>Рассмотри памятники Санкт-Петербурга. Некоторые из них изображают царя, с именем которого связан Петербург. Вспомни его имя. Оставь только те фотографии</a:t>
            </a:r>
            <a:r>
              <a:rPr lang="ru-RU" sz="2800" dirty="0">
                <a:solidFill>
                  <a:schemeClr val="accent4"/>
                </a:solidFill>
              </a:rPr>
              <a:t>,</a:t>
            </a:r>
            <a:r>
              <a:rPr lang="ru-RU" sz="2800" dirty="0" smtClean="0">
                <a:solidFill>
                  <a:schemeClr val="accent4"/>
                </a:solidFill>
              </a:rPr>
              <a:t> </a:t>
            </a:r>
            <a:r>
              <a:rPr lang="ru-RU" sz="2800" dirty="0">
                <a:solidFill>
                  <a:schemeClr val="accent4"/>
                </a:solidFill>
              </a:rPr>
              <a:t>н</a:t>
            </a:r>
            <a:r>
              <a:rPr lang="ru-RU" sz="2800" dirty="0" smtClean="0">
                <a:solidFill>
                  <a:schemeClr val="accent4"/>
                </a:solidFill>
              </a:rPr>
              <a:t>а которых изображён этот царь. Убери лишние. </a:t>
            </a:r>
            <a:endParaRPr lang="ru-RU" sz="2800" dirty="0">
              <a:solidFill>
                <a:schemeClr val="accent4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2278740"/>
            <a:ext cx="2510901" cy="188545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916" y="3251199"/>
            <a:ext cx="2195277" cy="327691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815" y="3744686"/>
            <a:ext cx="2087571" cy="27834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163265" y="4334349"/>
            <a:ext cx="2031999" cy="1025063"/>
          </a:xfrm>
          <a:prstGeom prst="wedgeRoundRectCallout">
            <a:avLst>
              <a:gd name="adj1" fmla="val -8690"/>
              <a:gd name="adj2" fmla="val -77678"/>
              <a:gd name="adj3" fmla="val 16667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Памятник Петру </a:t>
            </a:r>
            <a:r>
              <a:rPr lang="en-US" dirty="0" smtClean="0">
                <a:solidFill>
                  <a:schemeClr val="tx1"/>
                </a:solidFill>
              </a:rPr>
              <a:t>I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«Медный всадник»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6588096" y="2304801"/>
            <a:ext cx="2072433" cy="1088570"/>
          </a:xfrm>
          <a:prstGeom prst="wedgeRoundRectCallout">
            <a:avLst>
              <a:gd name="adj1" fmla="val -43187"/>
              <a:gd name="adj2" fmla="val 77872"/>
              <a:gd name="adj3" fmla="val 16667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Памятник Петру </a:t>
            </a:r>
            <a:r>
              <a:rPr lang="en-US" dirty="0" smtClean="0">
                <a:solidFill>
                  <a:schemeClr val="tx1"/>
                </a:solidFill>
              </a:rPr>
              <a:t>I </a:t>
            </a:r>
            <a:r>
              <a:rPr lang="ru-RU" dirty="0" smtClean="0">
                <a:solidFill>
                  <a:schemeClr val="tx1"/>
                </a:solidFill>
              </a:rPr>
              <a:t>в Петергофе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9833850" y="1948295"/>
            <a:ext cx="1993669" cy="1074054"/>
          </a:xfrm>
          <a:prstGeom prst="wedgeRoundRectCallout">
            <a:avLst>
              <a:gd name="adj1" fmla="val -40519"/>
              <a:gd name="adj2" fmla="val 75634"/>
              <a:gd name="adj3" fmla="val 16667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Памятник Петру </a:t>
            </a:r>
            <a:r>
              <a:rPr lang="en-US" dirty="0" smtClean="0">
                <a:solidFill>
                  <a:schemeClr val="tx1"/>
                </a:solidFill>
              </a:rPr>
              <a:t>I</a:t>
            </a:r>
            <a:r>
              <a:rPr lang="ru-RU" dirty="0" smtClean="0">
                <a:solidFill>
                  <a:schemeClr val="tx1"/>
                </a:solidFill>
              </a:rPr>
              <a:t> «Царь-плотник»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324" y="4557486"/>
            <a:ext cx="2955943" cy="19706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9368" y="1901604"/>
            <a:ext cx="1960899" cy="235033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6328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270" y="4122057"/>
            <a:ext cx="4753338" cy="240675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835" y="1262743"/>
            <a:ext cx="3987086" cy="249602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914" y="1719844"/>
            <a:ext cx="5092699" cy="339513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685143" y="455143"/>
            <a:ext cx="6861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4"/>
                </a:solidFill>
              </a:rPr>
              <a:t>На какой фотографии изображён Эрмитаж?</a:t>
            </a:r>
            <a:endParaRPr lang="ru-RU" sz="2800" dirty="0">
              <a:solidFill>
                <a:schemeClr val="accent4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261258" y="754743"/>
            <a:ext cx="1732128" cy="1053478"/>
          </a:xfrm>
          <a:prstGeom prst="wedgeRoundRectCallout">
            <a:avLst>
              <a:gd name="adj1" fmla="val 41204"/>
              <a:gd name="adj2" fmla="val 81666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Это здание Русского музея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261257" y="3758769"/>
            <a:ext cx="1534235" cy="1068423"/>
          </a:xfrm>
          <a:prstGeom prst="wedgeRoundRectCallout">
            <a:avLst>
              <a:gd name="adj1" fmla="val 50596"/>
              <a:gd name="adj2" fmla="val 93298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Это здание Эрмитажа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9768114" y="557879"/>
            <a:ext cx="2061029" cy="1161965"/>
          </a:xfrm>
          <a:prstGeom prst="wedgeRoundRectCallout">
            <a:avLst>
              <a:gd name="adj1" fmla="val -70988"/>
              <a:gd name="adj2" fmla="val 74316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Это историческое здание Мариинского театра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8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14" y="3918858"/>
            <a:ext cx="4183329" cy="226422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33829" y="304800"/>
            <a:ext cx="1146628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   </a:t>
            </a:r>
            <a:r>
              <a:rPr lang="ru-RU" sz="2800" dirty="0" smtClean="0">
                <a:solidFill>
                  <a:schemeClr val="bg1"/>
                </a:solidFill>
              </a:rPr>
              <a:t>Гале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ея главного входа в Э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митаж офо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млена в виде по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тика, кото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ый ук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ашают десять исполинских фигу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 Атлантов. В годы Великой Отечественной войны в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ажеские войска обст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еливали го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од, один из сна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ядов попал в Атланта, 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аз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ушив то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с п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актически наполовину. Но гигантский исполин выстоял. Возможно поэтому к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айнего п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авого Атланта, кото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ый смот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ит на Ма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сово поле, считают наделённым особой силой. 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873" y="3628572"/>
            <a:ext cx="3649306" cy="255451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4625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3" y="3980955"/>
            <a:ext cx="3614057" cy="241054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35428" y="348343"/>
            <a:ext cx="115388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      </a:t>
            </a:r>
            <a:r>
              <a:rPr lang="ru-RU" sz="2800" dirty="0" smtClean="0">
                <a:solidFill>
                  <a:schemeClr val="bg1"/>
                </a:solidFill>
              </a:rPr>
              <a:t>Это здание Адми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алтейства. Существовал миф, что внут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и позолоченного ша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 на шпиле и </a:t>
            </a:r>
            <a:r>
              <a:rPr lang="ru-RU" sz="2800" dirty="0">
                <a:solidFill>
                  <a:schemeClr val="bg1"/>
                </a:solidFill>
              </a:rPr>
              <a:t>в</a:t>
            </a:r>
            <a:r>
              <a:rPr lang="ru-RU" sz="2800" dirty="0" smtClean="0">
                <a:solidFill>
                  <a:schemeClr val="bg1"/>
                </a:solidFill>
              </a:rPr>
              <a:t>нут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и ко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абля-флюге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 сп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ятаны шкатулки с таинственными бумагами и д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агоценными пе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стнями Пет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 </a:t>
            </a:r>
            <a:r>
              <a:rPr lang="en-US" sz="2800" dirty="0" smtClean="0">
                <a:solidFill>
                  <a:schemeClr val="bg1"/>
                </a:solidFill>
              </a:rPr>
              <a:t>I</a:t>
            </a:r>
            <a:r>
              <a:rPr lang="ru-RU" sz="2800" dirty="0" smtClean="0">
                <a:solidFill>
                  <a:schemeClr val="bg1"/>
                </a:solidFill>
              </a:rPr>
              <a:t>. Знатоки ста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ого Пете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бу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га утве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ждают, что шкатулка действительно существует, но х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анятся в ней не д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агоценности и б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иллианты, а записка о 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аботах по 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емонту шпиля и ко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аблика, а также о масте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ах, кото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ые этот </a:t>
            </a:r>
            <a:r>
              <a:rPr lang="ru-RU" sz="2800" dirty="0" smtClean="0">
                <a:solidFill>
                  <a:schemeClr val="accent4"/>
                </a:solidFill>
              </a:rPr>
              <a:t>р</a:t>
            </a:r>
            <a:r>
              <a:rPr lang="ru-RU" sz="2800" dirty="0" smtClean="0">
                <a:solidFill>
                  <a:schemeClr val="bg1"/>
                </a:solidFill>
              </a:rPr>
              <a:t>емонт выполняли.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845" y="3980954"/>
            <a:ext cx="3202010" cy="241054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5361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а Петербурга и пригородов Санкт-Петербурга от Туроператор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1" y="1863966"/>
            <a:ext cx="5080000" cy="4445001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4972" y="580571"/>
            <a:ext cx="9202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Пригороды Санкт-Петербурга.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 Прочитай названия. В каких названиях есть звуки </a:t>
            </a:r>
            <a:r>
              <a:rPr lang="en-US" sz="2800" dirty="0">
                <a:solidFill>
                  <a:schemeClr val="bg1"/>
                </a:solidFill>
              </a:rPr>
              <a:t>[</a:t>
            </a:r>
            <a:r>
              <a:rPr lang="ru-RU" sz="2800" dirty="0" smtClean="0">
                <a:solidFill>
                  <a:schemeClr val="bg1"/>
                </a:solidFill>
              </a:rPr>
              <a:t>Р</a:t>
            </a:r>
            <a:r>
              <a:rPr lang="en-US" sz="2800" dirty="0" smtClean="0">
                <a:solidFill>
                  <a:schemeClr val="bg1"/>
                </a:solidFill>
              </a:rPr>
              <a:t>]</a:t>
            </a:r>
            <a:r>
              <a:rPr lang="ru-RU" sz="2800" dirty="0" smtClean="0">
                <a:solidFill>
                  <a:schemeClr val="bg1"/>
                </a:solidFill>
              </a:rPr>
              <a:t> и </a:t>
            </a:r>
            <a:r>
              <a:rPr lang="en-US" sz="2800" dirty="0" smtClean="0">
                <a:solidFill>
                  <a:schemeClr val="bg1"/>
                </a:solidFill>
              </a:rPr>
              <a:t>[</a:t>
            </a:r>
            <a:r>
              <a:rPr lang="ru-RU" sz="2800" dirty="0" smtClean="0">
                <a:solidFill>
                  <a:schemeClr val="bg1"/>
                </a:solidFill>
              </a:rPr>
              <a:t>Р</a:t>
            </a:r>
            <a:r>
              <a:rPr lang="ru-RU" sz="2800" baseline="60000" dirty="0" smtClean="0">
                <a:solidFill>
                  <a:schemeClr val="bg1"/>
                </a:solidFill>
              </a:rPr>
              <a:t>,</a:t>
            </a:r>
            <a:r>
              <a:rPr lang="en-US" sz="2800" dirty="0" smtClean="0">
                <a:solidFill>
                  <a:schemeClr val="bg1"/>
                </a:solidFill>
              </a:rPr>
              <a:t>]</a:t>
            </a:r>
            <a:r>
              <a:rPr lang="ru-RU" sz="28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4025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2022</TotalTime>
  <Words>1119</Words>
  <Application>Microsoft Office PowerPoint</Application>
  <PresentationFormat>Широкоэкранный</PresentationFormat>
  <Paragraphs>141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rasu</dc:creator>
  <cp:lastModifiedBy>rasu</cp:lastModifiedBy>
  <cp:revision>115</cp:revision>
  <dcterms:created xsi:type="dcterms:W3CDTF">2020-05-11T11:45:58Z</dcterms:created>
  <dcterms:modified xsi:type="dcterms:W3CDTF">2020-05-13T08:27:26Z</dcterms:modified>
</cp:coreProperties>
</file>