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80" r:id="rId3"/>
    <p:sldId id="272" r:id="rId4"/>
    <p:sldId id="273" r:id="rId5"/>
    <p:sldId id="274" r:id="rId6"/>
    <p:sldId id="275" r:id="rId7"/>
    <p:sldId id="276" r:id="rId8"/>
    <p:sldId id="277" r:id="rId9"/>
    <p:sldId id="278" r:id="rId10"/>
    <p:sldId id="279" r:id="rId11"/>
    <p:sldId id="281" r:id="rId12"/>
    <p:sldId id="282" r:id="rId13"/>
    <p:sldId id="283" r:id="rId14"/>
    <p:sldId id="284" r:id="rId15"/>
    <p:sldId id="285" r:id="rId16"/>
    <p:sldId id="286" r:id="rId17"/>
    <p:sldId id="287" r:id="rId18"/>
    <p:sldId id="296" r:id="rId19"/>
    <p:sldId id="288" r:id="rId20"/>
    <p:sldId id="289" r:id="rId21"/>
    <p:sldId id="290" r:id="rId22"/>
    <p:sldId id="291" r:id="rId23"/>
    <p:sldId id="292" r:id="rId24"/>
    <p:sldId id="293" r:id="rId25"/>
    <p:sldId id="297"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344824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273452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69F6BD-B678-4979-B2B8-6C7C9B38AE49}"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071625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1354589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69F6BD-B678-4979-B2B8-6C7C9B38AE49}"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574871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94276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287540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194051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240921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177315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121045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103926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406259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92108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178336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B6A39A-5B99-40E5-9B96-CE508487951D}"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160762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B6A39A-5B99-40E5-9B96-CE508487951D}" type="datetimeFigureOut">
              <a:rPr lang="ru-RU" smtClean="0"/>
              <a:pPr/>
              <a:t>27.04.2020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69F6BD-B678-4979-B2B8-6C7C9B38AE49}" type="slidenum">
              <a:rPr lang="ru-RU" smtClean="0"/>
              <a:pPr/>
              <a:t>‹#›</a:t>
            </a:fld>
            <a:endParaRPr lang="ru-RU"/>
          </a:p>
        </p:txBody>
      </p:sp>
    </p:spTree>
    <p:extLst>
      <p:ext uri="{BB962C8B-B14F-4D97-AF65-F5344CB8AC3E}">
        <p14:creationId xmlns:p14="http://schemas.microsoft.com/office/powerpoint/2010/main" xmlns="" val="3944663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2728691"/>
          </a:xfrm>
        </p:spPr>
        <p:txBody>
          <a:bodyPr>
            <a:normAutofit/>
          </a:bodyPr>
          <a:lstStyle/>
          <a:p>
            <a:pPr algn="ctr"/>
            <a:r>
              <a:rPr lang="en-US" sz="4800" b="1" i="1" u="sng" dirty="0" smtClean="0">
                <a:latin typeface="Times New Roman" panose="02020603050405020304" pitchFamily="18" charset="0"/>
                <a:cs typeface="Times New Roman" panose="02020603050405020304" pitchFamily="18" charset="0"/>
              </a:rPr>
              <a:t>The </a:t>
            </a:r>
            <a:r>
              <a:rPr lang="en-US" sz="4800" b="1" i="1" u="sng" dirty="0">
                <a:latin typeface="Times New Roman" panose="02020603050405020304" pitchFamily="18" charset="0"/>
                <a:cs typeface="Times New Roman" panose="02020603050405020304" pitchFamily="18" charset="0"/>
              </a:rPr>
              <a:t>environmental problems in </a:t>
            </a:r>
            <a:r>
              <a:rPr lang="en-US" sz="4800" b="1" i="1" u="sng" dirty="0" err="1" smtClean="0">
                <a:latin typeface="Times New Roman" panose="02020603050405020304" pitchFamily="18" charset="0"/>
                <a:cs typeface="Times New Roman" panose="02020603050405020304" pitchFamily="18" charset="0"/>
              </a:rPr>
              <a:t>Kuzbass</a:t>
            </a:r>
            <a:r>
              <a:rPr lang="ru-RU" sz="4800" b="1" i="1" u="sng" dirty="0" smtClean="0">
                <a:latin typeface="Times New Roman" panose="02020603050405020304" pitchFamily="18" charset="0"/>
                <a:cs typeface="Times New Roman" panose="02020603050405020304" pitchFamily="18" charset="0"/>
              </a:rPr>
              <a:t> </a:t>
            </a:r>
            <a:r>
              <a:rPr lang="en-US" sz="4800" b="1" i="1" u="sng" dirty="0" smtClean="0">
                <a:latin typeface="Times New Roman" panose="02020603050405020304" pitchFamily="18" charset="0"/>
                <a:cs typeface="Times New Roman" panose="02020603050405020304" pitchFamily="18" charset="0"/>
              </a:rPr>
              <a:t>and China</a:t>
            </a:r>
            <a:endParaRPr lang="ru-RU" sz="4800"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4108" y="2078182"/>
            <a:ext cx="9157855" cy="46689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969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0"/>
            <a:ext cx="8911687" cy="1274618"/>
          </a:xfrm>
        </p:spPr>
        <p:txBody>
          <a:bodyPr>
            <a:noAutofit/>
          </a:bodyPr>
          <a:lstStyle/>
          <a:p>
            <a:pPr algn="ctr"/>
            <a:r>
              <a:rPr lang="en-US" sz="8000" dirty="0" smtClean="0">
                <a:solidFill>
                  <a:srgbClr val="00B0F0"/>
                </a:solidFill>
                <a:latin typeface="Times New Roman" panose="02020603050405020304" pitchFamily="18" charset="0"/>
                <a:cs typeface="Times New Roman" panose="02020603050405020304" pitchFamily="18" charset="0"/>
              </a:rPr>
              <a:t>China</a:t>
            </a:r>
            <a:r>
              <a:rPr lang="zh-CN" altLang="en-US" sz="8000" dirty="0" smtClean="0">
                <a:solidFill>
                  <a:srgbClr val="00B0F0"/>
                </a:solidFill>
                <a:latin typeface="Times New Roman" panose="02020603050405020304" pitchFamily="18" charset="0"/>
                <a:cs typeface="Times New Roman" panose="02020603050405020304" pitchFamily="18" charset="0"/>
              </a:rPr>
              <a:t> </a:t>
            </a:r>
            <a:r>
              <a:rPr lang="zh-CN" altLang="en-US" sz="8000" b="1" dirty="0" smtClean="0">
                <a:solidFill>
                  <a:srgbClr val="00B0F0"/>
                </a:solidFill>
              </a:rPr>
              <a:t>中</a:t>
            </a:r>
            <a:r>
              <a:rPr lang="zh-CN" altLang="en-US" sz="8000" b="1" dirty="0" smtClean="0">
                <a:solidFill>
                  <a:srgbClr val="00B0F0"/>
                </a:solidFill>
              </a:rPr>
              <a:t>国</a:t>
            </a:r>
            <a:r>
              <a:rPr lang="ru-RU" sz="8000" dirty="0" smtClean="0"/>
              <a:t/>
            </a:r>
            <a:br>
              <a:rPr lang="ru-RU" sz="8000" dirty="0" smtClean="0"/>
            </a:br>
            <a:endParaRPr lang="ru-RU" sz="8000" dirty="0">
              <a:solidFill>
                <a:srgbClr val="00B0F0"/>
              </a:solidFill>
              <a:latin typeface="Times New Roman" panose="02020603050405020304" pitchFamily="18" charset="0"/>
              <a:cs typeface="Times New Roman" panose="02020603050405020304" pitchFamily="18" charset="0"/>
            </a:endParaRPr>
          </a:p>
        </p:txBody>
      </p:sp>
      <p:pic>
        <p:nvPicPr>
          <p:cNvPr id="1026" name="Picture 2" descr="https://avatars.mds.yandex.net/get-zen_doc/1565406/pub_5daf0114e4fff000ad0f2841_5daf029d9c944600acb5d932/scale_1200"/>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46364" y="1274619"/>
            <a:ext cx="11734800" cy="55279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7547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5400" b="1" dirty="0" err="1">
                <a:latin typeface="Times New Roman" panose="02020603050405020304" pitchFamily="18" charset="0"/>
                <a:cs typeface="Times New Roman" panose="02020603050405020304" pitchFamily="18" charset="0"/>
              </a:rPr>
              <a:t>张掖丹霞国家地质公园</a:t>
            </a:r>
            <a:r>
              <a:rPr lang="ru-RU" sz="5400" dirty="0">
                <a:latin typeface="Times New Roman" panose="02020603050405020304" pitchFamily="18" charset="0"/>
                <a:cs typeface="Times New Roman" panose="02020603050405020304" pitchFamily="18" charset="0"/>
              </a:rPr>
              <a:t/>
            </a:r>
            <a:br>
              <a:rPr lang="ru-RU" sz="5400" dirty="0">
                <a:latin typeface="Times New Roman" panose="02020603050405020304" pitchFamily="18" charset="0"/>
                <a:cs typeface="Times New Roman" panose="02020603050405020304" pitchFamily="18" charset="0"/>
              </a:rPr>
            </a:br>
            <a:endParaRPr lang="ru-RU" sz="5400" dirty="0">
              <a:latin typeface="Times New Roman" panose="02020603050405020304" pitchFamily="18" charset="0"/>
              <a:cs typeface="Times New Roman" panose="02020603050405020304" pitchFamily="18" charset="0"/>
            </a:endParaRPr>
          </a:p>
        </p:txBody>
      </p:sp>
      <p:pic>
        <p:nvPicPr>
          <p:cNvPr id="4" name="Объект 3" descr="s1200.jpg"/>
          <p:cNvPicPr>
            <a:picLocks noGrp="1"/>
          </p:cNvPicPr>
          <p:nvPr>
            <p:ph idx="1"/>
          </p:nvPr>
        </p:nvPicPr>
        <p:blipFill>
          <a:blip r:embed="rId2"/>
          <a:stretch>
            <a:fillRect/>
          </a:stretch>
        </p:blipFill>
        <p:spPr>
          <a:xfrm>
            <a:off x="845126" y="1579417"/>
            <a:ext cx="11139055" cy="5112327"/>
          </a:xfrm>
          <a:prstGeom prst="rect">
            <a:avLst/>
          </a:prstGeom>
        </p:spPr>
      </p:pic>
    </p:spTree>
    <p:extLst>
      <p:ext uri="{BB962C8B-B14F-4D97-AF65-F5344CB8AC3E}">
        <p14:creationId xmlns:p14="http://schemas.microsoft.com/office/powerpoint/2010/main" xmlns="" val="1101805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5400" b="1" dirty="0" err="1"/>
              <a:t>张家界国家森林公园</a:t>
            </a:r>
            <a:r>
              <a:rPr lang="ru-RU" sz="5400" dirty="0"/>
              <a:t/>
            </a:r>
            <a:br>
              <a:rPr lang="ru-RU" sz="5400" dirty="0"/>
            </a:br>
            <a:endParaRPr lang="ru-RU" sz="5400" dirty="0"/>
          </a:p>
        </p:txBody>
      </p:sp>
      <p:pic>
        <p:nvPicPr>
          <p:cNvPr id="4" name="Объект 3" descr="nastol.com.ua-311494.jpg"/>
          <p:cNvPicPr>
            <a:picLocks noGrp="1"/>
          </p:cNvPicPr>
          <p:nvPr>
            <p:ph idx="1"/>
          </p:nvPr>
        </p:nvPicPr>
        <p:blipFill>
          <a:blip r:embed="rId2" cstate="print"/>
          <a:stretch>
            <a:fillRect/>
          </a:stretch>
        </p:blipFill>
        <p:spPr>
          <a:xfrm>
            <a:off x="775855" y="1690255"/>
            <a:ext cx="11194472" cy="5056909"/>
          </a:xfrm>
          <a:prstGeom prst="rect">
            <a:avLst/>
          </a:prstGeom>
        </p:spPr>
      </p:pic>
    </p:spTree>
    <p:extLst>
      <p:ext uri="{BB962C8B-B14F-4D97-AF65-F5344CB8AC3E}">
        <p14:creationId xmlns:p14="http://schemas.microsoft.com/office/powerpoint/2010/main" xmlns="" val="510716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黄龙</a:t>
            </a:r>
            <a:r>
              <a:rPr lang="en-US" sz="5400" dirty="0" smtClean="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
            </a:r>
            <a:br>
              <a:rPr lang="en-US" sz="5400" dirty="0">
                <a:latin typeface="Times New Roman" panose="02020603050405020304" pitchFamily="18" charset="0"/>
                <a:cs typeface="Times New Roman" panose="02020603050405020304" pitchFamily="18" charset="0"/>
              </a:rPr>
            </a:br>
            <a:endParaRPr lang="ru-RU" sz="5400" dirty="0">
              <a:latin typeface="Times New Roman" panose="02020603050405020304" pitchFamily="18" charset="0"/>
              <a:cs typeface="Times New Roman" panose="02020603050405020304" pitchFamily="18" charset="0"/>
            </a:endParaRPr>
          </a:p>
        </p:txBody>
      </p:sp>
      <p:pic>
        <p:nvPicPr>
          <p:cNvPr id="4" name="Объект 3" descr="150412_9828238100744784056.jpg"/>
          <p:cNvPicPr>
            <a:picLocks noGrp="1"/>
          </p:cNvPicPr>
          <p:nvPr>
            <p:ph idx="1"/>
          </p:nvPr>
        </p:nvPicPr>
        <p:blipFill>
          <a:blip r:embed="rId2" cstate="print"/>
          <a:stretch>
            <a:fillRect/>
          </a:stretch>
        </p:blipFill>
        <p:spPr>
          <a:xfrm>
            <a:off x="817418" y="1620982"/>
            <a:ext cx="11222182" cy="5237018"/>
          </a:xfrm>
          <a:prstGeom prst="rect">
            <a:avLst/>
          </a:prstGeom>
        </p:spPr>
      </p:pic>
    </p:spTree>
    <p:extLst>
      <p:ext uri="{BB962C8B-B14F-4D97-AF65-F5344CB8AC3E}">
        <p14:creationId xmlns:p14="http://schemas.microsoft.com/office/powerpoint/2010/main" xmlns="" val="307951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双台河口湿地</a:t>
            </a:r>
            <a:r>
              <a:rPr lang="ru-RU" sz="5400" dirty="0">
                <a:latin typeface="Times New Roman" panose="02020603050405020304" pitchFamily="18" charset="0"/>
                <a:cs typeface="Times New Roman" panose="02020603050405020304" pitchFamily="18" charset="0"/>
              </a:rPr>
              <a:t/>
            </a:r>
            <a:br>
              <a:rPr lang="ru-RU" sz="5400" dirty="0">
                <a:latin typeface="Times New Roman" panose="02020603050405020304" pitchFamily="18" charset="0"/>
                <a:cs typeface="Times New Roman" panose="02020603050405020304" pitchFamily="18" charset="0"/>
              </a:rPr>
            </a:br>
            <a:endParaRPr lang="ru-RU" sz="5400" dirty="0">
              <a:latin typeface="Times New Roman" panose="02020603050405020304" pitchFamily="18" charset="0"/>
              <a:cs typeface="Times New Roman" panose="02020603050405020304" pitchFamily="18" charset="0"/>
            </a:endParaRPr>
          </a:p>
        </p:txBody>
      </p:sp>
      <p:pic>
        <p:nvPicPr>
          <p:cNvPr id="4" name="Объект 3" descr="s1200.jpg"/>
          <p:cNvPicPr>
            <a:picLocks noGrp="1"/>
          </p:cNvPicPr>
          <p:nvPr>
            <p:ph idx="1"/>
          </p:nvPr>
        </p:nvPicPr>
        <p:blipFill>
          <a:blip r:embed="rId2"/>
          <a:stretch>
            <a:fillRect/>
          </a:stretch>
        </p:blipFill>
        <p:spPr>
          <a:xfrm>
            <a:off x="651164" y="1482436"/>
            <a:ext cx="11249891" cy="5112328"/>
          </a:xfrm>
          <a:prstGeom prst="rect">
            <a:avLst/>
          </a:prstGeom>
        </p:spPr>
      </p:pic>
    </p:spTree>
    <p:extLst>
      <p:ext uri="{BB962C8B-B14F-4D97-AF65-F5344CB8AC3E}">
        <p14:creationId xmlns:p14="http://schemas.microsoft.com/office/powerpoint/2010/main" xmlns="" val="7141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桂林</a:t>
            </a:r>
            <a:r>
              <a:rPr lang="ru-RU" sz="5400" dirty="0">
                <a:latin typeface="Times New Roman" panose="02020603050405020304" pitchFamily="18" charset="0"/>
                <a:cs typeface="Times New Roman" panose="02020603050405020304" pitchFamily="18" charset="0"/>
              </a:rPr>
              <a:t/>
            </a:r>
            <a:br>
              <a:rPr lang="ru-RU" sz="5400" dirty="0">
                <a:latin typeface="Times New Roman" panose="02020603050405020304" pitchFamily="18" charset="0"/>
                <a:cs typeface="Times New Roman" panose="02020603050405020304" pitchFamily="18" charset="0"/>
              </a:rPr>
            </a:br>
            <a:endParaRPr lang="ru-RU" sz="5400" dirty="0">
              <a:latin typeface="Times New Roman" panose="02020603050405020304" pitchFamily="18" charset="0"/>
              <a:cs typeface="Times New Roman" panose="02020603050405020304" pitchFamily="18" charset="0"/>
            </a:endParaRPr>
          </a:p>
        </p:txBody>
      </p:sp>
      <p:pic>
        <p:nvPicPr>
          <p:cNvPr id="4" name="Объект 3" descr="s12001.jpg"/>
          <p:cNvPicPr>
            <a:picLocks noGrp="1"/>
          </p:cNvPicPr>
          <p:nvPr>
            <p:ph idx="1"/>
          </p:nvPr>
        </p:nvPicPr>
        <p:blipFill>
          <a:blip r:embed="rId2"/>
          <a:stretch>
            <a:fillRect/>
          </a:stretch>
        </p:blipFill>
        <p:spPr>
          <a:xfrm>
            <a:off x="623455" y="1413164"/>
            <a:ext cx="11416145" cy="5250872"/>
          </a:xfrm>
          <a:prstGeom prst="rect">
            <a:avLst/>
          </a:prstGeom>
        </p:spPr>
      </p:pic>
    </p:spTree>
    <p:extLst>
      <p:ext uri="{BB962C8B-B14F-4D97-AF65-F5344CB8AC3E}">
        <p14:creationId xmlns:p14="http://schemas.microsoft.com/office/powerpoint/2010/main" xmlns="" val="1192784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110836"/>
            <a:ext cx="8911687" cy="1634837"/>
          </a:xfrm>
        </p:spPr>
        <p:txBody>
          <a:bodyPr>
            <a:noAutofit/>
          </a:bodyPr>
          <a:lstStyle/>
          <a:p>
            <a:r>
              <a:rPr lang="en-US" sz="6000" b="1" dirty="0">
                <a:solidFill>
                  <a:srgbClr val="00B0F0"/>
                </a:solidFill>
                <a:latin typeface="Times New Roman" panose="02020603050405020304" pitchFamily="18" charset="0"/>
                <a:cs typeface="Times New Roman" panose="02020603050405020304" pitchFamily="18" charset="0"/>
              </a:rPr>
              <a:t>Protect the wild </a:t>
            </a:r>
            <a:r>
              <a:rPr lang="en-US" sz="6000" b="1" dirty="0" smtClean="0">
                <a:solidFill>
                  <a:srgbClr val="00B0F0"/>
                </a:solidFill>
                <a:latin typeface="Times New Roman" panose="02020603050405020304" pitchFamily="18" charset="0"/>
                <a:cs typeface="Times New Roman" panose="02020603050405020304" pitchFamily="18" charset="0"/>
              </a:rPr>
              <a:t>nature in </a:t>
            </a:r>
            <a:r>
              <a:rPr lang="en-US" sz="6000" b="1" dirty="0" err="1" smtClean="0">
                <a:solidFill>
                  <a:srgbClr val="00B0F0"/>
                </a:solidFill>
                <a:latin typeface="Times New Roman" panose="02020603050405020304" pitchFamily="18" charset="0"/>
                <a:cs typeface="Times New Roman" panose="02020603050405020304" pitchFamily="18" charset="0"/>
              </a:rPr>
              <a:t>Kuzbass</a:t>
            </a:r>
            <a:r>
              <a:rPr lang="ru-RU" sz="6000" dirty="0">
                <a:latin typeface="Times New Roman" panose="02020603050405020304" pitchFamily="18" charset="0"/>
                <a:cs typeface="Times New Roman" panose="02020603050405020304" pitchFamily="18" charset="0"/>
              </a:rPr>
              <a:t/>
            </a:r>
            <a:br>
              <a:rPr lang="ru-RU" sz="6000" dirty="0">
                <a:latin typeface="Times New Roman" panose="02020603050405020304" pitchFamily="18" charset="0"/>
                <a:cs typeface="Times New Roman" panose="02020603050405020304" pitchFamily="18" charset="0"/>
              </a:rPr>
            </a:br>
            <a:endParaRPr lang="ru-RU" sz="6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lstStyle/>
          <a:p>
            <a:r>
              <a:rPr lang="en-US" sz="2400" dirty="0">
                <a:latin typeface="Times New Roman" panose="02020603050405020304" pitchFamily="18" charset="0"/>
                <a:cs typeface="Times New Roman" panose="02020603050405020304" pitchFamily="18" charset="0"/>
              </a:rPr>
              <a:t>The wild nature of Kemerovo region needs protection and care. Man’s activities did great harm to the environment. Industry concentration in our region gave rise to many ecological problems: air pollution, water pollution, disappearing forests, rivers and wild animals. </a:t>
            </a:r>
            <a:r>
              <a:rPr lang="en-US"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7190747" y="1468582"/>
            <a:ext cx="4313864" cy="4435262"/>
          </a:xfrm>
        </p:spPr>
        <p:txBody>
          <a:bodyPr>
            <a:noAutofit/>
          </a:bodyPr>
          <a:lstStyle/>
          <a:p>
            <a:r>
              <a:rPr lang="en-US" sz="2400" dirty="0">
                <a:latin typeface="Times New Roman" panose="02020603050405020304" pitchFamily="18" charset="0"/>
                <a:cs typeface="Times New Roman" panose="02020603050405020304" pitchFamily="18" charset="0"/>
              </a:rPr>
              <a:t>. During the last 30 years, 200 rivers (out of 905) have died, many rivers have been polluted, soil near large industrial </a:t>
            </a:r>
            <a:r>
              <a:rPr lang="en-US" sz="2400" dirty="0" err="1">
                <a:latin typeface="Times New Roman" panose="02020603050405020304" pitchFamily="18" charset="0"/>
                <a:cs typeface="Times New Roman" panose="02020603050405020304" pitchFamily="18" charset="0"/>
              </a:rPr>
              <a:t>centres</a:t>
            </a:r>
            <a:r>
              <a:rPr lang="en-US" sz="2400" dirty="0">
                <a:latin typeface="Times New Roman" panose="02020603050405020304" pitchFamily="18" charset="0"/>
                <a:cs typeface="Times New Roman" panose="02020603050405020304" pitchFamily="18" charset="0"/>
              </a:rPr>
              <a:t> has also been polluted, about 69,000-75,000 </a:t>
            </a:r>
            <a:r>
              <a:rPr lang="en-US" sz="2400" dirty="0" err="1">
                <a:latin typeface="Times New Roman" panose="02020603050405020304" pitchFamily="18" charset="0"/>
                <a:cs typeface="Times New Roman" panose="02020603050405020304" pitchFamily="18" charset="0"/>
              </a:rPr>
              <a:t>hectars</a:t>
            </a:r>
            <a:r>
              <a:rPr lang="en-US" sz="2400" dirty="0">
                <a:latin typeface="Times New Roman" panose="02020603050405020304" pitchFamily="18" charset="0"/>
                <a:cs typeface="Times New Roman" panose="02020603050405020304" pitchFamily="18" charset="0"/>
              </a:rPr>
              <a:t> of land have been damaged, 10% of forests have disappeared, especially forests of </a:t>
            </a:r>
            <a:r>
              <a:rPr lang="en-US" sz="2400" dirty="0" err="1">
                <a:latin typeface="Times New Roman" panose="02020603050405020304" pitchFamily="18" charset="0"/>
                <a:cs typeface="Times New Roman" panose="02020603050405020304" pitchFamily="18" charset="0"/>
              </a:rPr>
              <a:t>abies</a:t>
            </a:r>
            <a:r>
              <a:rPr lang="en-US" sz="2400" dirty="0">
                <a:latin typeface="Times New Roman" panose="02020603050405020304" pitchFamily="18" charset="0"/>
                <a:cs typeface="Times New Roman" panose="02020603050405020304" pitchFamily="18" charset="0"/>
              </a:rPr>
              <a:t>, some forests have been cut down, some animals and birds have migrated. </a:t>
            </a:r>
            <a:r>
              <a:rPr lang="en-US"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30483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0558" y="1607359"/>
            <a:ext cx="8915399" cy="3117040"/>
          </a:xfrm>
        </p:spPr>
        <p:txBody>
          <a:bodyPr/>
          <a:lstStyle/>
          <a:p>
            <a:endParaRPr lang="ru-RU" dirty="0"/>
          </a:p>
        </p:txBody>
      </p:sp>
      <p:sp>
        <p:nvSpPr>
          <p:cNvPr id="3" name="Текст 2"/>
          <p:cNvSpPr>
            <a:spLocks noGrp="1"/>
          </p:cNvSpPr>
          <p:nvPr>
            <p:ph type="body" idx="1"/>
          </p:nvPr>
        </p:nvSpPr>
        <p:spPr>
          <a:xfrm>
            <a:off x="1468582" y="4724399"/>
            <a:ext cx="10036029" cy="1898073"/>
          </a:xfrm>
        </p:spPr>
        <p:txBody>
          <a:bodyPr>
            <a:noAutofit/>
          </a:bodyPr>
          <a:lstStyle/>
          <a:p>
            <a:r>
              <a:rPr lang="en-US" sz="3200" dirty="0">
                <a:latin typeface="Times New Roman" panose="02020603050405020304" pitchFamily="18" charset="0"/>
                <a:cs typeface="Times New Roman" panose="02020603050405020304" pitchFamily="18" charset="0"/>
              </a:rPr>
              <a:t>If we do not stop environmental degradation, future degradations will learn about wolf, bear, fox and hare only from Russian fairy tales and see them only in pictures. </a:t>
            </a:r>
            <a:r>
              <a:rPr lang="en-US" sz="3200"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pic>
        <p:nvPicPr>
          <p:cNvPr id="3074" name="Picture 2" descr="https://us.123rf.com/450wm/alex74/alex741803/alex74180300116/98112479-forest-north-america-and-europe-animals-set-wolf-hare-bear-and-red-fox-happy-smiling-and-cheerful-ch.jpg?ver=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0982" y="0"/>
            <a:ext cx="9564975" cy="48614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3308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400" dirty="0">
                <a:solidFill>
                  <a:srgbClr val="0070C0"/>
                </a:solidFill>
                <a:latin typeface="Times New Roman" panose="02020603050405020304" pitchFamily="18" charset="0"/>
                <a:cs typeface="Times New Roman" panose="02020603050405020304" pitchFamily="18" charset="0"/>
              </a:rPr>
              <a:t>Not only plants and mines destroy the wild </a:t>
            </a:r>
            <a:r>
              <a:rPr lang="en-US" sz="4400" dirty="0" smtClean="0">
                <a:solidFill>
                  <a:srgbClr val="0070C0"/>
                </a:solidFill>
                <a:latin typeface="Times New Roman" panose="02020603050405020304" pitchFamily="18" charset="0"/>
                <a:cs typeface="Times New Roman" panose="02020603050405020304" pitchFamily="18" charset="0"/>
              </a:rPr>
              <a:t>nature</a:t>
            </a:r>
            <a:r>
              <a:rPr lang="ru-RU" sz="4400" dirty="0" smtClean="0">
                <a:solidFill>
                  <a:srgbClr val="0070C0"/>
                </a:solidFill>
                <a:latin typeface="Times New Roman" panose="02020603050405020304" pitchFamily="18" charset="0"/>
                <a:cs typeface="Times New Roman" panose="02020603050405020304" pitchFamily="18" charset="0"/>
              </a:rPr>
              <a:t> </a:t>
            </a:r>
            <a:endParaRPr lang="ru-RU" sz="4400"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40000" lnSpcReduction="20000"/>
          </a:bodyPr>
          <a:lstStyle/>
          <a:p>
            <a:r>
              <a:rPr lang="en-US" dirty="0" smtClean="0"/>
              <a:t> </a:t>
            </a:r>
            <a:r>
              <a:rPr lang="en-US" sz="8600" dirty="0">
                <a:latin typeface="Times New Roman" panose="02020603050405020304" pitchFamily="18" charset="0"/>
                <a:cs typeface="Times New Roman" panose="02020603050405020304" pitchFamily="18" charset="0"/>
              </a:rPr>
              <a:t>Wild life is damaged by poaches, who kill protected animals and destroy trees, by some hikers and campers, who pick wild flowers, break branches of trees, frighten wild animals, litter the ground with paper, cans or bottles, sometimes leave the campfire burning, which causes a forest fire.</a:t>
            </a:r>
            <a:endParaRPr lang="ru-RU" sz="8600" dirty="0">
              <a:latin typeface="Times New Roman" panose="02020603050405020304" pitchFamily="18" charset="0"/>
              <a:cs typeface="Times New Roman" panose="02020603050405020304" pitchFamily="18" charset="0"/>
            </a:endParaRPr>
          </a:p>
          <a:p>
            <a:r>
              <a:rPr lang="ru-RU" sz="8600" dirty="0" smtClean="0">
                <a:latin typeface="Times New Roman" panose="02020603050405020304" pitchFamily="18" charset="0"/>
                <a:cs typeface="Times New Roman" panose="02020603050405020304" pitchFamily="18" charset="0"/>
              </a:rPr>
              <a:t> </a:t>
            </a:r>
            <a:endParaRPr lang="ru-RU" sz="8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34952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5165" y="2147454"/>
            <a:ext cx="4641272" cy="1579185"/>
          </a:xfrm>
        </p:spPr>
        <p:txBody>
          <a:bodyPr/>
          <a:lstStyle/>
          <a:p>
            <a:endParaRPr lang="ru-RU" dirty="0"/>
          </a:p>
        </p:txBody>
      </p:sp>
      <p:sp>
        <p:nvSpPr>
          <p:cNvPr id="3" name="Текст 2"/>
          <p:cNvSpPr>
            <a:spLocks noGrp="1"/>
          </p:cNvSpPr>
          <p:nvPr>
            <p:ph type="body" idx="1"/>
          </p:nvPr>
        </p:nvSpPr>
        <p:spPr>
          <a:xfrm>
            <a:off x="595746" y="5237018"/>
            <a:ext cx="11596254" cy="1620982"/>
          </a:xfrm>
        </p:spPr>
        <p:txBody>
          <a:bodyPr>
            <a:noAutofit/>
          </a:bodyPr>
          <a:lstStyle/>
          <a:p>
            <a:r>
              <a:rPr lang="en-US" sz="3200" dirty="0">
                <a:latin typeface="Times New Roman" panose="02020603050405020304" pitchFamily="18" charset="0"/>
                <a:cs typeface="Times New Roman" panose="02020603050405020304" pitchFamily="18" charset="0"/>
              </a:rPr>
              <a:t>“We have not understood yet and do not want to understand that animals, birds, fish, plants can live without us, but we cannot survive without them even a day.” </a:t>
            </a:r>
            <a:r>
              <a:rPr lang="en-US" sz="2800" dirty="0">
                <a:latin typeface="Times New Roman" panose="02020603050405020304" pitchFamily="18" charset="0"/>
                <a:cs typeface="Times New Roman" panose="02020603050405020304" pitchFamily="18" charset="0"/>
              </a:rPr>
              <a:t>(Victor </a:t>
            </a:r>
            <a:r>
              <a:rPr lang="en-US" sz="2800" dirty="0" err="1">
                <a:latin typeface="Times New Roman" panose="02020603050405020304" pitchFamily="18" charset="0"/>
                <a:cs typeface="Times New Roman" panose="02020603050405020304" pitchFamily="18" charset="0"/>
              </a:rPr>
              <a:t>Astafyiev</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pic>
        <p:nvPicPr>
          <p:cNvPr id="4098" name="Picture 2" descr="http://filurin.ru/wp-content/uploads/2016/06/astafiev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5127" y="152400"/>
            <a:ext cx="10659483" cy="46412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332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221674"/>
            <a:ext cx="8911687" cy="1219200"/>
          </a:xfrm>
        </p:spPr>
        <p:txBody>
          <a:bodyPr>
            <a:normAutofit/>
          </a:bodyPr>
          <a:lstStyle/>
          <a:p>
            <a:r>
              <a:rPr lang="en-US" sz="7200" dirty="0" smtClean="0">
                <a:solidFill>
                  <a:srgbClr val="00B0F0"/>
                </a:solidFill>
                <a:latin typeface="Times New Roman" panose="02020603050405020304" pitchFamily="18" charset="0"/>
                <a:cs typeface="Times New Roman" panose="02020603050405020304" pitchFamily="18" charset="0"/>
              </a:rPr>
              <a:t>           </a:t>
            </a:r>
            <a:r>
              <a:rPr lang="en-US" sz="7200" dirty="0" err="1" smtClean="0">
                <a:solidFill>
                  <a:srgbClr val="00B0F0"/>
                </a:solidFill>
                <a:latin typeface="Times New Roman" panose="02020603050405020304" pitchFamily="18" charset="0"/>
                <a:cs typeface="Times New Roman" panose="02020603050405020304" pitchFamily="18" charset="0"/>
              </a:rPr>
              <a:t>Kuzbass</a:t>
            </a:r>
            <a:endParaRPr lang="ru-RU" sz="7200" dirty="0">
              <a:solidFill>
                <a:srgbClr val="00B0F0"/>
              </a:solidFill>
              <a:latin typeface="Times New Roman" panose="02020603050405020304" pitchFamily="18" charset="0"/>
              <a:cs typeface="Times New Roman" panose="02020603050405020304" pitchFamily="18" charset="0"/>
            </a:endParaRPr>
          </a:p>
        </p:txBody>
      </p:sp>
      <p:pic>
        <p:nvPicPr>
          <p:cNvPr id="2050" name="Picture 2" descr="https://ds04.infourok.ru/uploads/ex/0528/00101e3f-9d0ee946/640/img0.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39091" y="1177636"/>
            <a:ext cx="10958945" cy="55833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7815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 </a:t>
            </a:r>
            <a:r>
              <a:rPr lang="en-US" b="1" dirty="0"/>
              <a:t>What can you do to protect wildlife?</a:t>
            </a:r>
            <a:r>
              <a:rPr lang="ru-RU" dirty="0"/>
              <a:t/>
            </a:r>
            <a:br>
              <a:rPr lang="ru-RU" dirty="0"/>
            </a:br>
            <a:endParaRPr lang="ru-RU" dirty="0"/>
          </a:p>
        </p:txBody>
      </p:sp>
      <p:sp>
        <p:nvSpPr>
          <p:cNvPr id="3" name="Объект 2"/>
          <p:cNvSpPr>
            <a:spLocks noGrp="1"/>
          </p:cNvSpPr>
          <p:nvPr>
            <p:ph idx="1"/>
          </p:nvPr>
        </p:nvSpPr>
        <p:spPr/>
        <p:txBody>
          <a:bodyPr>
            <a:normAutofit fontScale="47500" lnSpcReduction="20000"/>
          </a:bodyPr>
          <a:lstStyle/>
          <a:p>
            <a:pPr lvl="0"/>
            <a:r>
              <a:rPr lang="en-US" sz="5100" dirty="0">
                <a:latin typeface="Times New Roman" panose="02020603050405020304" pitchFamily="18" charset="0"/>
                <a:cs typeface="Times New Roman" panose="02020603050405020304" pitchFamily="18" charset="0"/>
              </a:rPr>
              <a:t>Plant more trees.</a:t>
            </a:r>
            <a:endParaRPr lang="ru-RU" sz="5100" dirty="0">
              <a:latin typeface="Times New Roman" panose="02020603050405020304" pitchFamily="18" charset="0"/>
              <a:cs typeface="Times New Roman" panose="02020603050405020304" pitchFamily="18" charset="0"/>
            </a:endParaRPr>
          </a:p>
          <a:p>
            <a:pPr lvl="0"/>
            <a:r>
              <a:rPr lang="en-US" sz="5100" dirty="0">
                <a:latin typeface="Times New Roman" panose="02020603050405020304" pitchFamily="18" charset="0"/>
                <a:cs typeface="Times New Roman" panose="02020603050405020304" pitchFamily="18" charset="0"/>
              </a:rPr>
              <a:t>Feed birds in winter and help them survive in the cold.</a:t>
            </a:r>
            <a:endParaRPr lang="ru-RU" sz="5100" dirty="0">
              <a:latin typeface="Times New Roman" panose="02020603050405020304" pitchFamily="18" charset="0"/>
              <a:cs typeface="Times New Roman" panose="02020603050405020304" pitchFamily="18" charset="0"/>
            </a:endParaRPr>
          </a:p>
          <a:p>
            <a:pPr lvl="0"/>
            <a:r>
              <a:rPr lang="en-US" sz="5100" dirty="0">
                <a:latin typeface="Times New Roman" panose="02020603050405020304" pitchFamily="18" charset="0"/>
                <a:cs typeface="Times New Roman" panose="02020603050405020304" pitchFamily="18" charset="0"/>
              </a:rPr>
              <a:t>All woods are home to animals. So, behave as guests.</a:t>
            </a:r>
            <a:endParaRPr lang="ru-RU" sz="5100" dirty="0">
              <a:latin typeface="Times New Roman" panose="02020603050405020304" pitchFamily="18" charset="0"/>
              <a:cs typeface="Times New Roman" panose="02020603050405020304" pitchFamily="18" charset="0"/>
            </a:endParaRPr>
          </a:p>
          <a:p>
            <a:pPr lvl="0"/>
            <a:r>
              <a:rPr lang="en-US" sz="5100" dirty="0">
                <a:latin typeface="Times New Roman" panose="02020603050405020304" pitchFamily="18" charset="0"/>
                <a:cs typeface="Times New Roman" panose="02020603050405020304" pitchFamily="18" charset="0"/>
              </a:rPr>
              <a:t>When you hike, leave the place clean.</a:t>
            </a:r>
            <a:endParaRPr lang="ru-RU" sz="5100" dirty="0">
              <a:latin typeface="Times New Roman" panose="02020603050405020304" pitchFamily="18" charset="0"/>
              <a:cs typeface="Times New Roman" panose="02020603050405020304" pitchFamily="18" charset="0"/>
            </a:endParaRPr>
          </a:p>
          <a:p>
            <a:pPr lvl="0"/>
            <a:r>
              <a:rPr lang="en-US" sz="5100" dirty="0">
                <a:latin typeface="Times New Roman" panose="02020603050405020304" pitchFamily="18" charset="0"/>
                <a:cs typeface="Times New Roman" panose="02020603050405020304" pitchFamily="18" charset="0"/>
              </a:rPr>
              <a:t>When you make a fire, don’t forget to put out and cover it with earth before you go away.</a:t>
            </a:r>
            <a:endParaRPr lang="ru-RU" sz="5100" dirty="0">
              <a:latin typeface="Times New Roman" panose="02020603050405020304" pitchFamily="18" charset="0"/>
              <a:cs typeface="Times New Roman" panose="02020603050405020304" pitchFamily="18" charset="0"/>
            </a:endParaRPr>
          </a:p>
          <a:p>
            <a:pPr lvl="0"/>
            <a:r>
              <a:rPr lang="en-US" sz="5100" dirty="0">
                <a:latin typeface="Times New Roman" panose="02020603050405020304" pitchFamily="18" charset="0"/>
                <a:cs typeface="Times New Roman" panose="02020603050405020304" pitchFamily="18" charset="0"/>
              </a:rPr>
              <a:t>Clear rubbish from lakes and rivers.</a:t>
            </a:r>
            <a:endParaRPr lang="ru-RU" sz="5100" dirty="0">
              <a:latin typeface="Times New Roman" panose="02020603050405020304" pitchFamily="18" charset="0"/>
              <a:cs typeface="Times New Roman" panose="02020603050405020304" pitchFamily="18" charset="0"/>
            </a:endParaRPr>
          </a:p>
          <a:p>
            <a:pPr lvl="0"/>
            <a:r>
              <a:rPr lang="en-US" sz="5100" dirty="0">
                <a:latin typeface="Times New Roman" panose="02020603050405020304" pitchFamily="18" charset="0"/>
                <a:cs typeface="Times New Roman" panose="02020603050405020304" pitchFamily="18" charset="0"/>
              </a:rPr>
              <a:t>Don’t break plants and don’t pick wild flowers.</a:t>
            </a:r>
            <a:endParaRPr lang="ru-RU" sz="5100" dirty="0">
              <a:latin typeface="Times New Roman" panose="02020603050405020304" pitchFamily="18" charset="0"/>
              <a:cs typeface="Times New Roman" panose="02020603050405020304" pitchFamily="18" charset="0"/>
            </a:endParaRPr>
          </a:p>
          <a:p>
            <a:pPr lvl="0"/>
            <a:r>
              <a:rPr lang="en-US" sz="5100" dirty="0">
                <a:latin typeface="Times New Roman" panose="02020603050405020304" pitchFamily="18" charset="0"/>
                <a:cs typeface="Times New Roman" panose="02020603050405020304" pitchFamily="18" charset="0"/>
              </a:rPr>
              <a:t>Don’t frighten wild animals.</a:t>
            </a:r>
            <a:endParaRPr lang="ru-RU" sz="51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2006186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124691"/>
            <a:ext cx="8911687" cy="1302327"/>
          </a:xfrm>
        </p:spPr>
        <p:txBody>
          <a:bodyPr>
            <a:normAutofit fontScale="90000"/>
          </a:bodyPr>
          <a:lstStyle/>
          <a:p>
            <a:r>
              <a:rPr lang="en-US" b="1" dirty="0"/>
              <a:t>Protection of nature means the protection of our Motherland!</a:t>
            </a:r>
            <a:r>
              <a:rPr lang="ru-RU" dirty="0"/>
              <a:t/>
            </a:r>
            <a:br>
              <a:rPr lang="ru-RU" dirty="0"/>
            </a:br>
            <a:endParaRPr lang="ru-RU" dirty="0"/>
          </a:p>
        </p:txBody>
      </p:sp>
      <p:pic>
        <p:nvPicPr>
          <p:cNvPr id="5122" name="Picture 2" descr="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8145" y="1745673"/>
            <a:ext cx="10945091" cy="49599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1088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0"/>
            <a:ext cx="8911687" cy="1343891"/>
          </a:xfrm>
        </p:spPr>
        <p:txBody>
          <a:bodyPr/>
          <a:lstStyle/>
          <a:p>
            <a:r>
              <a:rPr lang="en-US" b="1" dirty="0"/>
              <a:t>P</a:t>
            </a:r>
            <a:r>
              <a:rPr lang="en-US" b="1" dirty="0" smtClean="0"/>
              <a:t>osters  </a:t>
            </a:r>
            <a:r>
              <a:rPr lang="en-US" b="1" dirty="0"/>
              <a:t>about ecological problems of the day</a:t>
            </a:r>
            <a:endParaRPr lang="ru-RU" dirty="0"/>
          </a:p>
        </p:txBody>
      </p:sp>
      <p:pic>
        <p:nvPicPr>
          <p:cNvPr id="6146" name="Picture 2" descr="https://img2.freepng.ru/20180414/pve/kisspng-wastewater-sewage-clip-art-no-smoking-5ad2811f35c2d3.601746271523745055220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5018" y="1343891"/>
            <a:ext cx="3893127" cy="2216727"/>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s://pro2-bar-s3-cdn-cf6.myportfolio.com/3f253842c1592aeb648bcb46030992ab/7fcb0858-ef53-4f67-a41d-8bb6ace724ab_rw_1200.jpg?h=ba22b3945eeeb6008fa7fa22d85ce62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49091" y="1122219"/>
            <a:ext cx="3616036" cy="2576946"/>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s://bumper-stickers.ru/31011-thickbox_default/sryvat-cvety-zapreshheno-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41673" y="644237"/>
            <a:ext cx="4599709" cy="3616036"/>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https://www.transportenvironment.org/sites/te/files/Pictures/535233560_11414eef47_b.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6473" y="3879274"/>
            <a:ext cx="3823854" cy="2660072"/>
          </a:xfrm>
          <a:prstGeom prst="rect">
            <a:avLst/>
          </a:prstGeom>
          <a:noFill/>
          <a:extLst>
            <a:ext uri="{909E8E84-426E-40DD-AFC4-6F175D3DCCD1}">
              <a14:hiddenFill xmlns:a14="http://schemas.microsoft.com/office/drawing/2010/main" xmlns="">
                <a:solidFill>
                  <a:srgbClr val="FFFFFF"/>
                </a:solidFill>
              </a14:hiddenFill>
            </a:ext>
          </a:extLst>
        </p:spPr>
      </p:pic>
      <p:pic>
        <p:nvPicPr>
          <p:cNvPr id="6156" name="Picture 12" descr="https://thumbs.dreamstime.com/b/%D0%B7%D0%B0%D0%BF%D1%80%D0%B5%D1%89%D0%B5%D0%BD%D0%BD%D1%8B%D0%B9-%D0%B7%D0%BD%D0%B0%D0%BA-%D0%BE%D1%82%D1%81%D1%83%D1%82%D1%81%D1%82%D0%B2%D0%B8%D0%B5-%D0%B7%D0%B0%D0%B3%D1%80%D1%8F%D0%B7%D0%BD%D0%B5%D0%BD%D0%B8%D1%8F-%D0%B2%D0%BE%D0%B7-%D1%83%D1%85%D0%B0-68317188.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68982" y="3699164"/>
            <a:ext cx="3629891" cy="2840181"/>
          </a:xfrm>
          <a:prstGeom prst="rect">
            <a:avLst/>
          </a:prstGeom>
          <a:noFill/>
          <a:extLst>
            <a:ext uri="{909E8E84-426E-40DD-AFC4-6F175D3DCCD1}">
              <a14:hiddenFill xmlns:a14="http://schemas.microsoft.com/office/drawing/2010/main" xmlns="">
                <a:solidFill>
                  <a:srgbClr val="FFFFFF"/>
                </a:solidFill>
              </a14:hiddenFill>
            </a:ext>
          </a:extLst>
        </p:spPr>
      </p:pic>
      <p:pic>
        <p:nvPicPr>
          <p:cNvPr id="6160" name="Picture 16" descr="http://cdn01.ru/files/users/images/d8/f7/d8f7e76ab48d43335bd618999f60aa19.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465127" y="3879274"/>
            <a:ext cx="3241964" cy="27986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3656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err="1"/>
              <a:t>植树节</a:t>
            </a:r>
            <a:r>
              <a:rPr lang="ru-RU" sz="5400" dirty="0"/>
              <a:t>, </a:t>
            </a:r>
            <a:r>
              <a:rPr lang="ru-RU" sz="5400" i="1" dirty="0" err="1" smtClean="0"/>
              <a:t>Zhíshù-jié</a:t>
            </a:r>
            <a:r>
              <a:rPr lang="ru-RU" sz="5400" i="1" dirty="0" smtClean="0"/>
              <a:t> </a:t>
            </a:r>
            <a:endParaRPr lang="ru-RU" sz="5400" dirty="0"/>
          </a:p>
        </p:txBody>
      </p:sp>
      <p:pic>
        <p:nvPicPr>
          <p:cNvPr id="3" name="Рисунок 2" descr="Snipaste_2020-03-04_00-00-27.png"/>
          <p:cNvPicPr/>
          <p:nvPr/>
        </p:nvPicPr>
        <p:blipFill>
          <a:blip r:embed="rId2" cstate="print"/>
          <a:stretch>
            <a:fillRect/>
          </a:stretch>
        </p:blipFill>
        <p:spPr>
          <a:xfrm>
            <a:off x="4308764" y="2264680"/>
            <a:ext cx="4433454" cy="3983719"/>
          </a:xfrm>
          <a:prstGeom prst="rect">
            <a:avLst/>
          </a:prstGeom>
        </p:spPr>
      </p:pic>
      <p:pic>
        <p:nvPicPr>
          <p:cNvPr id="4" name="Рисунок 3" descr="эмблема.jpg"/>
          <p:cNvPicPr/>
          <p:nvPr/>
        </p:nvPicPr>
        <p:blipFill>
          <a:blip r:embed="rId3" cstate="print"/>
          <a:stretch>
            <a:fillRect/>
          </a:stretch>
        </p:blipFill>
        <p:spPr>
          <a:xfrm>
            <a:off x="8853055" y="264429"/>
            <a:ext cx="3020289" cy="3005243"/>
          </a:xfrm>
          <a:prstGeom prst="rect">
            <a:avLst/>
          </a:prstGeom>
        </p:spPr>
      </p:pic>
      <p:pic>
        <p:nvPicPr>
          <p:cNvPr id="5" name="Рисунок 4" descr="1520562742507386.jpg"/>
          <p:cNvPicPr/>
          <p:nvPr/>
        </p:nvPicPr>
        <p:blipFill>
          <a:blip r:embed="rId4"/>
          <a:stretch>
            <a:fillRect/>
          </a:stretch>
        </p:blipFill>
        <p:spPr>
          <a:xfrm>
            <a:off x="295739" y="1399309"/>
            <a:ext cx="3856904" cy="4073236"/>
          </a:xfrm>
          <a:prstGeom prst="rect">
            <a:avLst/>
          </a:prstGeom>
        </p:spPr>
      </p:pic>
      <p:pic>
        <p:nvPicPr>
          <p:cNvPr id="6" name="Рисунок 5" descr="images.jpg"/>
          <p:cNvPicPr/>
          <p:nvPr/>
        </p:nvPicPr>
        <p:blipFill>
          <a:blip r:embed="rId5"/>
          <a:stretch>
            <a:fillRect/>
          </a:stretch>
        </p:blipFill>
        <p:spPr>
          <a:xfrm>
            <a:off x="8853056" y="3435927"/>
            <a:ext cx="3020288" cy="3200399"/>
          </a:xfrm>
          <a:prstGeom prst="rect">
            <a:avLst/>
          </a:prstGeom>
        </p:spPr>
      </p:pic>
    </p:spTree>
    <p:extLst>
      <p:ext uri="{BB962C8B-B14F-4D97-AF65-F5344CB8AC3E}">
        <p14:creationId xmlns:p14="http://schemas.microsoft.com/office/powerpoint/2010/main" xmlns="" val="3743335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bs.twimg.com/media/EAvjs-eWkAAWG1D.jpg:lar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36074" y="110837"/>
            <a:ext cx="9559636" cy="516887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607127" y="5279707"/>
            <a:ext cx="9088582" cy="1673150"/>
          </a:xfrm>
          <a:prstGeom prst="rect">
            <a:avLst/>
          </a:prstGeom>
        </p:spPr>
        <p:txBody>
          <a:bodyPr wrap="square">
            <a:spAutoFit/>
          </a:bodyPr>
          <a:lstStyle/>
          <a:p>
            <a:pPr indent="114300">
              <a:lnSpc>
                <a:spcPct val="107000"/>
              </a:lnSpc>
              <a:spcAft>
                <a:spcPts val="800"/>
              </a:spcAft>
            </a:pPr>
            <a:r>
              <a:rPr lang="en-US" sz="32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There is a rule you got up washed, made order in yourself - at once, make order in your planet</a:t>
            </a:r>
            <a:r>
              <a:rPr lang="en-US" sz="32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32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 Antoine </a:t>
            </a:r>
            <a:r>
              <a:rPr lang="en-US" sz="32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de Saint </a:t>
            </a:r>
            <a:r>
              <a:rPr lang="en-US" sz="32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Exupery</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68964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7017" y="207819"/>
            <a:ext cx="9545782" cy="466898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662545" y="5821279"/>
            <a:ext cx="9933709" cy="923330"/>
          </a:xfrm>
          <a:prstGeom prst="rect">
            <a:avLst/>
          </a:prstGeom>
        </p:spPr>
        <p:txBody>
          <a:bodyPr wrap="square">
            <a:spAutoFit/>
          </a:bodyPr>
          <a:lstStyle/>
          <a:p>
            <a:r>
              <a:rPr lang="en-US" sz="5400" dirty="0">
                <a:solidFill>
                  <a:srgbClr val="00B050"/>
                </a:solidFill>
                <a:latin typeface="Times New Roman" panose="02020603050405020304" pitchFamily="18" charset="0"/>
                <a:cs typeface="Times New Roman" panose="02020603050405020304" pitchFamily="18" charset="0"/>
              </a:rPr>
              <a:t>Thanks for your attention</a:t>
            </a:r>
            <a:r>
              <a:rPr lang="ru-RU" sz="54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4133766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                     Protected </a:t>
            </a:r>
            <a:r>
              <a:rPr lang="en-US" b="1" dirty="0"/>
              <a:t>areas</a:t>
            </a:r>
            <a:r>
              <a:rPr lang="ru-RU" dirty="0"/>
              <a:t/>
            </a:r>
            <a:br>
              <a:rPr lang="ru-RU" dirty="0"/>
            </a:br>
            <a:r>
              <a:rPr lang="en-US" dirty="0" err="1" smtClean="0"/>
              <a:t>Kuznetski</a:t>
            </a:r>
            <a:r>
              <a:rPr lang="en-US" dirty="0" smtClean="0"/>
              <a:t> </a:t>
            </a:r>
            <a:r>
              <a:rPr lang="en-US" dirty="0" err="1" smtClean="0"/>
              <a:t>Alatau</a:t>
            </a:r>
            <a:r>
              <a:rPr lang="en-US" dirty="0" smtClean="0"/>
              <a:t>    and       </a:t>
            </a:r>
            <a:r>
              <a:rPr lang="en-US" dirty="0" err="1" smtClean="0"/>
              <a:t>Gornaya</a:t>
            </a:r>
            <a:r>
              <a:rPr lang="en-US" dirty="0" smtClean="0"/>
              <a:t> </a:t>
            </a:r>
            <a:r>
              <a:rPr lang="en-US" dirty="0" err="1" smtClean="0"/>
              <a:t>Shoria</a:t>
            </a:r>
            <a:r>
              <a:rPr lang="en-US" dirty="0" smtClean="0"/>
              <a:t> </a:t>
            </a:r>
            <a:r>
              <a:rPr lang="ru-RU" dirty="0"/>
              <a:t/>
            </a:r>
            <a:br>
              <a:rPr lang="ru-RU" dirty="0"/>
            </a:br>
            <a:endParaRPr lang="ru-RU" dirty="0"/>
          </a:p>
        </p:txBody>
      </p:sp>
      <p:pic>
        <p:nvPicPr>
          <p:cNvPr id="5" name="Picture 2" descr="Озеро Малое Рыбное и гора Белый Голец (1594 м).jp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609600" y="1905000"/>
            <a:ext cx="5597236" cy="482830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s3.fotokto.ru/photo/full/459/4591734.jpg"/>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6788727" y="1904999"/>
            <a:ext cx="5167746" cy="48283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317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i="1" dirty="0" err="1">
                <a:solidFill>
                  <a:srgbClr val="0070C0"/>
                </a:solidFill>
                <a:latin typeface="Times New Roman" panose="02020603050405020304" pitchFamily="18" charset="0"/>
                <a:cs typeface="Times New Roman" panose="02020603050405020304" pitchFamily="18" charset="0"/>
              </a:rPr>
              <a:t>Nizhnetomsky</a:t>
            </a:r>
            <a:r>
              <a:rPr lang="en-US" sz="4000" i="1" dirty="0">
                <a:solidFill>
                  <a:srgbClr val="0070C0"/>
                </a:solidFill>
                <a:latin typeface="Times New Roman" panose="02020603050405020304" pitchFamily="18" charset="0"/>
                <a:cs typeface="Times New Roman" panose="02020603050405020304" pitchFamily="18" charset="0"/>
              </a:rPr>
              <a:t> State </a:t>
            </a:r>
            <a:r>
              <a:rPr lang="en-US" sz="3600" i="1" dirty="0">
                <a:solidFill>
                  <a:srgbClr val="0070C0"/>
                </a:solidFill>
                <a:latin typeface="Times New Roman" panose="02020603050405020304" pitchFamily="18" charset="0"/>
                <a:cs typeface="Times New Roman" panose="02020603050405020304" pitchFamily="18" charset="0"/>
              </a:rPr>
              <a:t>Reserve</a:t>
            </a:r>
            <a:r>
              <a:rPr lang="en-US" dirty="0">
                <a:solidFill>
                  <a:srgbClr val="0070C0"/>
                </a:solidFill>
              </a:rPr>
              <a:t> </a:t>
            </a:r>
            <a:endParaRPr lang="ru-RU" dirty="0">
              <a:solidFill>
                <a:srgbClr val="0070C0"/>
              </a:solidFill>
            </a:endParaRPr>
          </a:p>
        </p:txBody>
      </p:sp>
      <p:sp>
        <p:nvSpPr>
          <p:cNvPr id="4" name="Текст 3"/>
          <p:cNvSpPr>
            <a:spLocks noGrp="1"/>
          </p:cNvSpPr>
          <p:nvPr>
            <p:ph type="body" sz="half" idx="2"/>
          </p:nvPr>
        </p:nvSpPr>
        <p:spPr/>
        <p:txBody>
          <a:bodyPr>
            <a:noAutofit/>
          </a:bodyPr>
          <a:lstStyle/>
          <a:p>
            <a:r>
              <a:rPr lang="en-US" sz="4000" dirty="0">
                <a:latin typeface="Times New Roman" panose="02020603050405020304" pitchFamily="18" charset="0"/>
                <a:cs typeface="Times New Roman" panose="02020603050405020304" pitchFamily="18" charset="0"/>
              </a:rPr>
              <a:t>It was established in 1964 to protect roe, heath-cock, partridge and willow </a:t>
            </a:r>
            <a:r>
              <a:rPr lang="en-US" sz="4000" dirty="0" smtClean="0">
                <a:latin typeface="Times New Roman" panose="02020603050405020304" pitchFamily="18" charset="0"/>
                <a:cs typeface="Times New Roman" panose="02020603050405020304" pitchFamily="18" charset="0"/>
              </a:rPr>
              <a:t>ptarmigan </a:t>
            </a:r>
            <a:endParaRPr lang="ru-RU" sz="4000" dirty="0">
              <a:latin typeface="Times New Roman" panose="02020603050405020304" pitchFamily="18" charset="0"/>
              <a:cs typeface="Times New Roman" panose="02020603050405020304" pitchFamily="18" charset="0"/>
            </a:endParaRPr>
          </a:p>
        </p:txBody>
      </p:sp>
      <p:pic>
        <p:nvPicPr>
          <p:cNvPr id="5" name="Picture 2" descr="https://photo.foto-planeta.com/view/8/9/4/6/alaevo-894668.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456218" y="207818"/>
            <a:ext cx="5514109" cy="62761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2878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i="1" dirty="0" err="1">
                <a:solidFill>
                  <a:srgbClr val="0070C0"/>
                </a:solidFill>
                <a:latin typeface="Times New Roman" panose="02020603050405020304" pitchFamily="18" charset="0"/>
                <a:cs typeface="Times New Roman" panose="02020603050405020304" pitchFamily="18" charset="0"/>
              </a:rPr>
              <a:t>Tersinsky</a:t>
            </a:r>
            <a:r>
              <a:rPr lang="en-US" sz="3600" i="1" dirty="0">
                <a:solidFill>
                  <a:srgbClr val="0070C0"/>
                </a:solidFill>
                <a:latin typeface="Times New Roman" panose="02020603050405020304" pitchFamily="18" charset="0"/>
                <a:cs typeface="Times New Roman" panose="02020603050405020304" pitchFamily="18" charset="0"/>
              </a:rPr>
              <a:t> State Reserve</a:t>
            </a:r>
            <a:r>
              <a:rPr lang="en-US" sz="3600" dirty="0">
                <a:solidFill>
                  <a:srgbClr val="0070C0"/>
                </a:solidFill>
                <a:latin typeface="Times New Roman" panose="02020603050405020304" pitchFamily="18" charset="0"/>
                <a:cs typeface="Times New Roman" panose="02020603050405020304" pitchFamily="18" charset="0"/>
              </a:rPr>
              <a:t> </a:t>
            </a:r>
            <a:endParaRPr lang="ru-RU" sz="3600" dirty="0">
              <a:solidFill>
                <a:srgbClr val="0070C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p:txBody>
          <a:bodyPr>
            <a:noAutofit/>
          </a:bodyPr>
          <a:lstStyle/>
          <a:p>
            <a:r>
              <a:rPr lang="en-US" sz="3600" dirty="0">
                <a:latin typeface="Times New Roman" panose="02020603050405020304" pitchFamily="18" charset="0"/>
                <a:cs typeface="Times New Roman" panose="02020603050405020304" pitchFamily="18" charset="0"/>
              </a:rPr>
              <a:t>This reserve was established in 1979 to protect beaver, </a:t>
            </a:r>
            <a:r>
              <a:rPr lang="en-US" sz="3600" dirty="0" err="1">
                <a:latin typeface="Times New Roman" panose="02020603050405020304" pitchFamily="18" charset="0"/>
                <a:cs typeface="Times New Roman" panose="02020603050405020304" pitchFamily="18" charset="0"/>
              </a:rPr>
              <a:t>maral</a:t>
            </a:r>
            <a:r>
              <a:rPr lang="en-US" sz="3600" dirty="0">
                <a:latin typeface="Times New Roman" panose="02020603050405020304" pitchFamily="18" charset="0"/>
                <a:cs typeface="Times New Roman" panose="02020603050405020304" pitchFamily="18" charset="0"/>
              </a:rPr>
              <a:t>, reindeer, sable, wood-grouse, willow-ptarmigan and rare fish</a:t>
            </a:r>
            <a:r>
              <a:rPr lang="en-US" sz="3600" dirty="0" smtClean="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p:txBody>
      </p:sp>
      <p:pic>
        <p:nvPicPr>
          <p:cNvPr id="5" name="Picture 4" descr="https://ooptlo.ru/oopt_galery/BolotoOzernoe/BolotoOzernoe_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594764" y="207818"/>
            <a:ext cx="5333999" cy="63869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515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i="1" dirty="0" err="1">
                <a:solidFill>
                  <a:srgbClr val="0070C0"/>
                </a:solidFill>
                <a:latin typeface="Times New Roman" panose="02020603050405020304" pitchFamily="18" charset="0"/>
                <a:cs typeface="Times New Roman" panose="02020603050405020304" pitchFamily="18" charset="0"/>
              </a:rPr>
              <a:t>Ust-Sosnovsky</a:t>
            </a:r>
            <a:r>
              <a:rPr lang="en-US" sz="3600" i="1" dirty="0">
                <a:solidFill>
                  <a:srgbClr val="0070C0"/>
                </a:solidFill>
                <a:latin typeface="Times New Roman" panose="02020603050405020304" pitchFamily="18" charset="0"/>
                <a:cs typeface="Times New Roman" panose="02020603050405020304" pitchFamily="18" charset="0"/>
              </a:rPr>
              <a:t> State Reserve </a:t>
            </a:r>
            <a:endParaRPr lang="ru-RU" sz="3600" dirty="0">
              <a:solidFill>
                <a:srgbClr val="0070C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p:txBody>
          <a:bodyPr>
            <a:noAutofit/>
          </a:bodyPr>
          <a:lstStyle/>
          <a:p>
            <a:r>
              <a:rPr lang="en-US" sz="3600" dirty="0">
                <a:latin typeface="Times New Roman" panose="02020603050405020304" pitchFamily="18" charset="0"/>
                <a:cs typeface="Times New Roman" panose="02020603050405020304" pitchFamily="18" charset="0"/>
              </a:rPr>
              <a:t>It was established in 1964. In birch and asp groves live elks, roes, heath-cocks, partridges, </a:t>
            </a:r>
            <a:r>
              <a:rPr lang="en-US" sz="3600" dirty="0" smtClean="0">
                <a:latin typeface="Times New Roman" panose="02020603050405020304" pitchFamily="18" charset="0"/>
                <a:cs typeface="Times New Roman" panose="02020603050405020304" pitchFamily="18" charset="0"/>
              </a:rPr>
              <a:t>willow  </a:t>
            </a:r>
            <a:r>
              <a:rPr lang="en-US" sz="3600" dirty="0">
                <a:latin typeface="Times New Roman" panose="02020603050405020304" pitchFamily="18" charset="0"/>
                <a:cs typeface="Times New Roman" panose="02020603050405020304" pitchFamily="18" charset="0"/>
              </a:rPr>
              <a:t>ptarmigans and cranes. </a:t>
            </a:r>
            <a:endParaRPr lang="ru-RU" sz="3600" dirty="0">
              <a:latin typeface="Times New Roman" panose="02020603050405020304" pitchFamily="18" charset="0"/>
              <a:cs typeface="Times New Roman" panose="02020603050405020304" pitchFamily="18" charset="0"/>
            </a:endParaRPr>
          </a:p>
        </p:txBody>
      </p:sp>
      <p:pic>
        <p:nvPicPr>
          <p:cNvPr id="5" name="Picture 2" descr="Усть – Сосновский заказник Топкинский район, д. Русаново"/>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323012" y="235528"/>
            <a:ext cx="5661169" cy="64700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095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         </a:t>
            </a:r>
            <a:r>
              <a:rPr lang="en-US" sz="5400" b="1" dirty="0" smtClean="0">
                <a:latin typeface="Times New Roman" panose="02020603050405020304" pitchFamily="18" charset="0"/>
                <a:cs typeface="Times New Roman" panose="02020603050405020304" pitchFamily="18" charset="0"/>
              </a:rPr>
              <a:t>Natural </a:t>
            </a:r>
            <a:r>
              <a:rPr lang="en-US" sz="5400" b="1" dirty="0">
                <a:latin typeface="Times New Roman" panose="02020603050405020304" pitchFamily="18" charset="0"/>
                <a:cs typeface="Times New Roman" panose="02020603050405020304" pitchFamily="18" charset="0"/>
              </a:rPr>
              <a:t>Memorial Places</a:t>
            </a:r>
            <a:r>
              <a:rPr lang="ru-RU" sz="5400" dirty="0">
                <a:latin typeface="Times New Roman" panose="02020603050405020304" pitchFamily="18" charset="0"/>
                <a:cs typeface="Times New Roman" panose="02020603050405020304" pitchFamily="18" charset="0"/>
              </a:rPr>
              <a:t/>
            </a:r>
            <a:br>
              <a:rPr lang="ru-RU" sz="5400" dirty="0">
                <a:latin typeface="Times New Roman" panose="02020603050405020304" pitchFamily="18" charset="0"/>
                <a:cs typeface="Times New Roman" panose="02020603050405020304" pitchFamily="18" charset="0"/>
              </a:rPr>
            </a:br>
            <a:endParaRPr lang="ru-RU" sz="5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r>
              <a:rPr lang="en-US" sz="3200" i="1" dirty="0" err="1">
                <a:latin typeface="Times New Roman" panose="02020603050405020304" pitchFamily="18" charset="0"/>
                <a:cs typeface="Times New Roman" panose="02020603050405020304" pitchFamily="18" charset="0"/>
              </a:rPr>
              <a:t>Topolniki</a:t>
            </a:r>
            <a:r>
              <a:rPr lang="en-US" sz="3200" dirty="0">
                <a:latin typeface="Times New Roman" panose="02020603050405020304" pitchFamily="18" charset="0"/>
                <a:cs typeface="Times New Roman" panose="02020603050405020304" pitchFamily="18" charset="0"/>
              </a:rPr>
              <a:t> – the grove of black </a:t>
            </a:r>
            <a:r>
              <a:rPr lang="en-US" sz="3200" dirty="0" smtClean="0">
                <a:latin typeface="Times New Roman" panose="02020603050405020304" pitchFamily="18" charset="0"/>
                <a:cs typeface="Times New Roman" panose="02020603050405020304" pitchFamily="18" charset="0"/>
              </a:rPr>
              <a:t>poplars </a:t>
            </a:r>
          </a:p>
          <a:p>
            <a:endParaRPr lang="ru-RU" sz="3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7190746" y="1454727"/>
            <a:ext cx="4890417" cy="5250873"/>
          </a:xfrm>
        </p:spPr>
        <p:txBody>
          <a:bodyPr>
            <a:normAutofit/>
          </a:bodyPr>
          <a:lstStyle/>
          <a:p>
            <a:r>
              <a:rPr lang="en-US" sz="2800" i="1" dirty="0">
                <a:latin typeface="Times New Roman" panose="02020603050405020304" pitchFamily="18" charset="0"/>
                <a:cs typeface="Times New Roman" panose="02020603050405020304" pitchFamily="18" charset="0"/>
              </a:rPr>
              <a:t>The Island of Lime Trees</a:t>
            </a:r>
            <a:r>
              <a:rPr lang="en-US" sz="2800" dirty="0">
                <a:latin typeface="Times New Roman" panose="02020603050405020304" pitchFamily="18" charset="0"/>
                <a:cs typeface="Times New Roman" panose="02020603050405020304" pitchFamily="18" charset="0"/>
              </a:rPr>
              <a:t> – the grove of tertiary flora </a:t>
            </a:r>
            <a:endParaRPr lang="ru-RU" sz="2800" dirty="0">
              <a:latin typeface="Times New Roman" panose="02020603050405020304" pitchFamily="18" charset="0"/>
              <a:cs typeface="Times New Roman" panose="02020603050405020304" pitchFamily="18" charset="0"/>
            </a:endParaRPr>
          </a:p>
        </p:txBody>
      </p:sp>
      <p:pic>
        <p:nvPicPr>
          <p:cNvPr id="5" name="Picture 2" descr="http://lib42.ru/storage/images/cultural/444/view/1448427082992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7418" y="3186545"/>
            <a:ext cx="6085659" cy="351905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lik-kuzbassa.narod.ru/C.files/kuzede1-0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90745" y="2505074"/>
            <a:ext cx="4890418" cy="4200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6411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Blue Rocks on the </a:t>
            </a:r>
            <a:r>
              <a:rPr lang="en-US" sz="3200" i="1" dirty="0" smtClean="0">
                <a:latin typeface="Times New Roman" panose="02020603050405020304" pitchFamily="18" charset="0"/>
                <a:cs typeface="Times New Roman" panose="02020603050405020304" pitchFamily="18" charset="0"/>
              </a:rPr>
              <a:t>river       </a:t>
            </a:r>
            <a:r>
              <a:rPr lang="en-US" i="1" dirty="0"/>
              <a:t>Shooting Stone </a:t>
            </a:r>
            <a:r>
              <a:rPr lang="en-US" i="1" dirty="0" smtClean="0"/>
              <a:t>    </a:t>
            </a:r>
            <a:r>
              <a:rPr lang="en-US" dirty="0" smtClean="0"/>
              <a:t> </a:t>
            </a:r>
            <a:r>
              <a:rPr lang="en-US" sz="3200" i="1" dirty="0" smtClean="0">
                <a:latin typeface="Times New Roman" panose="02020603050405020304" pitchFamily="18" charset="0"/>
                <a:cs typeface="Times New Roman" panose="02020603050405020304" pitchFamily="18" charset="0"/>
              </a:rPr>
              <a:t/>
            </a:r>
            <a:br>
              <a:rPr lang="en-US" sz="3200" i="1" dirty="0" smtClean="0">
                <a:latin typeface="Times New Roman" panose="02020603050405020304" pitchFamily="18" charset="0"/>
                <a:cs typeface="Times New Roman" panose="02020603050405020304" pitchFamily="18" charset="0"/>
              </a:rPr>
            </a:b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Chumysh</a:t>
            </a:r>
            <a:r>
              <a:rPr lang="en-US" sz="3200" i="1"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pic>
        <p:nvPicPr>
          <p:cNvPr id="5" name="Picture 2" descr="http://visit-kuzbass.ru/images/kemerovskaja_oblast/kostenkovo-pamyatnik-1024x1024.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6706" y="2133600"/>
            <a:ext cx="3778250" cy="37782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lib42.ru/storage/images/cultural/224/view/14231297920583.jpg?timestamp=1587822577822"/>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7191375" y="2133600"/>
            <a:ext cx="4834370" cy="4405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690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3" y="4800599"/>
            <a:ext cx="8915400" cy="1212273"/>
          </a:xfrm>
        </p:spPr>
        <p:txBody>
          <a:bodyPr>
            <a:noAutofit/>
          </a:bodyPr>
          <a:lstStyle/>
          <a:p>
            <a:r>
              <a:rPr lang="en-US" sz="4800" i="1" dirty="0">
                <a:solidFill>
                  <a:srgbClr val="FF0000"/>
                </a:solidFill>
                <a:latin typeface="Times New Roman" panose="02020603050405020304" pitchFamily="18" charset="0"/>
                <a:cs typeface="Times New Roman" panose="02020603050405020304" pitchFamily="18" charset="0"/>
              </a:rPr>
              <a:t>The </a:t>
            </a:r>
            <a:r>
              <a:rPr lang="en-US" sz="4800" i="1" dirty="0" err="1">
                <a:solidFill>
                  <a:srgbClr val="FF0000"/>
                </a:solidFill>
                <a:latin typeface="Times New Roman" panose="02020603050405020304" pitchFamily="18" charset="0"/>
                <a:cs typeface="Times New Roman" panose="02020603050405020304" pitchFamily="18" charset="0"/>
              </a:rPr>
              <a:t>Messerschmidt</a:t>
            </a:r>
            <a:r>
              <a:rPr lang="en-US" sz="4800" i="1" dirty="0">
                <a:solidFill>
                  <a:srgbClr val="FF0000"/>
                </a:solidFill>
                <a:latin typeface="Times New Roman" panose="02020603050405020304" pitchFamily="18" charset="0"/>
                <a:cs typeface="Times New Roman" panose="02020603050405020304" pitchFamily="18" charset="0"/>
              </a:rPr>
              <a:t> Fire Mountain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smtClean="0">
                <a:solidFill>
                  <a:srgbClr val="FF0000"/>
                </a:solidFill>
                <a:latin typeface="Times New Roman" panose="02020603050405020304" pitchFamily="18" charset="0"/>
                <a:cs typeface="Times New Roman" panose="02020603050405020304" pitchFamily="18" charset="0"/>
              </a:rPr>
              <a:t> </a:t>
            </a:r>
            <a:endParaRPr lang="ru-RU" sz="4800" dirty="0">
              <a:solidFill>
                <a:srgbClr val="FF0000"/>
              </a:solidFill>
              <a:latin typeface="Times New Roman" panose="02020603050405020304" pitchFamily="18" charset="0"/>
              <a:cs typeface="Times New Roman" panose="02020603050405020304" pitchFamily="18" charset="0"/>
            </a:endParaRPr>
          </a:p>
        </p:txBody>
      </p:sp>
      <p:pic>
        <p:nvPicPr>
          <p:cNvPr id="5" name="Picture 2" descr="ОГНЕДЫШАЩАЯ ГОРА МЕССЕРШМИДТА – СИМВОЛ КУЗБАССА"/>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t="21178" b="21178"/>
          <a:stretch>
            <a:fillRect/>
          </a:stretch>
        </p:blipFill>
        <p:spPr bwMode="auto">
          <a:xfrm>
            <a:off x="1205345" y="634965"/>
            <a:ext cx="10571019" cy="4366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6773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371</TotalTime>
  <Words>532</Words>
  <Application>Microsoft Office PowerPoint</Application>
  <PresentationFormat>Произвольный</PresentationFormat>
  <Paragraphs>43</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Легкий дым</vt:lpstr>
      <vt:lpstr>The environmental problems in Kuzbass and China</vt:lpstr>
      <vt:lpstr>           Kuzbass</vt:lpstr>
      <vt:lpstr>                     Protected areas Kuznetski Alatau    and       Gornaya Shoria  </vt:lpstr>
      <vt:lpstr>Nizhnetomsky State Reserve </vt:lpstr>
      <vt:lpstr>Tersinsky State Reserve </vt:lpstr>
      <vt:lpstr>Ust-Sosnovsky State Reserve </vt:lpstr>
      <vt:lpstr>         Natural Memorial Places </vt:lpstr>
      <vt:lpstr> Blue Rocks on the river       Shooting Stone        Chumysh </vt:lpstr>
      <vt:lpstr>The Messerschmidt Fire Mountain  </vt:lpstr>
      <vt:lpstr>China 中国 </vt:lpstr>
      <vt:lpstr>张掖丹霞国家地质公园 </vt:lpstr>
      <vt:lpstr>张家界国家森林公园 </vt:lpstr>
      <vt:lpstr>                   黄龙  </vt:lpstr>
      <vt:lpstr>           双台河口湿地 </vt:lpstr>
      <vt:lpstr>                       桂林 </vt:lpstr>
      <vt:lpstr>Protect the wild nature in Kuzbass </vt:lpstr>
      <vt:lpstr>Слайд 17</vt:lpstr>
      <vt:lpstr>Not only plants and mines destroy the wild nature </vt:lpstr>
      <vt:lpstr>Слайд 19</vt:lpstr>
      <vt:lpstr> What can you do to protect wildlife? </vt:lpstr>
      <vt:lpstr>Protection of nature means the protection of our Motherland! </vt:lpstr>
      <vt:lpstr>Posters  about ecological problems of the day</vt:lpstr>
      <vt:lpstr>植树节, Zhíshù-jié </vt:lpstr>
      <vt:lpstr>Слайд 24</vt:lpstr>
      <vt:lpstr>Слайд 25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Юзер</cp:lastModifiedBy>
  <cp:revision>36</cp:revision>
  <dcterms:created xsi:type="dcterms:W3CDTF">2020-04-25T12:47:06Z</dcterms:created>
  <dcterms:modified xsi:type="dcterms:W3CDTF">2020-04-27T11:50:26Z</dcterms:modified>
</cp:coreProperties>
</file>