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99" r:id="rId3"/>
    <p:sldId id="258" r:id="rId4"/>
    <p:sldId id="260" r:id="rId5"/>
    <p:sldId id="261" r:id="rId6"/>
    <p:sldId id="302" r:id="rId7"/>
    <p:sldId id="280" r:id="rId8"/>
    <p:sldId id="264" r:id="rId9"/>
    <p:sldId id="265" r:id="rId10"/>
    <p:sldId id="266" r:id="rId11"/>
    <p:sldId id="269" r:id="rId12"/>
    <p:sldId id="277" r:id="rId13"/>
    <p:sldId id="270" r:id="rId14"/>
    <p:sldId id="286" r:id="rId15"/>
    <p:sldId id="287" r:id="rId16"/>
    <p:sldId id="271" r:id="rId17"/>
    <p:sldId id="274" r:id="rId18"/>
    <p:sldId id="275" r:id="rId19"/>
    <p:sldId id="276" r:id="rId20"/>
    <p:sldId id="259" r:id="rId21"/>
    <p:sldId id="303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005392"/>
    <a:srgbClr val="97E200"/>
    <a:srgbClr val="15FF15"/>
    <a:srgbClr val="3D7BB9"/>
    <a:srgbClr val="C96009"/>
    <a:srgbClr val="1B416F"/>
    <a:srgbClr val="A1B2C7"/>
    <a:srgbClr val="0083C4"/>
    <a:srgbClr val="E7EC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61" autoAdjust="0"/>
  </p:normalViewPr>
  <p:slideViewPr>
    <p:cSldViewPr>
      <p:cViewPr>
        <p:scale>
          <a:sx n="80" d="100"/>
          <a:sy n="80" d="100"/>
        </p:scale>
        <p:origin x="-78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A491-A149-46DB-B81F-2A02A3E7B45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180E6-9713-49DC-AFEC-251835F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A505C-481F-4FF7-9194-F4E12067624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C0DEC-BBAE-461E-8680-6FC7EF169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&amp;v=I-0-K_FWXe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4744" y="32352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64704" y="3923928"/>
            <a:ext cx="5486400" cy="5040560"/>
          </a:xfrm>
        </p:spPr>
        <p:txBody>
          <a:bodyPr>
            <a:noAutofit/>
          </a:bodyPr>
          <a:lstStyle/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вирусов, которые нарушают работу компьютера</a:t>
            </a:r>
            <a:r>
              <a:rPr lang="ru-RU" sz="10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существуют, и другие угрозы для пользователей</a:t>
            </a:r>
            <a:r>
              <a:rPr lang="ru-RU" sz="10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сети Интернет.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Команды, Вам предлагается несколько терминов. Поясните, что они означают.</a:t>
            </a:r>
          </a:p>
          <a:p>
            <a:pPr indent="360363" algn="just">
              <a:defRPr/>
            </a:pPr>
            <a:r>
              <a:rPr lang="ru-RU" sz="10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щелчку мыши появляется картинка, отражающей соответствующей понятие, дается краткое его определение</a:t>
            </a:r>
            <a:r>
              <a:rPr lang="ru-RU" sz="10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indent="360363" algn="just" fontAlgn="base"/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Мошеннические сообщения чаще всего содержат угрозы, например, закрытия пользовательских банковских счетов, обещания огромного выигрыша с минимальными усилиями, запросы о добровольных пожертвованиях от лица благотворительных организаций.</a:t>
            </a:r>
          </a:p>
          <a:p>
            <a:pPr indent="360363" algn="just" fontAlgn="base"/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сообщение от злоумышленника может выглядеть так: «Ваш </a:t>
            </a:r>
            <a:r>
              <a:rPr lang="ru-RU" sz="1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заблокирован. Чтобы восстановить доступ к нему, необходимо подтвердить следующие данные: номер телефона, электронную почту и пароль. Присылайте их по такому-то электронному адресу».</a:t>
            </a:r>
          </a:p>
          <a:p>
            <a:pPr indent="360363" algn="just" fontAlgn="base"/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Чаще всего злоумышленники не оставляют пользователю времени для размышлений, например, просят заплатить в день получения письма.</a:t>
            </a:r>
          </a:p>
          <a:p>
            <a:pPr indent="360363" algn="just"/>
            <a:r>
              <a:rPr lang="ru-RU" sz="10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наиболее популярным способом атаки на пользователей.</a:t>
            </a:r>
          </a:p>
          <a:p>
            <a:pPr indent="360363" algn="just"/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0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фишинговая</a:t>
            </a:r>
            <a:r>
              <a:rPr lang="ru-RU" sz="1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атака 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следующим образом: на электронную почту приходит письмо с просьбой войти в систему </a:t>
            </a:r>
            <a:r>
              <a:rPr lang="ru-RU" sz="1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Интернет-банкинга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имени якобы сотрудника банка. Письмо содержит ссылку на ложный сайт, который трудно отличить от настоящего. Пользователь вводит личные данные на поддельном сайте, а злоумышленник перехватывает их.</a:t>
            </a:r>
          </a:p>
          <a:p>
            <a:pPr indent="360363" algn="just"/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Завладев персональными данными, он может, например, получить кредит на имя пользователя, вывести деньги с его счета и расплатиться его кредитными картами, снять деньги с его счетов или создать копию пластиковой карты и с ее помощью снять деньги в любом месте мира.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фишинга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получение доступа к конфиденциальным данным, таким как адрес, телефон, номера кредитных карт, логины и пароли, путем использования поддельных </a:t>
            </a:r>
            <a:r>
              <a:rPr lang="ru-RU" sz="1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веб-страниц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травля в интернете. </a:t>
            </a:r>
            <a:r>
              <a:rPr lang="ru-RU" sz="1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более опасен, чем травля в реальном мире, потому что, во-первых, он незаметен для друзей и родителей, во-вторых, потому что </a:t>
            </a:r>
            <a:r>
              <a:rPr lang="ru-RU" sz="1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происходить круглосуточно.</a:t>
            </a:r>
          </a:p>
          <a:p>
            <a:pPr marL="0"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Брутфорс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метод подбора паролей. Пароли вычисляются злоумышленниками с помощью специальных программ, которые перебирают все возможные варианты из словарных баз.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опасность и сетевое общение.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Просмотрите видеоролик «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 ведите себя как дети»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сформулируйте правила безопасного использования социальных сетей.</a:t>
            </a:r>
          </a:p>
          <a:p>
            <a:pPr indent="3603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щелчку по управляющей кнопке: фильм, начинается демонстрация видеоролика</a:t>
            </a:r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https://www.youtube.com/watch?time_continue=5&amp;v=I-0-K_FWXec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52736" y="4283968"/>
            <a:ext cx="4824536" cy="4114800"/>
          </a:xfrm>
        </p:spPr>
        <p:txBody>
          <a:bodyPr>
            <a:normAutofit/>
          </a:bodyPr>
          <a:lstStyle/>
          <a:p>
            <a:pPr indent="26511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щелчку мыши последовательно появляются основные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правила)</a:t>
            </a:r>
          </a:p>
          <a:p>
            <a:pPr indent="265113" algn="just"/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Просмотрев видеоролик, перечислите основные правила сетевого общения.</a:t>
            </a:r>
          </a:p>
          <a:p>
            <a:pPr indent="265113" algn="just"/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Другая угроза для пользователей - Интернет-зависимость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виды интернет - зависимости вы знаете?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(Командам дается время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обдумывания ответа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65113" lvl="0" indent="-265113" algn="just">
              <a:buFont typeface="+mj-lt"/>
              <a:buNone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щелчку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мыши сменяются картинки соответствующие каждому пункту текста)</a:t>
            </a:r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lvl="0" indent="-265113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 распространенным видом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считается необходимость в беспрерывном общении. Это могут быть форумы, социальные сети и различные чаты.</a:t>
            </a:r>
          </a:p>
          <a:p>
            <a:pPr marL="265113" lvl="0" indent="-265113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интернет-зависимость (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серфинг), или непреодолимая нужда в постоянном потоке информации, заставляет человека бесконечно путешествовать по Сети.</a:t>
            </a:r>
          </a:p>
          <a:p>
            <a:pPr marL="265113" lvl="0" indent="-265113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Следующий вид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игровая зависимость. Человек не может оторваться от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игр.</a:t>
            </a:r>
          </a:p>
          <a:p>
            <a:pPr marL="265113" lvl="0" indent="-265113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Интернет-зависимость, связанная с азартными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онлайн-играми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 многом схожа с обычным пристрастием к игре на деньги.</a:t>
            </a:r>
          </a:p>
          <a:p>
            <a:pPr marL="265113" lvl="0" indent="-265113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видов зависимостей от интернета можно расширить, добавив туда: хакерство; непроизвольную тягу к покупкам вещей на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интернет-аукционах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онлай-магазинах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бесконечное скачивание с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торрент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трекеров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видео и аудио материалов в целях создания собственной базы и т.д.</a:t>
            </a:r>
          </a:p>
          <a:p>
            <a:pPr indent="36036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существуют способы борьбы с зависимостью от общения в интернете? (командам дается время)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Отключить уведомления, чтобы реже вспоминать о своей страничке в социальной сети.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Установить лимит времени, это позволит отслеживать часы, проведенные у монитора.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увлечения в реальном мире. Вы будете заняты и не сможете слишком часто подключаться к социальной сети.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Уделите внимание родным! Это позволит вам вернуть навыки простого человеческого общения, и сохранить, а иногда и вернуть доверительные отношения с близкими людьми.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общение в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себя наградой. Вы не покупаете новое пальто каждый день, постарайтесь относится к интернету так же.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другой способ общения. Не забывайте, что знакомится можно по-разному, например пойти в кино.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Попробуйте взять своеобразный отпуск от социальной сети и ваша жизнь изменится к лучшему.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щелчку мыши появляются недостающие части текста.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демонстрируется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во время конкурса «Приветствие. представление команд».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Автоматически, при переходе к слайду, начинается музыкальное сопровождение.</a:t>
            </a:r>
          </a:p>
          <a:p>
            <a:pPr indent="360363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же победитель?</a:t>
            </a:r>
          </a:p>
          <a:p>
            <a:pPr indent="360363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 щелчку мыши появляется картинка и включается звуковое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сопровлждение)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Победители Вы все, так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как знаете, как обезопасить себя и свой компьютер, работая в сети Интернет.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(Слайд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демонстрируется во время конкурса «Весы»)</a:t>
            </a:r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Следующий этап – поиск ответа на вопрос: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- польза или вред?»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Команды (красные, желтые и оранжевые карточки) записывают на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стикерах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минусы использования сети Интернет.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другие команды (синие и зеленые карточки) – записывают достоинства использования сети Интернет.</a:t>
            </a:r>
          </a:p>
          <a:p>
            <a:pPr indent="360363" algn="just"/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клейте на доску под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соответствующим знаком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способ защиты данных широко используется? (Пароль)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Почта, социальные сети</a:t>
            </a:r>
            <a:r>
              <a:rPr lang="ru-RU" sz="140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u="none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интернет-магазины</a:t>
            </a:r>
            <a:r>
              <a:rPr lang="ru-RU" sz="1400" u="non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везде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нужен пароль, и желательно надежный.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«Безопасные пароли».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предлагается несколько паролей: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самый надежный пароль. Перечислите требования, предъявляемые к паролю, чтобы он был надежным.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64" y="4343400"/>
            <a:ext cx="6048672" cy="4114800"/>
          </a:xfrm>
        </p:spPr>
        <p:txBody>
          <a:bodyPr>
            <a:noAutofit/>
          </a:bodyPr>
          <a:lstStyle/>
          <a:p>
            <a:pPr indent="360363"/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(Первый пункт появляется автоматически, последующие по щелку мыши)</a:t>
            </a:r>
          </a:p>
          <a:p>
            <a:pPr indent="360363"/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пароль был надежным НЕОБХОДИМО: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Совмещать несколько букв и числовых значений. Пароль станет более стойким к подбору.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используйте в качестве пароля личную информацию: имя, фамилию, дату рождения, данные о родственниках, номера телефонов. Если кто-то нацелился конкретно на вашу почту, то узнать подробности о вас можно из тех же социальных сетей или через знакомых.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Хорошим вариантом пароля может быть словосочетание, фраза. Лучше, если она будет уникальной или абсурдной.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ближе пароль к случайной последовательности, тем труднее будет злоумышленникам его подобрать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безопасный пароль должен состоять как минимум из 8 символов, содержать большие и маленькие буквы, цифры, а также дополнительные символы, имеющиеся на клавиатуре:  / ? ! &lt; &gt; [ ] {}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сообщайте их никому, не записывайте на видном месте. Также не стоит хранить пароли в Интернете или даже в отдельном файле на компьютере.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периодически менять пароли на своих сервисах, а также в случаях, когда один из ваших паролей взломали, так как велика вероятность, что злоумышленники могут получить доступ и к другим.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используйте один и тот же пароль везде — это ставит под угрозу одновременно все </a:t>
            </a:r>
            <a:r>
              <a:rPr lang="ru-RU" sz="13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которыми вы пользуетесь.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49080"/>
          </a:xfrm>
        </p:spPr>
        <p:txBody>
          <a:bodyPr>
            <a:noAutofit/>
          </a:bodyPr>
          <a:lstStyle/>
          <a:p>
            <a:pPr indent="360363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проверит насколько хорошо вы знаете какие опасности могут таиться в сети Интернет.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Сетевая,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фишинговая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окружающем нас мире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Разновидность вредоносной программы, проникающая в компьютер под видом легального программного обеспечения, в отличии от вирусов и червей, которые распространяются самопроизвольно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целью которого является получение доступа к конфиденциальным данным пользователей — логинам и паролям.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вредоносного программного обеспечения, способного создавать копии самого себя и внедряться в код других программ, системные области памяти, загрузочные секторы, а также распространять свои копии по разнообразным каналам связи.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Специализированная программа для обнаружения компьютерных вирусов и нежелательных  программ , восстановления  модифицированных такими программами файлов, а также для предотвращения  модификации файлов или операционной системы вредоносным кодом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- это сложная система, и как в любой системе, в нем могут происходить сбои.</a:t>
            </a:r>
          </a:p>
          <a:p>
            <a:pPr lvl="0"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угрожает здоровью вашего компьютера?</a:t>
            </a:r>
          </a:p>
          <a:p>
            <a:pPr lvl="0" indent="3603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Ответ: в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ирусы. (После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ответа студентов по щелчку мыши появляется картинка).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можно защитить свой компьютер от вирусов?</a:t>
            </a:r>
          </a:p>
          <a:p>
            <a:pPr lvl="0"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с помощью специальной антивирусной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Команды, ваша задача как можно больше перечислить программ-антивирусов, которые вы знаете.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(Каждая команда записывает название антивирусной программы. Называют по очереди, по одной)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слайде представлены лучшие антивирусные программы.</a:t>
            </a:r>
          </a:p>
          <a:p>
            <a:pPr indent="360363" algn="just"/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защиты ПК необходимо использовать лицензионное антивирусное ПО и регулярно обновлять его.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0DEC-BBAE-461E-8680-6FC7EF1693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9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8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33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2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28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73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0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00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95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5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44A0-6863-4A7D-81D6-BAF7D60C68A4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E701-7A1B-45FB-A070-7EE33C5B0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1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&#1057;&#1054;&#1061;&#1056;&#1040;&#1053;&#1045;&#1053;&#1054;\&#1041;&#1053;&#1050;%20&#1082;&#1086;&#1085;&#1089;&#1087;&#1077;&#1082;&#1090;&#1099;\&#1056;&#1072;&#1073;&#1086;&#1095;&#1080;&#1077;%20&#1076;&#1086;&#1082;&#1091;&#1084;&#1077;&#1085;&#1090;&#1099;\2019-2020%20&#1059;&#1063;&#1045;&#1041;&#1053;&#1067;&#1049;%20&#1043;&#1054;&#1044;\&#1050;&#1086;&#1085;&#1082;&#1091;&#1088;&#1089;%20&#1055;&#1056;&#1045;&#1047;&#1045;&#1053;&#1058;&#1040;&#1062;&#1048;&#1049;%20&#1089;&#1072;&#1081;&#1090;%201%20&#1057;&#1077;&#1085;&#1090;&#1103;&#1073;&#1088;&#1103;%20&#1054;&#1090;&#1082;&#1088;&#1099;&#1090;&#1099;&#1081;%20&#1091;&#1088;&#1086;&#1082;\&#1055;&#1088;&#1077;&#1079;&#1077;&#1085;&#1090;&#1072;&#1094;&#1080;&#1103;\&#1055;&#1088;&#1080;&#1083;&#1086;&#1078;&#1077;&#1085;&#1080;&#1077;%202.mp4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detionline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ymantec.com/ru/ru/norton/clubsymantec/library/article.jsp?aid=cs_teach_kids" TargetMode="External"/><Relationship Id="rId5" Type="http://schemas.openxmlformats.org/officeDocument/2006/relationships/hyperlink" Target="http://www.microsoft.com/rus/protect/default.mspx" TargetMode="External"/><Relationship Id="rId4" Type="http://schemas.openxmlformats.org/officeDocument/2006/relationships/hyperlink" Target="http://www.it-n.ru/communities.aspx?cat_no=71586&amp;tmpl=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763"/>
            <a:ext cx="91233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908720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Министерство образования Оренбургской  области</a:t>
            </a:r>
            <a:br>
              <a:rPr lang="ru-RU" sz="1400" dirty="0" smtClean="0"/>
            </a:br>
            <a:r>
              <a:rPr lang="ru-RU" sz="1400" dirty="0" smtClean="0"/>
              <a:t>государственное автономное профессиональное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 err="1" smtClean="0"/>
              <a:t>Бугурусланский</a:t>
            </a:r>
            <a:r>
              <a:rPr lang="ru-RU" sz="1400" dirty="0" smtClean="0"/>
              <a:t> нефтяной колледж» г. Бугуруслана Оренбургской области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772816"/>
            <a:ext cx="6660232" cy="23042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alpha val="97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B416F"/>
                </a:solidFill>
                <a:uLnTx/>
                <a:uFillTx/>
                <a:latin typeface="+mj-lt"/>
                <a:ea typeface="+mj-ea"/>
                <a:cs typeface="+mj-cs"/>
              </a:rPr>
              <a:t>ИНТЕРНЕТ: ОПАСНОСТИ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B416F"/>
                </a:solidFill>
                <a:uLnTx/>
                <a:uFillTx/>
                <a:latin typeface="+mj-lt"/>
                <a:ea typeface="+mj-ea"/>
                <a:cs typeface="+mj-cs"/>
              </a:rPr>
              <a:t>И</a:t>
            </a:r>
            <a:b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B416F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B416F"/>
                </a:solidFill>
                <a:uLnTx/>
                <a:uFillTx/>
                <a:latin typeface="+mj-lt"/>
                <a:ea typeface="+mj-ea"/>
                <a:cs typeface="+mj-cs"/>
              </a:rPr>
              <a:t>БЕЗОПАСНОСТЬ</a:t>
            </a:r>
            <a:endParaRPr kumimoji="0" lang="ru-RU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B416F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00506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Презентация к внеклассному мероприятию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19464" y="60932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Автор: </a:t>
            </a:r>
            <a:r>
              <a:rPr lang="ru-RU" sz="2400" dirty="0" err="1" smtClean="0"/>
              <a:t>Ветрова</a:t>
            </a:r>
            <a:r>
              <a:rPr lang="ru-RU" sz="2400" dirty="0" smtClean="0"/>
              <a:t> Ольга Анатольевна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88640"/>
            <a:ext cx="8640960" cy="4824536"/>
          </a:xfrm>
          <a:prstGeom prst="roundRect">
            <a:avLst>
              <a:gd name="adj" fmla="val 85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280548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КОНКУРС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«УГРОЗЫ ЛИЧНОЙ БЕЗОПАСНОСТИ»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548680"/>
            <a:ext cx="2592288" cy="792088"/>
          </a:xfrm>
          <a:prstGeom prst="roundRect">
            <a:avLst/>
          </a:prstGeom>
          <a:solidFill>
            <a:schemeClr val="bg1"/>
          </a:solidFill>
          <a:effectLst>
            <a:outerShdw blurRad="50800" dist="76200" dir="2880000" algn="tl" rotWithShape="0">
              <a:srgbClr val="005392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СОЦИАЛЬНАЯ ИНЖЕНЕРИЯ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1700808"/>
            <a:ext cx="2592288" cy="792088"/>
          </a:xfrm>
          <a:prstGeom prst="roundRect">
            <a:avLst/>
          </a:prstGeom>
          <a:solidFill>
            <a:schemeClr val="bg1"/>
          </a:solidFill>
          <a:effectLst>
            <a:outerShdw blurRad="50800" dist="76200" dir="2880000" algn="tl" rotWithShape="0">
              <a:srgbClr val="005392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ФИШИНГ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2852936"/>
            <a:ext cx="2592288" cy="792088"/>
          </a:xfrm>
          <a:prstGeom prst="roundRect">
            <a:avLst/>
          </a:prstGeom>
          <a:solidFill>
            <a:schemeClr val="bg1"/>
          </a:solidFill>
          <a:effectLst>
            <a:outerShdw blurRad="50800" dist="76200" dir="2880000" algn="tl" rotWithShape="0">
              <a:srgbClr val="005392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</a:rPr>
              <a:t>КИБЕРБУЛЛИНГ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005064"/>
            <a:ext cx="2592288" cy="792088"/>
          </a:xfrm>
          <a:prstGeom prst="roundRect">
            <a:avLst/>
          </a:prstGeom>
          <a:solidFill>
            <a:schemeClr val="bg1"/>
          </a:solidFill>
          <a:effectLst>
            <a:outerShdw blurRad="50800" dist="76200" dir="2880000" algn="tl" rotWithShape="0">
              <a:srgbClr val="005392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БРУТФОРС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928" y="404664"/>
            <a:ext cx="4752528" cy="43204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0" dirty="0" smtClean="0">
                <a:solidFill>
                  <a:srgbClr val="C00000"/>
                </a:solidFill>
              </a:rPr>
              <a:t>?</a:t>
            </a:r>
            <a:endParaRPr lang="ru-RU" sz="16000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marionette-hacking-4-877x432.jpg"/>
          <p:cNvPicPr>
            <a:picLocks noChangeAspect="1"/>
          </p:cNvPicPr>
          <p:nvPr/>
        </p:nvPicPr>
        <p:blipFill>
          <a:blip r:embed="rId4" cstate="print"/>
          <a:srcRect r="47417"/>
          <a:stretch>
            <a:fillRect/>
          </a:stretch>
        </p:blipFill>
        <p:spPr>
          <a:xfrm>
            <a:off x="3923928" y="404663"/>
            <a:ext cx="4752528" cy="431716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t="15000"/>
          <a:stretch>
            <a:fillRect/>
          </a:stretch>
        </p:blipFill>
        <p:spPr bwMode="auto">
          <a:xfrm>
            <a:off x="3923928" y="404664"/>
            <a:ext cx="4752528" cy="432048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9" name="Picture 2" descr="C:\Users\1\Desktop\КАК сделать хорошую презентацию\Cost-of-a-Cyber-Attack-01.png"/>
          <p:cNvPicPr>
            <a:picLocks noChangeAspect="1" noChangeArrowheads="1"/>
          </p:cNvPicPr>
          <p:nvPr/>
        </p:nvPicPr>
        <p:blipFill>
          <a:blip r:embed="rId6" cstate="print"/>
          <a:srcRect l="15664" r="21054"/>
          <a:stretch>
            <a:fillRect/>
          </a:stretch>
        </p:blipFill>
        <p:spPr bwMode="auto">
          <a:xfrm>
            <a:off x="3923928" y="404664"/>
            <a:ext cx="4779530" cy="4320480"/>
          </a:xfrm>
          <a:prstGeom prst="round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91881" y="332656"/>
            <a:ext cx="5286152" cy="439248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 l="12697" t="29158" r="41445" b="39124"/>
          <a:stretch>
            <a:fillRect/>
          </a:stretch>
        </p:blipFill>
        <p:spPr bwMode="auto">
          <a:xfrm>
            <a:off x="3563888" y="548680"/>
            <a:ext cx="5215592" cy="369414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9" cstate="print"/>
          <a:srcRect l="18012" t="14764" r="36549" b="27067"/>
          <a:stretch>
            <a:fillRect/>
          </a:stretch>
        </p:blipFill>
        <p:spPr bwMode="auto">
          <a:xfrm>
            <a:off x="3491880" y="548680"/>
            <a:ext cx="5270166" cy="392237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ОПАСНОСТЬ СЕТЕВОГО ОБЩЕНИЯ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 l="20689" t="22387" r="43851" b="31118"/>
          <a:stretch>
            <a:fillRect/>
          </a:stretch>
        </p:blipFill>
        <p:spPr bwMode="auto">
          <a:xfrm>
            <a:off x="683568" y="332656"/>
            <a:ext cx="79208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фильм 3">
            <a:hlinkClick r:id="rId5" action="ppaction://hlinkfile" highlightClick="1"/>
          </p:cNvPr>
          <p:cNvSpPr/>
          <p:nvPr/>
        </p:nvSpPr>
        <p:spPr>
          <a:xfrm>
            <a:off x="8715404" y="6597352"/>
            <a:ext cx="428596" cy="260648"/>
          </a:xfrm>
          <a:prstGeom prst="actionButtonMovi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6597352"/>
            <a:ext cx="172819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Приложение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ПРАВИЛА СЕТЕВОГО ОБЩЕНИЯ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Pictures\35.jpg"/>
          <p:cNvPicPr>
            <a:picLocks noChangeAspect="1" noChangeArrowheads="1"/>
          </p:cNvPicPr>
          <p:nvPr/>
        </p:nvPicPr>
        <p:blipFill>
          <a:blip r:embed="rId4" cstate="print"/>
          <a:srcRect l="16950" r="12167"/>
          <a:stretch>
            <a:fillRect/>
          </a:stretch>
        </p:blipFill>
        <p:spPr bwMode="auto">
          <a:xfrm>
            <a:off x="5436096" y="332656"/>
            <a:ext cx="3312368" cy="3672408"/>
          </a:xfrm>
          <a:prstGeom prst="roundRect">
            <a:avLst>
              <a:gd name="adj" fmla="val 14606"/>
            </a:avLst>
          </a:prstGeom>
          <a:noFill/>
          <a:ln>
            <a:noFill/>
          </a:ln>
        </p:spPr>
      </p:pic>
      <p:grpSp>
        <p:nvGrpSpPr>
          <p:cNvPr id="5" name="Группа 8"/>
          <p:cNvGrpSpPr/>
          <p:nvPr/>
        </p:nvGrpSpPr>
        <p:grpSpPr>
          <a:xfrm>
            <a:off x="1259632" y="548680"/>
            <a:ext cx="3960000" cy="720080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Не выкладывайте в сеть личную информацию</a:t>
              </a:r>
              <a:endParaRPr lang="ru-RU" sz="2000" kern="1200" dirty="0">
                <a:latin typeface="Calibri" pitchFamily="34" charset="0"/>
              </a:endParaRPr>
            </a:p>
          </p:txBody>
        </p:sp>
      </p:grpSp>
      <p:grpSp>
        <p:nvGrpSpPr>
          <p:cNvPr id="9" name="Группа 12"/>
          <p:cNvGrpSpPr/>
          <p:nvPr/>
        </p:nvGrpSpPr>
        <p:grpSpPr>
          <a:xfrm>
            <a:off x="539552" y="548680"/>
            <a:ext cx="576064" cy="432047"/>
            <a:chOff x="1166529" y="199"/>
            <a:chExt cx="777686" cy="60361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1</a:t>
              </a:r>
              <a:endParaRPr lang="ru-RU" sz="3000" b="1" kern="1200" dirty="0"/>
            </a:p>
          </p:txBody>
        </p:sp>
      </p:grpSp>
      <p:grpSp>
        <p:nvGrpSpPr>
          <p:cNvPr id="12" name="Группа 15"/>
          <p:cNvGrpSpPr/>
          <p:nvPr/>
        </p:nvGrpSpPr>
        <p:grpSpPr>
          <a:xfrm>
            <a:off x="539552" y="1412776"/>
            <a:ext cx="597378" cy="432047"/>
            <a:chOff x="1166529" y="633992"/>
            <a:chExt cx="806460" cy="60361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2</a:t>
              </a:r>
              <a:endParaRPr lang="ru-RU" sz="3000" b="1" kern="1200" dirty="0"/>
            </a:p>
          </p:txBody>
        </p:sp>
      </p:grpSp>
      <p:grpSp>
        <p:nvGrpSpPr>
          <p:cNvPr id="15" name="Группа 19"/>
          <p:cNvGrpSpPr/>
          <p:nvPr/>
        </p:nvGrpSpPr>
        <p:grpSpPr>
          <a:xfrm>
            <a:off x="1259632" y="1412776"/>
            <a:ext cx="3960440" cy="648072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Будьте разборчивыми в выборе друзей</a:t>
              </a:r>
              <a:endParaRPr lang="ru-RU" sz="2000" kern="1200" dirty="0">
                <a:latin typeface="Calibri" pitchFamily="34" charset="0"/>
              </a:endParaRPr>
            </a:p>
          </p:txBody>
        </p:sp>
      </p:grpSp>
      <p:grpSp>
        <p:nvGrpSpPr>
          <p:cNvPr id="18" name="Группа 22"/>
          <p:cNvGrpSpPr/>
          <p:nvPr/>
        </p:nvGrpSpPr>
        <p:grpSpPr>
          <a:xfrm>
            <a:off x="1259632" y="2204864"/>
            <a:ext cx="3960440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Ограничьте круг друзей</a:t>
              </a:r>
              <a:endParaRPr lang="ru-RU" sz="2000" kern="1200" dirty="0">
                <a:latin typeface="Calibri" pitchFamily="34" charset="0"/>
              </a:endParaRPr>
            </a:p>
          </p:txBody>
        </p:sp>
      </p:grpSp>
      <p:grpSp>
        <p:nvGrpSpPr>
          <p:cNvPr id="21" name="Группа 25"/>
          <p:cNvGrpSpPr/>
          <p:nvPr/>
        </p:nvGrpSpPr>
        <p:grpSpPr>
          <a:xfrm>
            <a:off x="539552" y="2204864"/>
            <a:ext cx="576064" cy="432047"/>
            <a:chOff x="1166529" y="199"/>
            <a:chExt cx="777686" cy="60361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3</a:t>
              </a:r>
              <a:endParaRPr lang="ru-RU" sz="3000" b="1" kern="1200" dirty="0"/>
            </a:p>
          </p:txBody>
        </p:sp>
      </p:grpSp>
      <p:grpSp>
        <p:nvGrpSpPr>
          <p:cNvPr id="24" name="Группа 28"/>
          <p:cNvGrpSpPr/>
          <p:nvPr/>
        </p:nvGrpSpPr>
        <p:grpSpPr>
          <a:xfrm>
            <a:off x="539552" y="2924944"/>
            <a:ext cx="597378" cy="432047"/>
            <a:chOff x="1166529" y="633992"/>
            <a:chExt cx="806460" cy="60361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8"/>
            <p:cNvSpPr/>
            <p:nvPr/>
          </p:nvSpPr>
          <p:spPr>
            <a:xfrm>
              <a:off x="1195995" y="663458"/>
              <a:ext cx="747529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4</a:t>
              </a:r>
              <a:endParaRPr lang="ru-RU" sz="3000" b="1" kern="1200" dirty="0"/>
            </a:p>
          </p:txBody>
        </p:sp>
      </p:grpSp>
      <p:grpSp>
        <p:nvGrpSpPr>
          <p:cNvPr id="27" name="Группа 31"/>
          <p:cNvGrpSpPr/>
          <p:nvPr/>
        </p:nvGrpSpPr>
        <p:grpSpPr>
          <a:xfrm>
            <a:off x="1259632" y="2924944"/>
            <a:ext cx="3960000" cy="989578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Не выкладывайте информацию, которая может Вас скомпрометировать</a:t>
              </a:r>
              <a:endParaRPr lang="ru-RU" sz="2000" kern="1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ИНТЕРНЕТ-ЗАВИСИМОСТЬ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1\Pictures\5-Gadgets-That-Will-Help-You-with-Homework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0648"/>
            <a:ext cx="718831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ВИДЫ</a:t>
            </a:r>
            <a:br>
              <a:rPr lang="ru-RU" sz="5000" b="1" dirty="0" smtClean="0">
                <a:solidFill>
                  <a:srgbClr val="002060"/>
                </a:solidFill>
              </a:rPr>
            </a:br>
            <a:r>
              <a:rPr lang="ru-RU" sz="5000" b="1" dirty="0" smtClean="0">
                <a:solidFill>
                  <a:srgbClr val="002060"/>
                </a:solidFill>
              </a:rPr>
              <a:t>ИНТЕРНЕТ-ЗАВИСИМОСТИ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1\Pictures\2013-02-06-seo3-1024x723.jpg"/>
          <p:cNvPicPr>
            <a:picLocks noChangeAspect="1" noChangeArrowheads="1"/>
          </p:cNvPicPr>
          <p:nvPr/>
        </p:nvPicPr>
        <p:blipFill>
          <a:blip r:embed="rId4" cstate="print"/>
          <a:srcRect l="1"/>
          <a:stretch>
            <a:fillRect/>
          </a:stretch>
        </p:blipFill>
        <p:spPr bwMode="auto">
          <a:xfrm>
            <a:off x="4139952" y="332656"/>
            <a:ext cx="4680520" cy="3672408"/>
          </a:xfrm>
          <a:prstGeom prst="roundRect">
            <a:avLst>
              <a:gd name="adj" fmla="val 12861"/>
            </a:avLst>
          </a:prstGeom>
          <a:noFill/>
          <a:ln>
            <a:noFill/>
          </a:ln>
        </p:spPr>
      </p:pic>
      <p:pic>
        <p:nvPicPr>
          <p:cNvPr id="5123" name="Picture 3" descr="C:\Users\1\Pictures\cokodeme1465158845.jpg"/>
          <p:cNvPicPr>
            <a:picLocks noChangeAspect="1" noChangeArrowheads="1"/>
          </p:cNvPicPr>
          <p:nvPr/>
        </p:nvPicPr>
        <p:blipFill>
          <a:blip r:embed="rId5" cstate="print"/>
          <a:srcRect l="6021" r="9679"/>
          <a:stretch>
            <a:fillRect/>
          </a:stretch>
        </p:blipFill>
        <p:spPr bwMode="auto">
          <a:xfrm>
            <a:off x="4067944" y="306939"/>
            <a:ext cx="4752528" cy="369812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125" name="Picture 5" descr="C:\Users\1\Pictures\shutterstock_271912892-4.jpg"/>
          <p:cNvPicPr>
            <a:picLocks noChangeAspect="1" noChangeArrowheads="1"/>
          </p:cNvPicPr>
          <p:nvPr/>
        </p:nvPicPr>
        <p:blipFill>
          <a:blip r:embed="rId6" cstate="print"/>
          <a:srcRect l="11854"/>
          <a:stretch>
            <a:fillRect/>
          </a:stretch>
        </p:blipFill>
        <p:spPr bwMode="auto">
          <a:xfrm>
            <a:off x="4067945" y="332656"/>
            <a:ext cx="4786966" cy="367240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126" name="Picture 6" descr="C:\Users\1\Pictures\Igrovye_avtomaty_777_4.jpg"/>
          <p:cNvPicPr>
            <a:picLocks noChangeAspect="1" noChangeArrowheads="1"/>
          </p:cNvPicPr>
          <p:nvPr/>
        </p:nvPicPr>
        <p:blipFill>
          <a:blip r:embed="rId7" cstate="print"/>
          <a:srcRect t="-500"/>
          <a:stretch>
            <a:fillRect/>
          </a:stretch>
        </p:blipFill>
        <p:spPr bwMode="auto">
          <a:xfrm>
            <a:off x="4067944" y="260648"/>
            <a:ext cx="4776675" cy="374441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 l="16831" t="30792" r="45780" b="45597"/>
          <a:stretch>
            <a:fillRect/>
          </a:stretch>
        </p:blipFill>
        <p:spPr bwMode="auto">
          <a:xfrm>
            <a:off x="4029724" y="260648"/>
            <a:ext cx="4824000" cy="374441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548680"/>
            <a:ext cx="295232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Необходимость в беспрерывном общении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1412776"/>
            <a:ext cx="295232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серфинг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276872"/>
            <a:ext cx="295232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Игровая зависимость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3140968"/>
            <a:ext cx="302433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Азартные </a:t>
            </a:r>
            <a:r>
              <a:rPr lang="ru-RU" sz="2000" dirty="0" err="1" smtClean="0">
                <a:solidFill>
                  <a:schemeClr val="tx1"/>
                </a:solidFill>
                <a:cs typeface="Times New Roman" pitchFamily="18" charset="0"/>
              </a:rPr>
              <a:t>онлайн-игры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528" y="188640"/>
            <a:ext cx="8640960" cy="4968552"/>
          </a:xfrm>
          <a:prstGeom prst="roundRect">
            <a:avLst>
              <a:gd name="adj" fmla="val 85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20854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pPr>
              <a:lnSpc>
                <a:spcPts val="5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СПОСОБЫ БОРЬБЫ 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ИНТЕРНЕТ-ЗАВИСИМОСТЬЮ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Pictures\76353071_db29e80c2021ec4beb5d2609906c5357_800.jpg"/>
          <p:cNvPicPr>
            <a:picLocks noChangeAspect="1" noChangeArrowheads="1"/>
          </p:cNvPicPr>
          <p:nvPr/>
        </p:nvPicPr>
        <p:blipFill>
          <a:blip r:embed="rId4" cstate="print"/>
          <a:srcRect l="7428" t="35665" r="8388" b="37914"/>
          <a:stretch>
            <a:fillRect/>
          </a:stretch>
        </p:blipFill>
        <p:spPr bwMode="auto">
          <a:xfrm>
            <a:off x="5580112" y="404665"/>
            <a:ext cx="3168351" cy="1368151"/>
          </a:xfrm>
          <a:prstGeom prst="roundRect">
            <a:avLst>
              <a:gd name="adj" fmla="val 173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1\Pictures\graphicstock-limited-time-clock-deadline-countdown-words-3d-illustration_SvxsUrNvpl_SB_PM.jpg"/>
          <p:cNvPicPr>
            <a:picLocks noChangeAspect="1" noChangeArrowheads="1"/>
          </p:cNvPicPr>
          <p:nvPr/>
        </p:nvPicPr>
        <p:blipFill>
          <a:blip r:embed="rId5" cstate="print"/>
          <a:srcRect b="5785"/>
          <a:stretch>
            <a:fillRect/>
          </a:stretch>
        </p:blipFill>
        <p:spPr bwMode="auto">
          <a:xfrm>
            <a:off x="5580112" y="404664"/>
            <a:ext cx="316835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1\Pictures\3-6-1024x512.jpg"/>
          <p:cNvPicPr>
            <a:picLocks noChangeAspect="1" noChangeArrowheads="1"/>
          </p:cNvPicPr>
          <p:nvPr/>
        </p:nvPicPr>
        <p:blipFill>
          <a:blip r:embed="rId6" cstate="print"/>
          <a:srcRect l="-978" t="10000" r="-32" b="5556"/>
          <a:stretch>
            <a:fillRect/>
          </a:stretch>
        </p:blipFill>
        <p:spPr bwMode="auto">
          <a:xfrm>
            <a:off x="5580112" y="1916832"/>
            <a:ext cx="3177595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Users\1\Pictures\original.jpg"/>
          <p:cNvPicPr>
            <a:picLocks noChangeAspect="1" noChangeArrowheads="1"/>
          </p:cNvPicPr>
          <p:nvPr/>
        </p:nvPicPr>
        <p:blipFill>
          <a:blip r:embed="rId7" cstate="print"/>
          <a:srcRect b="18367"/>
          <a:stretch>
            <a:fillRect/>
          </a:stretch>
        </p:blipFill>
        <p:spPr bwMode="auto">
          <a:xfrm>
            <a:off x="5652120" y="3429000"/>
            <a:ext cx="3024335" cy="1386154"/>
          </a:xfrm>
          <a:prstGeom prst="roundRect">
            <a:avLst>
              <a:gd name="adj" fmla="val 127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Users\1\Pictures\3_tCJV1nn.jpg"/>
          <p:cNvPicPr>
            <a:picLocks noChangeAspect="1" noChangeArrowheads="1"/>
          </p:cNvPicPr>
          <p:nvPr/>
        </p:nvPicPr>
        <p:blipFill>
          <a:blip r:embed="rId8" cstate="print"/>
          <a:srcRect t="3626" b="23866"/>
          <a:stretch>
            <a:fillRect/>
          </a:stretch>
        </p:blipFill>
        <p:spPr bwMode="auto">
          <a:xfrm>
            <a:off x="5580112" y="3429000"/>
            <a:ext cx="3164847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C:\Users\1\Pictures\53__Comment_faire_du_sport_a_la_plage1.jpg"/>
          <p:cNvPicPr>
            <a:picLocks noChangeAspect="1" noChangeArrowheads="1"/>
          </p:cNvPicPr>
          <p:nvPr/>
        </p:nvPicPr>
        <p:blipFill>
          <a:blip r:embed="rId9" cstate="print"/>
          <a:srcRect t="16495" b="11913"/>
          <a:stretch>
            <a:fillRect/>
          </a:stretch>
        </p:blipFill>
        <p:spPr bwMode="auto">
          <a:xfrm>
            <a:off x="5580112" y="3356992"/>
            <a:ext cx="3168352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Группа 8"/>
          <p:cNvGrpSpPr/>
          <p:nvPr/>
        </p:nvGrpSpPr>
        <p:grpSpPr>
          <a:xfrm>
            <a:off x="1259632" y="332656"/>
            <a:ext cx="3960000" cy="504056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Отключить уведомления</a:t>
              </a:r>
              <a:endParaRPr lang="ru-RU" sz="2000" kern="1200" dirty="0"/>
            </a:p>
          </p:txBody>
        </p:sp>
      </p:grpSp>
      <p:grpSp>
        <p:nvGrpSpPr>
          <p:cNvPr id="19" name="Группа 12"/>
          <p:cNvGrpSpPr/>
          <p:nvPr/>
        </p:nvGrpSpPr>
        <p:grpSpPr>
          <a:xfrm>
            <a:off x="539552" y="404664"/>
            <a:ext cx="576064" cy="432047"/>
            <a:chOff x="1166529" y="199"/>
            <a:chExt cx="777686" cy="60361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1</a:t>
              </a:r>
              <a:endParaRPr lang="ru-RU" sz="3000" b="1" kern="1200" dirty="0"/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539552" y="1052736"/>
            <a:ext cx="597378" cy="432047"/>
            <a:chOff x="1166529" y="633992"/>
            <a:chExt cx="806460" cy="6036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2</a:t>
              </a:r>
              <a:endParaRPr lang="ru-RU" sz="3000" b="1" kern="1200" dirty="0"/>
            </a:p>
          </p:txBody>
        </p:sp>
      </p:grpSp>
      <p:grpSp>
        <p:nvGrpSpPr>
          <p:cNvPr id="25" name="Группа 19"/>
          <p:cNvGrpSpPr/>
          <p:nvPr/>
        </p:nvGrpSpPr>
        <p:grpSpPr>
          <a:xfrm>
            <a:off x="1259632" y="980728"/>
            <a:ext cx="3960000" cy="504056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Установить лимит времени</a:t>
              </a:r>
              <a:endParaRPr lang="ru-RU" sz="1900" kern="1200" dirty="0"/>
            </a:p>
          </p:txBody>
        </p:sp>
      </p:grpSp>
      <p:grpSp>
        <p:nvGrpSpPr>
          <p:cNvPr id="28" name="Группа 22"/>
          <p:cNvGrpSpPr/>
          <p:nvPr/>
        </p:nvGrpSpPr>
        <p:grpSpPr>
          <a:xfrm>
            <a:off x="1259632" y="1700808"/>
            <a:ext cx="3960000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29" name="Прямоугольник с двумя скругленными соседними углами 28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Найти увлечения в реальном мире</a:t>
              </a:r>
              <a:endParaRPr lang="ru-RU" sz="2000" kern="1200" dirty="0"/>
            </a:p>
          </p:txBody>
        </p:sp>
      </p:grpSp>
      <p:grpSp>
        <p:nvGrpSpPr>
          <p:cNvPr id="31" name="Группа 25"/>
          <p:cNvGrpSpPr/>
          <p:nvPr/>
        </p:nvGrpSpPr>
        <p:grpSpPr>
          <a:xfrm>
            <a:off x="539552" y="1700808"/>
            <a:ext cx="576064" cy="432047"/>
            <a:chOff x="1166529" y="199"/>
            <a:chExt cx="777686" cy="60361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3</a:t>
              </a:r>
              <a:endParaRPr lang="ru-RU" sz="3000" b="1" kern="1200" dirty="0"/>
            </a:p>
          </p:txBody>
        </p:sp>
      </p:grpSp>
      <p:grpSp>
        <p:nvGrpSpPr>
          <p:cNvPr id="34" name="Группа 28"/>
          <p:cNvGrpSpPr/>
          <p:nvPr/>
        </p:nvGrpSpPr>
        <p:grpSpPr>
          <a:xfrm>
            <a:off x="539552" y="2348880"/>
            <a:ext cx="597378" cy="432047"/>
            <a:chOff x="1166529" y="633992"/>
            <a:chExt cx="806460" cy="603611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4</a:t>
              </a:r>
              <a:endParaRPr lang="ru-RU" sz="3000" b="1" kern="1200" dirty="0"/>
            </a:p>
          </p:txBody>
        </p:sp>
      </p:grpSp>
      <p:grpSp>
        <p:nvGrpSpPr>
          <p:cNvPr id="37" name="Группа 31"/>
          <p:cNvGrpSpPr/>
          <p:nvPr/>
        </p:nvGrpSpPr>
        <p:grpSpPr>
          <a:xfrm>
            <a:off x="1259632" y="2348880"/>
            <a:ext cx="3960000" cy="504056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38" name="Прямоугольник с двумя скругленными соседними углами 37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Уделите внимание родным!</a:t>
              </a:r>
              <a:endParaRPr lang="ru-RU" sz="1900" kern="1200" dirty="0"/>
            </a:p>
          </p:txBody>
        </p:sp>
      </p:grpSp>
      <p:grpSp>
        <p:nvGrpSpPr>
          <p:cNvPr id="40" name="Группа 8"/>
          <p:cNvGrpSpPr/>
          <p:nvPr/>
        </p:nvGrpSpPr>
        <p:grpSpPr>
          <a:xfrm>
            <a:off x="1259632" y="2996952"/>
            <a:ext cx="3960000" cy="648072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41" name="Прямоугольник с двумя скругленными соседними углами 40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Сделать общение в </a:t>
              </a:r>
              <a:r>
                <a:rPr lang="ru-RU" sz="2000" dirty="0" err="1" smtClean="0">
                  <a:solidFill>
                    <a:schemeClr val="tx1"/>
                  </a:solidFill>
                  <a:cs typeface="Times New Roman" pitchFamily="18" charset="0"/>
                </a:rPr>
                <a:t>соцсетях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для себя наградой</a:t>
              </a:r>
              <a:endParaRPr lang="ru-RU" sz="2000" kern="1200" dirty="0"/>
            </a:p>
          </p:txBody>
        </p:sp>
      </p:grpSp>
      <p:grpSp>
        <p:nvGrpSpPr>
          <p:cNvPr id="43" name="Группа 12"/>
          <p:cNvGrpSpPr/>
          <p:nvPr/>
        </p:nvGrpSpPr>
        <p:grpSpPr>
          <a:xfrm>
            <a:off x="539552" y="2996952"/>
            <a:ext cx="576064" cy="432047"/>
            <a:chOff x="1166529" y="199"/>
            <a:chExt cx="777686" cy="603611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5</a:t>
              </a:r>
              <a:endParaRPr lang="ru-RU" sz="3000" b="1" kern="1200" dirty="0"/>
            </a:p>
          </p:txBody>
        </p:sp>
      </p:grpSp>
      <p:grpSp>
        <p:nvGrpSpPr>
          <p:cNvPr id="46" name="Группа 15"/>
          <p:cNvGrpSpPr/>
          <p:nvPr/>
        </p:nvGrpSpPr>
        <p:grpSpPr>
          <a:xfrm>
            <a:off x="539552" y="3861048"/>
            <a:ext cx="597378" cy="432047"/>
            <a:chOff x="1166529" y="633992"/>
            <a:chExt cx="806460" cy="60361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6</a:t>
              </a:r>
              <a:endParaRPr lang="ru-RU" sz="3000" b="1" kern="1200" dirty="0"/>
            </a:p>
          </p:txBody>
        </p:sp>
      </p:grpSp>
      <p:grpSp>
        <p:nvGrpSpPr>
          <p:cNvPr id="49" name="Группа 19"/>
          <p:cNvGrpSpPr/>
          <p:nvPr/>
        </p:nvGrpSpPr>
        <p:grpSpPr>
          <a:xfrm>
            <a:off x="1259632" y="3854451"/>
            <a:ext cx="3882352" cy="438646"/>
            <a:chOff x="1942003" y="60561"/>
            <a:chExt cx="5532427" cy="482889"/>
          </a:xfrm>
          <a:solidFill>
            <a:schemeClr val="bg1"/>
          </a:solidFill>
        </p:grpSpPr>
        <p:sp>
          <p:nvSpPr>
            <p:cNvPr id="50" name="Прямоугольник с двумя скругленными соседними углами 49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1942003" y="67824"/>
              <a:ext cx="5335866" cy="4756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Найти другой способ общения</a:t>
              </a:r>
              <a:endParaRPr lang="ru-RU" sz="1900" kern="1200" dirty="0"/>
            </a:p>
          </p:txBody>
        </p:sp>
      </p:grpSp>
      <p:grpSp>
        <p:nvGrpSpPr>
          <p:cNvPr id="52" name="Группа 22"/>
          <p:cNvGrpSpPr/>
          <p:nvPr/>
        </p:nvGrpSpPr>
        <p:grpSpPr>
          <a:xfrm>
            <a:off x="1259632" y="4437112"/>
            <a:ext cx="3960000" cy="648072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53" name="Прямоугольник с двумя скругленными соседними углами 52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оугольник 53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Взять своеобразный отпуск от социальной сети</a:t>
              </a:r>
              <a:endParaRPr lang="ru-RU" sz="2000" kern="1200" dirty="0"/>
            </a:p>
          </p:txBody>
        </p:sp>
      </p:grpSp>
      <p:grpSp>
        <p:nvGrpSpPr>
          <p:cNvPr id="55" name="Группа 25"/>
          <p:cNvGrpSpPr/>
          <p:nvPr/>
        </p:nvGrpSpPr>
        <p:grpSpPr>
          <a:xfrm>
            <a:off x="539552" y="4509120"/>
            <a:ext cx="576064" cy="432047"/>
            <a:chOff x="1166529" y="199"/>
            <a:chExt cx="777686" cy="603611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7</a:t>
              </a:r>
              <a:endParaRPr lang="ru-RU" sz="3000" b="1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9512" y="188640"/>
            <a:ext cx="8784976" cy="43924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СПОСОБЫ ЗАЩИТЫ В СЕТИ ИНТЕРНЕТ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48680"/>
            <a:ext cx="20362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пароли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8680"/>
            <a:ext cx="864096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ru-RU" sz="3500" dirty="0" smtClean="0"/>
              <a:t>Используй сложные и разные  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1967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2. Нельзя никому сообщать   _____________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196752"/>
            <a:ext cx="3214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свои</a:t>
            </a:r>
            <a:r>
              <a:rPr lang="ru-RU" sz="36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пароли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84482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ru-RU" sz="3500" dirty="0" smtClean="0"/>
              <a:t>3. При случайном разглашении пароля его надо  _________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348880"/>
            <a:ext cx="2643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сменить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140968"/>
            <a:ext cx="8463314" cy="1438855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ru-RU" sz="3500" dirty="0" smtClean="0"/>
              <a:t>4. Используйте лицензионное антивирусное</a:t>
            </a:r>
          </a:p>
          <a:p>
            <a:pPr>
              <a:lnSpc>
                <a:spcPct val="150000"/>
              </a:lnSpc>
            </a:pPr>
            <a:r>
              <a:rPr lang="ru-RU" sz="3500" dirty="0" smtClean="0"/>
              <a:t>        __________________________________</a:t>
            </a:r>
            <a:endParaRPr lang="ru-RU" sz="3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3789040"/>
            <a:ext cx="75724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и регулярно обновляйте его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1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8784976" cy="43924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СПОСОБЫ ЗАЩИТЫ В СЕТИ ИНТЕРНЕТ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40" y="0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600" dirty="0" smtClean="0"/>
              <a:t>5. Используйте межсетевой  _______</a:t>
            </a:r>
          </a:p>
          <a:p>
            <a:pPr marL="342900" indent="-342900">
              <a:lnSpc>
                <a:spcPct val="150000"/>
              </a:lnSpc>
            </a:pPr>
            <a:r>
              <a:rPr lang="ru-RU" sz="3600" dirty="0" smtClean="0"/>
              <a:t>6. Соблюдайте сетевой  _______</a:t>
            </a:r>
          </a:p>
          <a:p>
            <a:pPr marL="342900" indent="-342900"/>
            <a:r>
              <a:rPr lang="ru-RU" sz="3600" dirty="0" smtClean="0"/>
              <a:t>7. Покидая свое рабочее место сеанс работы в учетной записи ___________</a:t>
            </a:r>
          </a:p>
          <a:p>
            <a:pPr marL="342900" indent="-342900">
              <a:lnSpc>
                <a:spcPct val="150000"/>
              </a:lnSpc>
            </a:pPr>
            <a:r>
              <a:rPr lang="ru-RU" sz="3600" dirty="0" smtClean="0"/>
              <a:t>8. Для разных целей используйте </a:t>
            </a:r>
          </a:p>
          <a:p>
            <a:pPr marL="342900" indent="-288000"/>
            <a:r>
              <a:rPr lang="ru-RU" sz="3600" dirty="0" smtClean="0"/>
              <a:t>       ____________________________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88640"/>
            <a:ext cx="20362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экран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000108"/>
            <a:ext cx="20362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этикет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214554"/>
            <a:ext cx="3143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завершите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500438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несколько</a:t>
            </a:r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почтовых</a:t>
            </a:r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ящиков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8784976" cy="43924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СПОСОБЫ ЗАЩИТЫ В СЕТИ ИНТЕРНЕТ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40" y="0"/>
            <a:ext cx="85725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ru-RU" sz="3600" dirty="0" smtClean="0"/>
              <a:t>9. Не устанавливайте на ПК</a:t>
            </a:r>
          </a:p>
          <a:p>
            <a:pPr marL="342900" indent="-342900"/>
            <a:r>
              <a:rPr lang="ru-RU" sz="3600" dirty="0" smtClean="0"/>
              <a:t>     _________________________________</a:t>
            </a:r>
          </a:p>
          <a:p>
            <a:pPr marL="342900" indent="-342900">
              <a:lnSpc>
                <a:spcPct val="150000"/>
              </a:lnSpc>
            </a:pPr>
            <a:r>
              <a:rPr lang="ru-RU" sz="3600" dirty="0" smtClean="0"/>
              <a:t>10. Не нажимайте рекламные ссылки</a:t>
            </a:r>
          </a:p>
          <a:p>
            <a:pPr marL="342900" indent="-342900"/>
            <a:r>
              <a:rPr lang="ru-RU" sz="3600" dirty="0" smtClean="0"/>
              <a:t>             ________________________</a:t>
            </a:r>
          </a:p>
          <a:p>
            <a:pPr marL="342900" indent="-342900">
              <a:lnSpc>
                <a:spcPct val="150000"/>
              </a:lnSpc>
            </a:pPr>
            <a:endParaRPr lang="ru-RU" sz="1000" dirty="0" smtClean="0"/>
          </a:p>
          <a:p>
            <a:pPr marL="342900" indent="-342900">
              <a:lnSpc>
                <a:spcPct val="150000"/>
              </a:lnSpc>
            </a:pPr>
            <a:r>
              <a:rPr lang="ru-RU" sz="3600" dirty="0" smtClean="0"/>
              <a:t>11. Не отвечайте на   ______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54" y="1000108"/>
            <a:ext cx="835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Условно-бесплатные программы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348880"/>
            <a:ext cx="60367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 всплывающих окнах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429000"/>
            <a:ext cx="214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спам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8784976" cy="43924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СПОСОБЫ ЗАЩИТЫ В СЕТИ ИНТЕРНЕТ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0"/>
            <a:ext cx="85725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ru-RU" sz="3600" dirty="0" smtClean="0"/>
              <a:t>12. В друзьях не должно быть</a:t>
            </a:r>
          </a:p>
          <a:p>
            <a:pPr marL="342900" indent="-342900"/>
            <a:r>
              <a:rPr lang="ru-RU" sz="3600" dirty="0" smtClean="0"/>
              <a:t>     _________________________________</a:t>
            </a:r>
          </a:p>
          <a:p>
            <a:pPr marL="342900" indent="-342900">
              <a:lnSpc>
                <a:spcPct val="150000"/>
              </a:lnSpc>
            </a:pPr>
            <a:endParaRPr lang="ru-RU" sz="1000" dirty="0" smtClean="0"/>
          </a:p>
          <a:p>
            <a:pPr marL="342900" indent="-342900">
              <a:lnSpc>
                <a:spcPct val="150000"/>
              </a:lnSpc>
            </a:pPr>
            <a:r>
              <a:rPr lang="ru-RU" sz="3600" dirty="0" smtClean="0"/>
              <a:t>13. Не используйте свое реальное имя или</a:t>
            </a:r>
          </a:p>
          <a:p>
            <a:pPr marL="628650"/>
            <a:r>
              <a:rPr lang="ru-RU" sz="3600" dirty="0" smtClean="0"/>
              <a:t>другую  ______________________ </a:t>
            </a:r>
          </a:p>
          <a:p>
            <a:pPr marL="342900" indent="-342900"/>
            <a:endParaRPr lang="ru-RU" sz="1000" dirty="0" smtClean="0"/>
          </a:p>
          <a:p>
            <a:pPr marL="342900" indent="-342900"/>
            <a:r>
              <a:rPr lang="ru-RU" sz="3600" dirty="0" smtClean="0"/>
              <a:t>11. </a:t>
            </a:r>
            <a:r>
              <a:rPr lang="ru-RU" sz="3600" dirty="0" err="1" smtClean="0"/>
              <a:t>Кибербуллинг</a:t>
            </a:r>
            <a:r>
              <a:rPr lang="ru-RU" sz="3600" dirty="0" smtClean="0"/>
              <a:t> – это</a:t>
            </a:r>
          </a:p>
          <a:p>
            <a:pPr marL="342900" indent="-342900"/>
            <a:r>
              <a:rPr lang="ru-RU" sz="3600" dirty="0" smtClean="0"/>
              <a:t>                              ______________________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35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случайных и незнакомых людей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708920"/>
            <a:ext cx="60367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ичную информацию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3861048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травля в Интернете</a:t>
            </a:r>
            <a:endParaRPr lang="ru-RU" sz="3600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ПРИВЕТСТВИЕ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ПРЕДСТАВЛЕНИЕ КОМАНД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40691" t="33881" r="37692" b="29727"/>
          <a:stretch>
            <a:fillRect/>
          </a:stretch>
        </p:blipFill>
        <p:spPr bwMode="auto">
          <a:xfrm>
            <a:off x="2071670" y="214290"/>
            <a:ext cx="5000660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594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0192" y="620688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C:\Users\1\Desktop\КАК сделать хорошую презентацию\50697467.s5pkr9qnwq.W665.png"/>
          <p:cNvPicPr>
            <a:picLocks noChangeAspect="1" noChangeArrowheads="1"/>
          </p:cNvPicPr>
          <p:nvPr/>
        </p:nvPicPr>
        <p:blipFill>
          <a:blip r:embed="rId4" cstate="print"/>
          <a:srcRect b="25208"/>
          <a:stretch>
            <a:fillRect/>
          </a:stretch>
        </p:blipFill>
        <p:spPr bwMode="auto">
          <a:xfrm>
            <a:off x="899592" y="332656"/>
            <a:ext cx="4752528" cy="355452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6211" t="16283" r="44547" b="32387"/>
          <a:stretch>
            <a:fillRect/>
          </a:stretch>
        </p:blipFill>
        <p:spPr bwMode="auto">
          <a:xfrm>
            <a:off x="1115616" y="188640"/>
            <a:ext cx="684076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87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hitel\Desktop\5Raj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28"/>
            <a:ext cx="700092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700808"/>
            <a:ext cx="7358114" cy="1611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7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640960" cy="6068080"/>
          </a:xfrm>
          <a:prstGeom prst="roundRect">
            <a:avLst>
              <a:gd name="adj" fmla="val 1353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Используемая литература и интернет-ресурсы</a:t>
            </a:r>
          </a:p>
          <a:p>
            <a:pPr algn="ctr"/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Гафнер</a:t>
            </a:r>
            <a:r>
              <a:rPr lang="ru-RU" sz="2000" dirty="0" smtClean="0"/>
              <a:t> В.В. Информационная безопасность: учебное пособие: ГОУ ВПО “Уральский государственный педагогический университет”, Екатеринбург, 2009, ч. 1, 2.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"Основы безопасности детей и молодежи в интернете" — интерактивный курс по </a:t>
            </a:r>
            <a:r>
              <a:rPr lang="ru-RU" sz="2000" dirty="0" err="1" smtClean="0"/>
              <a:t>интернет-безопасности</a:t>
            </a:r>
            <a:r>
              <a:rPr lang="ru-RU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Портал Сети творческих учителей. </a:t>
            </a:r>
            <a:r>
              <a:rPr lang="ru-RU" sz="2000" dirty="0" smtClean="0">
                <a:hlinkClick r:id="rId4"/>
              </a:rPr>
              <a:t>http://www.it-n.ru/communities.aspx?cat_no=71586&amp;tmpl=com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Вопросы обеспечения информационной безопасности от компании </a:t>
            </a:r>
            <a:r>
              <a:rPr lang="ru-RU" sz="2000" dirty="0" err="1" smtClean="0"/>
              <a:t>Microsoft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/>
              </a:rPr>
              <a:t>http://www.microsoft.com/rus/protect/default.mspx#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Вопросы безопасности - сайт от компании </a:t>
            </a:r>
            <a:r>
              <a:rPr lang="ru-RU" sz="2000" dirty="0" err="1" smtClean="0"/>
              <a:t>Semantec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6"/>
              </a:rPr>
              <a:t>http://www.symantec.com/ru/ru/norton/clubsymantec/library/article.jsp?aid=cs_teach_kids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Ребенок в сети. Сайт от компании </a:t>
            </a:r>
            <a:r>
              <a:rPr lang="ru-RU" sz="2000" dirty="0" err="1" smtClean="0"/>
              <a:t>Panda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7"/>
              </a:rPr>
              <a:t>http://www.detionline.ru/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Специальный портал созданный по вопросам безопасного использования сети интернет. Безопасный интернет http://www.saferinternet.ru/.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87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hitel\Pictures\benefits-liabilit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66"/>
            <a:ext cx="7288814" cy="364189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КОНКУРС «ВЕСЫ»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КОНКУРС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«БЕЗОПАСНЫЕ ПАРОЛИ»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Pictures\computer-security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5760640" cy="382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5" name="Picture 1" descr="C:\Users\1\Pictures\full_a7sCd77N.png"/>
          <p:cNvPicPr>
            <a:picLocks noChangeAspect="1" noChangeArrowheads="1"/>
          </p:cNvPicPr>
          <p:nvPr/>
        </p:nvPicPr>
        <p:blipFill>
          <a:blip r:embed="rId5" cstate="print"/>
          <a:srcRect l="-3768" t="-3768" r="47244" b="47244"/>
          <a:stretch>
            <a:fillRect/>
          </a:stretch>
        </p:blipFill>
        <p:spPr bwMode="auto">
          <a:xfrm>
            <a:off x="467544" y="476672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1\Pictures\full_a7sCd77N.png"/>
          <p:cNvPicPr>
            <a:picLocks noChangeAspect="1" noChangeArrowheads="1"/>
          </p:cNvPicPr>
          <p:nvPr/>
        </p:nvPicPr>
        <p:blipFill>
          <a:blip r:embed="rId6" cstate="print"/>
          <a:srcRect l="46730" t="45344" r="-1386"/>
          <a:stretch>
            <a:fillRect/>
          </a:stretch>
        </p:blipFill>
        <p:spPr bwMode="auto">
          <a:xfrm>
            <a:off x="7668344" y="1484784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1\Pictures\full_a7sCd77N.png"/>
          <p:cNvPicPr>
            <a:picLocks noChangeAspect="1" noChangeArrowheads="1"/>
          </p:cNvPicPr>
          <p:nvPr/>
        </p:nvPicPr>
        <p:blipFill>
          <a:blip r:embed="rId7" cstate="print"/>
          <a:srcRect l="-3673" t="48581" r="47746" b="-3673"/>
          <a:stretch>
            <a:fillRect/>
          </a:stretch>
        </p:blipFill>
        <p:spPr bwMode="auto">
          <a:xfrm>
            <a:off x="7596336" y="404664"/>
            <a:ext cx="109649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Users\1\Pictures\full_a7sCd77N.png"/>
          <p:cNvPicPr>
            <a:picLocks noChangeAspect="1" noChangeArrowheads="1"/>
          </p:cNvPicPr>
          <p:nvPr/>
        </p:nvPicPr>
        <p:blipFill>
          <a:blip r:embed="rId8" cstate="print"/>
          <a:srcRect l="48988" t="-3732" r="-1242" b="47746"/>
          <a:stretch>
            <a:fillRect/>
          </a:stretch>
        </p:blipFill>
        <p:spPr bwMode="auto">
          <a:xfrm>
            <a:off x="539552" y="1628800"/>
            <a:ext cx="10081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 descr="C:\Users\1\Pictures\social-media-icon-set_1324-118.jpg"/>
          <p:cNvPicPr>
            <a:picLocks noChangeAspect="1" noChangeArrowheads="1"/>
          </p:cNvPicPr>
          <p:nvPr/>
        </p:nvPicPr>
        <p:blipFill>
          <a:blip r:embed="rId9" cstate="print"/>
          <a:srcRect l="48940" t="1683" r="27613" b="74869"/>
          <a:stretch>
            <a:fillRect/>
          </a:stretch>
        </p:blipFill>
        <p:spPr bwMode="auto">
          <a:xfrm>
            <a:off x="7668344" y="2780928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C:\Users\1\Pictures\social-media-icon-set_1324-118.jpg"/>
          <p:cNvPicPr>
            <a:picLocks noChangeAspect="1" noChangeArrowheads="1"/>
          </p:cNvPicPr>
          <p:nvPr/>
        </p:nvPicPr>
        <p:blipFill>
          <a:blip r:embed="rId9" cstate="print"/>
          <a:srcRect l="49629" t="50836" r="26683" b="25476"/>
          <a:stretch>
            <a:fillRect/>
          </a:stretch>
        </p:blipFill>
        <p:spPr bwMode="auto">
          <a:xfrm>
            <a:off x="539552" y="2924944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8640960" cy="39604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252000">
            <a:no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Выберите самый надежный пароль.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Перечислите требования, предъявляемые к паролю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14290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qwerty</a:t>
            </a:r>
          </a:p>
          <a:p>
            <a:r>
              <a:rPr lang="ru-RU" sz="6000" b="1" dirty="0" smtClean="0"/>
              <a:t>12345</a:t>
            </a:r>
          </a:p>
          <a:p>
            <a:r>
              <a:rPr lang="ru-RU" sz="6000" b="1" dirty="0" smtClean="0"/>
              <a:t>Эвакуаторвафрике</a:t>
            </a:r>
          </a:p>
          <a:p>
            <a:r>
              <a:rPr lang="ru-RU" sz="6000" b="1" i="1" dirty="0" smtClean="0"/>
              <a:t>P@$$w0rd</a:t>
            </a:r>
            <a:endParaRPr lang="ru-RU" sz="6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5517232"/>
            <a:ext cx="9144000" cy="106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vert="horz" lIns="25200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НАДЕЖНЫЙ ПАРОЛЬ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 l="21339" t="29774" r="44268" b="41684"/>
          <a:stretch>
            <a:fillRect/>
          </a:stretch>
        </p:blipFill>
        <p:spPr bwMode="auto">
          <a:xfrm>
            <a:off x="611560" y="188640"/>
            <a:ext cx="814393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Скругленный прямоугольник 76"/>
          <p:cNvSpPr/>
          <p:nvPr/>
        </p:nvSpPr>
        <p:spPr>
          <a:xfrm>
            <a:off x="323528" y="188640"/>
            <a:ext cx="8640960" cy="5040560"/>
          </a:xfrm>
          <a:prstGeom prst="roundRect">
            <a:avLst>
              <a:gd name="adj" fmla="val 85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8"/>
          <p:cNvGrpSpPr/>
          <p:nvPr/>
        </p:nvGrpSpPr>
        <p:grpSpPr>
          <a:xfrm>
            <a:off x="1619672" y="404664"/>
            <a:ext cx="6696000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79" name="Прямоугольник с двумя скругленными соседними углами 78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Прямоугольник 79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Совмещайте несколько букв и числовых значений</a:t>
              </a:r>
              <a:endParaRPr lang="ru-RU" sz="2000" kern="1200" dirty="0"/>
            </a:p>
          </p:txBody>
        </p:sp>
      </p:grpSp>
      <p:grpSp>
        <p:nvGrpSpPr>
          <p:cNvPr id="81" name="Группа 12"/>
          <p:cNvGrpSpPr/>
          <p:nvPr/>
        </p:nvGrpSpPr>
        <p:grpSpPr>
          <a:xfrm>
            <a:off x="755576" y="404664"/>
            <a:ext cx="576064" cy="432047"/>
            <a:chOff x="1166529" y="199"/>
            <a:chExt cx="777686" cy="60361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1</a:t>
              </a:r>
              <a:endParaRPr lang="ru-RU" sz="3000" b="1" kern="1200" dirty="0"/>
            </a:p>
          </p:txBody>
        </p:sp>
      </p:grpSp>
      <p:grpSp>
        <p:nvGrpSpPr>
          <p:cNvPr id="84" name="Группа 15"/>
          <p:cNvGrpSpPr/>
          <p:nvPr/>
        </p:nvGrpSpPr>
        <p:grpSpPr>
          <a:xfrm>
            <a:off x="755576" y="1124744"/>
            <a:ext cx="597378" cy="432047"/>
            <a:chOff x="1166529" y="633992"/>
            <a:chExt cx="806460" cy="603611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2</a:t>
              </a:r>
              <a:endParaRPr lang="ru-RU" sz="3000" b="1" kern="1200" dirty="0"/>
            </a:p>
          </p:txBody>
        </p:sp>
      </p:grpSp>
      <p:grpSp>
        <p:nvGrpSpPr>
          <p:cNvPr id="87" name="Группа 19"/>
          <p:cNvGrpSpPr/>
          <p:nvPr/>
        </p:nvGrpSpPr>
        <p:grpSpPr>
          <a:xfrm>
            <a:off x="1619672" y="1124744"/>
            <a:ext cx="6696000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88" name="Прямоугольник с двумя скругленными соседними углами 87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Прямоугольник 88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используйте личную информацию</a:t>
              </a:r>
              <a:endParaRPr lang="ru-RU" sz="1900" kern="1200" dirty="0"/>
            </a:p>
          </p:txBody>
        </p:sp>
      </p:grpSp>
      <p:grpSp>
        <p:nvGrpSpPr>
          <p:cNvPr id="90" name="Группа 22"/>
          <p:cNvGrpSpPr/>
          <p:nvPr/>
        </p:nvGrpSpPr>
        <p:grpSpPr>
          <a:xfrm>
            <a:off x="1619672" y="1772816"/>
            <a:ext cx="6696000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91" name="Прямоугольник с двумя скругленными соседними углами 90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Прямоугольник 91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Совмещайте несколько букв и числовых значений</a:t>
              </a:r>
              <a:endParaRPr lang="ru-RU" sz="2000" kern="1200" dirty="0"/>
            </a:p>
          </p:txBody>
        </p:sp>
      </p:grpSp>
      <p:grpSp>
        <p:nvGrpSpPr>
          <p:cNvPr id="93" name="Группа 25"/>
          <p:cNvGrpSpPr/>
          <p:nvPr/>
        </p:nvGrpSpPr>
        <p:grpSpPr>
          <a:xfrm>
            <a:off x="755576" y="1844824"/>
            <a:ext cx="576064" cy="432047"/>
            <a:chOff x="1166529" y="199"/>
            <a:chExt cx="777686" cy="603611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3</a:t>
              </a:r>
              <a:endParaRPr lang="ru-RU" sz="3000" b="1" kern="1200" dirty="0"/>
            </a:p>
          </p:txBody>
        </p:sp>
      </p:grpSp>
      <p:grpSp>
        <p:nvGrpSpPr>
          <p:cNvPr id="96" name="Группа 28"/>
          <p:cNvGrpSpPr/>
          <p:nvPr/>
        </p:nvGrpSpPr>
        <p:grpSpPr>
          <a:xfrm>
            <a:off x="755576" y="2564904"/>
            <a:ext cx="597378" cy="432047"/>
            <a:chOff x="1166529" y="633992"/>
            <a:chExt cx="806460" cy="603611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4</a:t>
              </a:r>
              <a:endParaRPr lang="ru-RU" sz="3000" b="1" kern="1200" dirty="0"/>
            </a:p>
          </p:txBody>
        </p:sp>
      </p:grpSp>
      <p:grpSp>
        <p:nvGrpSpPr>
          <p:cNvPr id="99" name="Группа 31"/>
          <p:cNvGrpSpPr/>
          <p:nvPr/>
        </p:nvGrpSpPr>
        <p:grpSpPr>
          <a:xfrm>
            <a:off x="1619672" y="2412000"/>
            <a:ext cx="6696744" cy="701546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100" name="Прямоугольник с двумя скругленными соседними углами 99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Прямоугольник 100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Минимум 8 символов (большие и маленькие буквы, цифры, дополнительные символы,   / ? ! &lt; &gt; [ ] {})</a:t>
              </a:r>
              <a:endParaRPr lang="ru-RU" sz="1900" kern="1200" dirty="0"/>
            </a:p>
          </p:txBody>
        </p:sp>
      </p:grpSp>
      <p:grpSp>
        <p:nvGrpSpPr>
          <p:cNvPr id="102" name="Группа 8"/>
          <p:cNvGrpSpPr/>
          <p:nvPr/>
        </p:nvGrpSpPr>
        <p:grpSpPr>
          <a:xfrm>
            <a:off x="1620016" y="3240000"/>
            <a:ext cx="6696000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103" name="Прямоугольник с двумя скругленными соседними углами 102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Прямоугольник 103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сообщайте пароль никому</a:t>
              </a:r>
              <a:endParaRPr lang="ru-RU" sz="2000" kern="1200" dirty="0"/>
            </a:p>
          </p:txBody>
        </p:sp>
      </p:grpSp>
      <p:grpSp>
        <p:nvGrpSpPr>
          <p:cNvPr id="105" name="Группа 12"/>
          <p:cNvGrpSpPr/>
          <p:nvPr/>
        </p:nvGrpSpPr>
        <p:grpSpPr>
          <a:xfrm>
            <a:off x="755576" y="3284984"/>
            <a:ext cx="576064" cy="432047"/>
            <a:chOff x="1166529" y="199"/>
            <a:chExt cx="777686" cy="603611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5</a:t>
              </a:r>
              <a:endParaRPr lang="ru-RU" sz="3000" b="1" kern="1200" dirty="0"/>
            </a:p>
          </p:txBody>
        </p:sp>
      </p:grpSp>
      <p:grpSp>
        <p:nvGrpSpPr>
          <p:cNvPr id="108" name="Группа 15"/>
          <p:cNvGrpSpPr/>
          <p:nvPr/>
        </p:nvGrpSpPr>
        <p:grpSpPr>
          <a:xfrm>
            <a:off x="755576" y="3933056"/>
            <a:ext cx="597378" cy="432047"/>
            <a:chOff x="1166529" y="633992"/>
            <a:chExt cx="806460" cy="603611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1166529" y="633992"/>
              <a:ext cx="806460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Скругленный прямоугольник 8"/>
            <p:cNvSpPr/>
            <p:nvPr/>
          </p:nvSpPr>
          <p:spPr>
            <a:xfrm>
              <a:off x="1195995" y="663458"/>
              <a:ext cx="747528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6</a:t>
              </a:r>
              <a:endParaRPr lang="ru-RU" sz="3000" b="1" kern="1200" dirty="0"/>
            </a:p>
          </p:txBody>
        </p:sp>
      </p:grpSp>
      <p:grpSp>
        <p:nvGrpSpPr>
          <p:cNvPr id="111" name="Группа 19"/>
          <p:cNvGrpSpPr/>
          <p:nvPr/>
        </p:nvGrpSpPr>
        <p:grpSpPr>
          <a:xfrm>
            <a:off x="1619672" y="3861048"/>
            <a:ext cx="6696000" cy="534703"/>
            <a:chOff x="1944216" y="60561"/>
            <a:chExt cx="5530214" cy="534703"/>
          </a:xfrm>
          <a:solidFill>
            <a:schemeClr val="bg1"/>
          </a:solidFill>
        </p:grpSpPr>
        <p:sp>
          <p:nvSpPr>
            <p:cNvPr id="112" name="Прямоугольник с двумя скругленными соседними углами 111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Прямоугольник 112"/>
            <p:cNvSpPr/>
            <p:nvPr/>
          </p:nvSpPr>
          <p:spPr>
            <a:xfrm>
              <a:off x="1944216" y="159521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Периодически меняйте пароли на своих сервисах</a:t>
              </a:r>
              <a:endParaRPr lang="ru-RU" sz="1900" kern="1200" dirty="0"/>
            </a:p>
          </p:txBody>
        </p:sp>
      </p:grpSp>
      <p:grpSp>
        <p:nvGrpSpPr>
          <p:cNvPr id="114" name="Группа 22"/>
          <p:cNvGrpSpPr/>
          <p:nvPr/>
        </p:nvGrpSpPr>
        <p:grpSpPr>
          <a:xfrm>
            <a:off x="1619672" y="4509120"/>
            <a:ext cx="6696744" cy="482889"/>
            <a:chOff x="1944216" y="60561"/>
            <a:chExt cx="5530214" cy="482889"/>
          </a:xfrm>
          <a:solidFill>
            <a:schemeClr val="bg1"/>
          </a:solidFill>
        </p:grpSpPr>
        <p:sp>
          <p:nvSpPr>
            <p:cNvPr id="115" name="Прямоугольник с двумя скругленными соседними углами 114"/>
            <p:cNvSpPr/>
            <p:nvPr/>
          </p:nvSpPr>
          <p:spPr>
            <a:xfrm rot="5400000">
              <a:off x="4467878" y="-2463101"/>
              <a:ext cx="482889" cy="553021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6" name="Прямоугольник 115"/>
            <p:cNvSpPr/>
            <p:nvPr/>
          </p:nvSpPr>
          <p:spPr>
            <a:xfrm>
              <a:off x="1944216" y="84134"/>
              <a:ext cx="5506641" cy="435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используйте один и тот же пароль везде</a:t>
              </a:r>
              <a:endParaRPr lang="ru-RU" sz="2000" kern="1200" dirty="0"/>
            </a:p>
          </p:txBody>
        </p:sp>
      </p:grpSp>
      <p:grpSp>
        <p:nvGrpSpPr>
          <p:cNvPr id="117" name="Группа 25"/>
          <p:cNvGrpSpPr/>
          <p:nvPr/>
        </p:nvGrpSpPr>
        <p:grpSpPr>
          <a:xfrm>
            <a:off x="755576" y="4581128"/>
            <a:ext cx="576064" cy="432047"/>
            <a:chOff x="1166529" y="199"/>
            <a:chExt cx="777686" cy="603611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1166529" y="199"/>
              <a:ext cx="777686" cy="603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Скругленный прямоугольник 6"/>
            <p:cNvSpPr/>
            <p:nvPr/>
          </p:nvSpPr>
          <p:spPr>
            <a:xfrm>
              <a:off x="1195995" y="29665"/>
              <a:ext cx="718754" cy="544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7</a:t>
              </a:r>
              <a:endParaRPr lang="ru-RU" sz="3000" b="1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280548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КРОССВОРД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«ОПАСНОСТЬ В СЕТИ ИНТЕРНЕТ»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498" t="33460" r="29732" b="21925"/>
          <a:stretch>
            <a:fillRect/>
          </a:stretch>
        </p:blipFill>
        <p:spPr bwMode="auto">
          <a:xfrm>
            <a:off x="179512" y="188640"/>
            <a:ext cx="8751828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36000" y="576000"/>
            <a:ext cx="3528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spc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атака</a:t>
            </a:r>
            <a:endParaRPr lang="ru-RU" sz="4800" b="1" cap="none" spc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8000" y="1008000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1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</a:t>
            </a:r>
            <a:endParaRPr lang="ru-RU" sz="4800" b="1" cap="none" spc="15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8000" y="1476000"/>
            <a:ext cx="3528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spc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троян</a:t>
            </a:r>
            <a:endParaRPr lang="ru-RU" sz="4800" b="1" cap="none" spc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780928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13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фишинг</a:t>
            </a:r>
            <a:endParaRPr lang="ru-RU" sz="4800" b="1" cap="none" spc="1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000" y="3672000"/>
            <a:ext cx="3528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</a:t>
            </a:r>
            <a:endParaRPr lang="ru-RU" sz="4800" b="1" cap="none" spc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2000" y="2132856"/>
            <a:ext cx="6480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500"/>
              </a:lnSpc>
            </a:pPr>
            <a:r>
              <a:rPr lang="ru-RU" sz="4800" b="1" spc="-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4800" b="1" cap="none" spc="-5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3500"/>
              </a:lnSpc>
            </a:pPr>
            <a:r>
              <a:rPr lang="ru-RU" sz="4800" b="1" spc="-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</a:p>
          <a:p>
            <a:pPr algn="ctr">
              <a:lnSpc>
                <a:spcPts val="3500"/>
              </a:lnSpc>
            </a:pPr>
            <a:endParaRPr lang="ru-RU" sz="4800" b="1" cap="none" spc="-5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3500"/>
              </a:lnSpc>
            </a:pPr>
            <a:r>
              <a:rPr lang="ru-RU" sz="4800" b="1" spc="-5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4800" b="1" spc="-5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3500"/>
              </a:lnSpc>
            </a:pPr>
            <a:endParaRPr lang="ru-RU" sz="4800" b="1" cap="none" spc="-5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3500"/>
              </a:lnSpc>
            </a:pPr>
            <a:r>
              <a:rPr lang="ru-RU" sz="4800" b="1" cap="none" spc="-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4800" b="1" cap="none" spc="-5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-2632" t="-2542"/>
          <a:stretch>
            <a:fillRect/>
          </a:stretch>
        </p:blipFill>
        <p:spPr bwMode="auto">
          <a:xfrm>
            <a:off x="5436096" y="1916832"/>
            <a:ext cx="2784957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ЧТО УГРОЖАЕТ ЗДОРОВЬЮ ВАШЕГО КОМПЬЮТЕРА?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7194" t="14374" r="29982" b="26283"/>
          <a:stretch>
            <a:fillRect/>
          </a:stretch>
        </p:blipFill>
        <p:spPr bwMode="auto">
          <a:xfrm>
            <a:off x="857224" y="214290"/>
            <a:ext cx="764386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1843"/>
          <a:stretch>
            <a:fillRect/>
          </a:stretch>
        </p:blipFill>
        <p:spPr bwMode="auto">
          <a:xfrm>
            <a:off x="928662" y="214290"/>
            <a:ext cx="7524750" cy="380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723996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rIns="0"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КОНКУРС «ЗАЩИТА ПК»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6430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360  </a:t>
            </a:r>
            <a:r>
              <a:rPr lang="en-US" dirty="0" smtClean="0"/>
              <a:t>Total Security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164305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Panda Antivirus Pro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164305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AVG antivirus free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50043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Bitdefender</a:t>
            </a:r>
            <a:r>
              <a:rPr lang="en-US" dirty="0" smtClean="0"/>
              <a:t> Antivirus free Edition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350043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Comodo</a:t>
            </a:r>
            <a:endParaRPr lang="en-US" dirty="0" smtClean="0"/>
          </a:p>
          <a:p>
            <a:pPr algn="ctr"/>
            <a:r>
              <a:rPr lang="en-US" dirty="0" smtClean="0"/>
              <a:t>Antivirus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357187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Kaspersky</a:t>
            </a:r>
            <a:r>
              <a:rPr lang="en-US" dirty="0" smtClean="0"/>
              <a:t> Internet Security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364331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Norton Antivirus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164305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Avira</a:t>
            </a:r>
            <a:r>
              <a:rPr lang="en-US" dirty="0" smtClean="0"/>
              <a:t> Free Antivirus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1737</Words>
  <Application>Microsoft Office PowerPoint</Application>
  <PresentationFormat>Экран (4:3)</PresentationFormat>
  <Paragraphs>243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Министерство образования Оренбургской  области государственное автономное профессиональное образовательное учреждение «Бугурусланский нефтяной колледж» г. Бугуруслана Оренбургской области</vt:lpstr>
      <vt:lpstr>ПРИВЕТСТВИЕ ПРЕДСТАВЛЕНИЕ КОМАНД</vt:lpstr>
      <vt:lpstr>КОНКУРС «ВЕСЫ»</vt:lpstr>
      <vt:lpstr>КОНКУРС «БЕЗОПАСНЫЕ ПАРОЛИ»</vt:lpstr>
      <vt:lpstr>Выберите самый надежный пароль. Перечислите требования, предъявляемые к паролю</vt:lpstr>
      <vt:lpstr>Слайд 6</vt:lpstr>
      <vt:lpstr>КРОССВОРД «ОПАСНОСТЬ В СЕТИ ИНТЕРНЕТ»</vt:lpstr>
      <vt:lpstr>ЧТО УГРОЖАЕТ ЗДОРОВЬЮ ВАШЕГО КОМПЬЮТЕРА?</vt:lpstr>
      <vt:lpstr>КОНКУРС «ЗАЩИТА ПК»</vt:lpstr>
      <vt:lpstr>КОНКУРС «УГРОЗЫ ЛИЧНОЙ БЕЗОПАСНОСТИ»</vt:lpstr>
      <vt:lpstr>ОПАСНОСТЬ СЕТЕВОГО ОБЩЕНИЯ</vt:lpstr>
      <vt:lpstr>ПРАВИЛА СЕТЕВОГО ОБЩЕНИЯ</vt:lpstr>
      <vt:lpstr>ИНТЕРНЕТ-ЗАВИСИМОСТЬ</vt:lpstr>
      <vt:lpstr>ВИДЫ ИНТЕРНЕТ-ЗАВИСИМОСТИ</vt:lpstr>
      <vt:lpstr>СПОСОБЫ БОРЬБЫ С ИНТЕРНЕТ-ЗАВИСИМОСТЬЮ</vt:lpstr>
      <vt:lpstr>СПОСОБЫ ЗАЩИТЫ В СЕТИ ИНТЕРНЕТ</vt:lpstr>
      <vt:lpstr>СПОСОБЫ ЗАЩИТЫ В СЕТИ ИНТЕРНЕТ</vt:lpstr>
      <vt:lpstr>СПОСОБЫ ЗАЩИТЫ В СЕТИ ИНТЕРНЕТ</vt:lpstr>
      <vt:lpstr>СПОСОБЫ ЗАЩИТЫ В СЕТИ ИНТЕРНЕТ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Интернет-безопасность</dc:title>
  <dc:creator>user</dc:creator>
  <cp:lastModifiedBy>1</cp:lastModifiedBy>
  <cp:revision>245</cp:revision>
  <dcterms:created xsi:type="dcterms:W3CDTF">2015-07-09T21:48:13Z</dcterms:created>
  <dcterms:modified xsi:type="dcterms:W3CDTF">2020-04-03T13:32:45Z</dcterms:modified>
</cp:coreProperties>
</file>