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9" r:id="rId2"/>
    <p:sldId id="294" r:id="rId3"/>
    <p:sldId id="282" r:id="rId4"/>
    <p:sldId id="295" r:id="rId5"/>
    <p:sldId id="261" r:id="rId6"/>
    <p:sldId id="296" r:id="rId7"/>
    <p:sldId id="263" r:id="rId8"/>
    <p:sldId id="300" r:id="rId9"/>
    <p:sldId id="264" r:id="rId10"/>
    <p:sldId id="265" r:id="rId11"/>
    <p:sldId id="274" r:id="rId12"/>
    <p:sldId id="266" r:id="rId13"/>
    <p:sldId id="301" r:id="rId14"/>
    <p:sldId id="267" r:id="rId15"/>
    <p:sldId id="275" r:id="rId16"/>
    <p:sldId id="303" r:id="rId17"/>
    <p:sldId id="283" r:id="rId18"/>
    <p:sldId id="304" r:id="rId19"/>
    <p:sldId id="284" r:id="rId20"/>
    <p:sldId id="305" r:id="rId21"/>
    <p:sldId id="268" r:id="rId22"/>
    <p:sldId id="280" r:id="rId23"/>
    <p:sldId id="306" r:id="rId24"/>
    <p:sldId id="293" r:id="rId25"/>
    <p:sldId id="270" r:id="rId26"/>
    <p:sldId id="307" r:id="rId27"/>
    <p:sldId id="290" r:id="rId28"/>
    <p:sldId id="291" r:id="rId29"/>
    <p:sldId id="289" r:id="rId30"/>
    <p:sldId id="281" r:id="rId31"/>
    <p:sldId id="292" r:id="rId32"/>
    <p:sldId id="271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28799" y="1698173"/>
            <a:ext cx="5486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Почему наш организм работает слаженно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465163" y="281456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343" y="1303322"/>
            <a:ext cx="771477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Как нервная система узнаёт, что происходит в организме и в окружающей среде? </a:t>
            </a:r>
            <a:endParaRPr lang="ru-RU" sz="2800" dirty="0" smtClean="0">
              <a:latin typeface="Times New Roman"/>
              <a:ea typeface="JournalC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Для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этого проведём небольшое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исследование: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закройте глаза, потрогайте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предмет на тарелке.</a:t>
            </a:r>
            <a:endParaRPr lang="ru-RU" sz="2800" dirty="0">
              <a:latin typeface="Times New Roman"/>
              <a:ea typeface="JournalC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57" y="4088067"/>
            <a:ext cx="3348958" cy="251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5171" y="3525648"/>
            <a:ext cx="4789715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Как вы определили, что он холодный?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Как определили, что это </a:t>
            </a:r>
            <a:r>
              <a:rPr lang="ru-RU" sz="2400" dirty="0" smtClean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мячик? </a:t>
            </a:r>
            <a:r>
              <a:rPr lang="ru-RU" sz="24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Где находятся клетки, которые чувствуют?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4029" y="1171881"/>
            <a:ext cx="79030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JournalC"/>
                <a:cs typeface="Times New Roman"/>
              </a:rPr>
              <a:t>– </a:t>
            </a:r>
            <a:r>
              <a:rPr lang="ru-RU" sz="2400" dirty="0" smtClean="0">
                <a:latin typeface="Times New Roman"/>
                <a:ea typeface="JournalC"/>
                <a:cs typeface="Times New Roman"/>
              </a:rPr>
              <a:t>Куда поступила информация, которую вы почувствовали чувствительными клетками пальцев?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JournalC"/>
                <a:cs typeface="Times New Roman"/>
              </a:rPr>
              <a:t>– Как именно информация от чувствительных клеток попадает в мозг?</a:t>
            </a:r>
            <a:endParaRPr lang="ru-RU" sz="2400" dirty="0">
              <a:latin typeface="Times New Roman"/>
              <a:ea typeface="JournalC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029" y="2801035"/>
            <a:ext cx="7638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JournalC"/>
                <a:cs typeface="Times New Roman"/>
              </a:rPr>
              <a:t>Сделайте вывод: как нервная система узнаёт, что происходит в окружающей среде.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629" y="3962400"/>
            <a:ext cx="8896831" cy="2405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/>
                <a:ea typeface="JournalC"/>
              </a:rPr>
              <a:t>Вывод</a:t>
            </a:r>
            <a:r>
              <a:rPr lang="ru-RU" sz="3200" dirty="0">
                <a:solidFill>
                  <a:srgbClr val="FFFF00"/>
                </a:solidFill>
                <a:latin typeface="Times New Roman"/>
                <a:ea typeface="JournalC"/>
              </a:rPr>
              <a:t>: мозг получает информацию от чувствительных клеток по нервам и принимает решение. По другим нервам мозг направляет органу команду действовать</a:t>
            </a:r>
            <a:r>
              <a:rPr lang="ru-RU" sz="3200" dirty="0" smtClean="0">
                <a:solidFill>
                  <a:srgbClr val="FFFF00"/>
                </a:solidFill>
                <a:latin typeface="Times New Roman"/>
                <a:ea typeface="JournalC"/>
              </a:rPr>
              <a:t>.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057" y="1393374"/>
            <a:ext cx="7812746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– Могут ли такие клетки быть во внутренних органах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057" y="2567622"/>
            <a:ext cx="7812746" cy="9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–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За какую работу отвечает головной мозг?</a:t>
            </a:r>
          </a:p>
          <a:p>
            <a:endParaRPr lang="ru-RU" sz="2400" dirty="0">
              <a:latin typeface="Times New Roman"/>
              <a:ea typeface="Journal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057" y="3096147"/>
            <a:ext cx="7812746" cy="9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–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За какую работу отвечает спинной  мозг?</a:t>
            </a:r>
          </a:p>
          <a:p>
            <a:endParaRPr lang="ru-RU" sz="2400" dirty="0">
              <a:latin typeface="Times New Roman"/>
              <a:ea typeface="Journal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629" y="3962400"/>
            <a:ext cx="8896831" cy="2405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/>
                <a:ea typeface="JournalC"/>
              </a:rPr>
              <a:t>Вывод</a:t>
            </a:r>
            <a:r>
              <a:rPr lang="ru-RU" sz="3200" dirty="0">
                <a:solidFill>
                  <a:srgbClr val="FFFF00"/>
                </a:solidFill>
                <a:latin typeface="Times New Roman"/>
                <a:ea typeface="JournalC"/>
              </a:rPr>
              <a:t>: </a:t>
            </a:r>
            <a:r>
              <a:rPr lang="ru-RU" sz="3200" dirty="0" smtClean="0">
                <a:solidFill>
                  <a:srgbClr val="FFFF00"/>
                </a:solidFill>
                <a:latin typeface="Times New Roman"/>
                <a:ea typeface="JournalC"/>
              </a:rPr>
              <a:t>головной мозг анализирует информацию и принимает решения. Спинной мозг отвечает за выполнение простых и срочных решений.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969744" y="1866663"/>
            <a:ext cx="6988629" cy="3722914"/>
          </a:xfrm>
          <a:prstGeom prst="wedgeRoundRectCallout">
            <a:avLst>
              <a:gd name="adj1" fmla="val -20442"/>
              <a:gd name="adj2" fmla="val 504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почему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органов работают одновременно, а мы не можем одновременно говорить и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писать?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5914" y="478815"/>
            <a:ext cx="6816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проблему урока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94655" y="2413908"/>
            <a:ext cx="415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912" y="1358234"/>
            <a:ext cx="758414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JournalC"/>
                <a:cs typeface="Times New Roman"/>
              </a:rPr>
              <a:t>Работа с рисунками на с. </a:t>
            </a:r>
            <a:r>
              <a:rPr lang="ru-RU" sz="2800" i="1" dirty="0" smtClean="0">
                <a:latin typeface="Times New Roman"/>
                <a:ea typeface="JournalC"/>
                <a:cs typeface="Times New Roman"/>
              </a:rPr>
              <a:t>41.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JournalC"/>
                <a:cs typeface="Times New Roman"/>
              </a:rPr>
              <a:t>Работа в </a:t>
            </a:r>
            <a:r>
              <a:rPr lang="ru-RU" sz="2800" b="1" dirty="0">
                <a:latin typeface="Times New Roman"/>
                <a:ea typeface="JournalC"/>
                <a:cs typeface="Times New Roman"/>
              </a:rPr>
              <a:t>группах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: прочитайте текст на с.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41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и подберите к рисункам ключевые фразы</a:t>
            </a:r>
            <a:r>
              <a:rPr lang="ru-RU" sz="2800" i="1" dirty="0">
                <a:latin typeface="Times New Roman"/>
                <a:ea typeface="JournalC"/>
                <a:cs typeface="Times New Roman"/>
              </a:rPr>
              <a:t>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5" y="3439886"/>
            <a:ext cx="22383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24" y="3461136"/>
            <a:ext cx="2258005" cy="26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3" y="3455571"/>
            <a:ext cx="2209800" cy="267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62744"/>
            <a:ext cx="2911931" cy="34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1114" y="1356377"/>
            <a:ext cx="4572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Что изображено на верхнем рисунке?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Какие действия она совершила?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Какие отделы мозга принимают решение?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582" y="4917352"/>
            <a:ext cx="8896831" cy="141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/>
                <a:ea typeface="JournalC"/>
              </a:rPr>
              <a:t>Вывод: простые и срочные решения принимает спинной мозг.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9301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883"/>
                <a:gridCol w="1679952"/>
                <a:gridCol w="2390655"/>
                <a:gridCol w="4203510"/>
              </a:tblGrid>
              <a:tr h="9133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рисунка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 отдел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н.с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отвечает за действие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88555"/>
              </p:ext>
            </p:extLst>
          </p:nvPr>
        </p:nvGraphicFramePr>
        <p:xfrm>
          <a:off x="0" y="1262744"/>
          <a:ext cx="2565779" cy="70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07"/>
                <a:gridCol w="1701372"/>
              </a:tblGrid>
              <a:tr h="7025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Обожглась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59376"/>
              </p:ext>
            </p:extLst>
          </p:nvPr>
        </p:nvGraphicFramePr>
        <p:xfrm>
          <a:off x="2581700" y="1262744"/>
          <a:ext cx="2358790" cy="68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790"/>
              </a:tblGrid>
              <a:tr h="6888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54555"/>
              </p:ext>
            </p:extLst>
          </p:nvPr>
        </p:nvGraphicFramePr>
        <p:xfrm>
          <a:off x="4940490" y="1262745"/>
          <a:ext cx="420351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510"/>
              </a:tblGrid>
              <a:tr h="620646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простые и срочные решения принимает спинной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8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1114" y="1356377"/>
            <a:ext cx="4572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Что изображено на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среднем рисунке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Какие действия совершает Миша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- Какие отделы мозга принимают решение?</a:t>
            </a:r>
            <a:endParaRPr lang="ru-RU" sz="2800" dirty="0">
              <a:latin typeface="Times New Roman"/>
              <a:ea typeface="JournalC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629" y="4873809"/>
            <a:ext cx="8896831" cy="183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/>
                <a:ea typeface="JournalC"/>
              </a:rPr>
              <a:t>Вывод: совместное руководство спинного и головного мозга позволяет совершать действия, в которых участвует несколько органов.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16" y="1262744"/>
            <a:ext cx="2933216" cy="3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0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9301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883"/>
                <a:gridCol w="1679952"/>
                <a:gridCol w="2390655"/>
                <a:gridCol w="4203510"/>
              </a:tblGrid>
              <a:tr h="9133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рисунка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 отдел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н.с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отвечает за действие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35954"/>
          <a:ext cx="9144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09"/>
                <a:gridCol w="1692322"/>
                <a:gridCol w="2388359"/>
                <a:gridCol w="42035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Обожглась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простые и срочные решения принимает спинной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76974"/>
              </p:ext>
            </p:extLst>
          </p:nvPr>
        </p:nvGraphicFramePr>
        <p:xfrm>
          <a:off x="0" y="1827712"/>
          <a:ext cx="2580946" cy="131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439"/>
                <a:gridCol w="1695507"/>
              </a:tblGrid>
              <a:tr h="13112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Слушает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0679"/>
              </p:ext>
            </p:extLst>
          </p:nvPr>
        </p:nvGraphicFramePr>
        <p:xfrm>
          <a:off x="2606723" y="1829987"/>
          <a:ext cx="2373191" cy="129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91"/>
              </a:tblGrid>
              <a:tr h="12953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Спинной мозг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65720"/>
              </p:ext>
            </p:extLst>
          </p:nvPr>
        </p:nvGraphicFramePr>
        <p:xfrm>
          <a:off x="4954137" y="1804967"/>
          <a:ext cx="4189863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8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совместное руководство спинного и головного мозга позволяет совершать действия, в которых участвует несколько органов.</a:t>
                      </a:r>
                      <a:endParaRPr lang="ru-RU" sz="20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1114" y="1356377"/>
            <a:ext cx="4572000" cy="356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- Что изображено на нижнем рисунке?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–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Почему Лена не смотрит, где стоит соль?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Какой отдел мозга будет отвечать за принятие решения?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582" y="4868003"/>
            <a:ext cx="8896831" cy="185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/>
                <a:ea typeface="JournalC"/>
              </a:rPr>
              <a:t>Вывод: с помощью больших полушарий головного мозга принимаются наиболее сложные решения и осуществляются наиболее сложные действия.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94" y="1262745"/>
            <a:ext cx="2876635" cy="34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39120" y="1163654"/>
            <a:ext cx="8899039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/>
              <a:t>В.А.Сухомлинский</a:t>
            </a:r>
            <a:r>
              <a:rPr lang="ru-RU" sz="3200" b="1" dirty="0"/>
              <a:t> сказал: </a:t>
            </a:r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наши замыслы, 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поиски </a:t>
            </a:r>
            <a:endParaRPr lang="ru-RU" sz="36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превращаются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прах, </a:t>
            </a:r>
            <a:endParaRPr lang="ru-RU" sz="36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ученика нет желания учиться».</a:t>
            </a:r>
          </a:p>
        </p:txBody>
      </p:sp>
    </p:spTree>
    <p:extLst>
      <p:ext uri="{BB962C8B-B14F-4D97-AF65-F5344CB8AC3E}">
        <p14:creationId xmlns:p14="http://schemas.microsoft.com/office/powerpoint/2010/main" val="31019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9301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883"/>
                <a:gridCol w="1679952"/>
                <a:gridCol w="2390655"/>
                <a:gridCol w="4203510"/>
              </a:tblGrid>
              <a:tr h="9133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рисунка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 отдел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н.с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отвечает за действие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35954"/>
          <a:ext cx="9144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09"/>
                <a:gridCol w="1692322"/>
                <a:gridCol w="2388359"/>
                <a:gridCol w="42035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Обожглась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простые и срочные решения принимает спинной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827712"/>
          <a:ext cx="9144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439"/>
                <a:gridCol w="1695507"/>
                <a:gridCol w="2373191"/>
                <a:gridCol w="41898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Слушает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Спинной мозг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Головной мозг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совместное руководство спинного и головного мозга позволяет совершать действия, в которых участвует несколько органов.</a:t>
                      </a:r>
                      <a:endParaRPr lang="ru-RU" sz="20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49"/>
              </p:ext>
            </p:extLst>
          </p:nvPr>
        </p:nvGraphicFramePr>
        <p:xfrm>
          <a:off x="0" y="3212276"/>
          <a:ext cx="2580946" cy="159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439"/>
                <a:gridCol w="1695507"/>
              </a:tblGrid>
              <a:tr h="15917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Мешает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Берет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соль(по памяти)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51175"/>
              </p:ext>
            </p:extLst>
          </p:nvPr>
        </p:nvGraphicFramePr>
        <p:xfrm>
          <a:off x="0" y="4937759"/>
          <a:ext cx="2580946" cy="155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439"/>
                <a:gridCol w="1695507"/>
              </a:tblGrid>
              <a:tr h="15585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Пишет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Отвечает на вопрос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18390"/>
              </p:ext>
            </p:extLst>
          </p:nvPr>
        </p:nvGraphicFramePr>
        <p:xfrm>
          <a:off x="4954137" y="3200904"/>
          <a:ext cx="4189863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8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помощью больших полушарий головного мозга принимаются наиболее сложные решения и осуществляются наиболее сложные действия.</a:t>
                      </a:r>
                      <a:endParaRPr lang="ru-RU" sz="20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86118"/>
              </p:ext>
            </p:extLst>
          </p:nvPr>
        </p:nvGraphicFramePr>
        <p:xfrm>
          <a:off x="2606723" y="3203178"/>
          <a:ext cx="2373191" cy="164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91"/>
              </a:tblGrid>
              <a:tr h="1641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Спинной мозг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полушария головного мозга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09762"/>
              </p:ext>
            </p:extLst>
          </p:nvPr>
        </p:nvGraphicFramePr>
        <p:xfrm>
          <a:off x="5036024" y="4893025"/>
          <a:ext cx="410797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в выполнения сложных заданий задействован один отдел головного мозга (большие полушария), то человеку очень трудно выполнять такую работу</a:t>
                      </a:r>
                      <a:endParaRPr lang="ru-RU" sz="20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57543"/>
              </p:ext>
            </p:extLst>
          </p:nvPr>
        </p:nvGraphicFramePr>
        <p:xfrm>
          <a:off x="2634018" y="4937760"/>
          <a:ext cx="2373191" cy="155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91"/>
              </a:tblGrid>
              <a:tr h="155857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полушария головного мозга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полушария головного мозга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2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057" y="1393374"/>
            <a:ext cx="8011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Мы ответили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урока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219744" y="2926504"/>
            <a:ext cx="6019152" cy="2241313"/>
          </a:xfrm>
          <a:prstGeom prst="wedgeRoundRectCallout">
            <a:avLst>
              <a:gd name="adj1" fmla="val -20442"/>
              <a:gd name="adj2" fmla="val 504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почему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органов работают одновременно, а мы не можем одновременно говорить и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писать?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745"/>
            <a:ext cx="8940374" cy="7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2060110"/>
            <a:ext cx="1967880" cy="22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4321172"/>
            <a:ext cx="2078349" cy="244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76" y="2060111"/>
            <a:ext cx="1948810" cy="22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13" y="4327004"/>
            <a:ext cx="2360496" cy="239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057" y="1393374"/>
            <a:ext cx="80118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 стр.42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Может ли отдыхать нервная система?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3350"/>
            <a:ext cx="884237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175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2" descr="\\Server\новая папка\Шагов\1-МИР деятельности_2 класс\МИД_ТЗ для художника_УРОКИ 1-5\All_illustrations_MID_2klass\Logo_Mi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257925"/>
            <a:ext cx="1282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453313" y="6359525"/>
            <a:ext cx="1430337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C00000"/>
                </a:solidFill>
                <a:latin typeface="Arial" panose="020B0604020202020204" pitchFamily="34" charset="0"/>
              </a:rPr>
              <a:t>Урок 1, слайд 6</a:t>
            </a:r>
          </a:p>
        </p:txBody>
      </p:sp>
      <p:pic>
        <p:nvPicPr>
          <p:cNvPr id="16" name="Picture 2" descr="\\server\data\Работа методистов\МИД\МиД_1 класс_издательство_2011 год\Все рисунки для презентаций\без фона\Урок 9 верь в себ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108075"/>
            <a:ext cx="10858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применение знаний</a:t>
            </a:r>
            <a:endParaRPr lang="ru-RU" sz="40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056" y="1569002"/>
            <a:ext cx="8236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рабочей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  стр. 15 №2, №5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42164"/>
              </p:ext>
            </p:extLst>
          </p:nvPr>
        </p:nvGraphicFramePr>
        <p:xfrm>
          <a:off x="131929" y="2516293"/>
          <a:ext cx="2938818" cy="3230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388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Чувствительные клетки</a:t>
                      </a:r>
                      <a:endParaRPr lang="ru-RU" sz="2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Нервы </a:t>
                      </a:r>
                      <a:endParaRPr lang="ru-RU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Спинной мозг </a:t>
                      </a:r>
                      <a:endParaRPr lang="ru-RU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Головной мозг</a:t>
                      </a:r>
                      <a:endParaRPr lang="ru-RU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полушария</a:t>
                      </a:r>
                      <a:endParaRPr lang="ru-RU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73584"/>
              </p:ext>
            </p:extLst>
          </p:nvPr>
        </p:nvGraphicFramePr>
        <p:xfrm>
          <a:off x="4340746" y="2600075"/>
          <a:ext cx="4686714" cy="3200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8671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Управляет работой внутренних органов и принимает простые и быстрые решения</a:t>
                      </a:r>
                      <a:r>
                        <a:rPr lang="ru-RU" sz="2000" b="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Принимают решения, в которых нужно использовать наш опыт и память</a:t>
                      </a:r>
                      <a:endParaRPr lang="ru-RU" sz="20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Управляет работой организма и сложным поведением человека</a:t>
                      </a:r>
                      <a:endParaRPr lang="ru-RU" sz="20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Реагирует на сигналы из окружающей среды</a:t>
                      </a:r>
                      <a:endParaRPr lang="ru-RU" sz="20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Связывают мозг со всеми органами тела</a:t>
                      </a:r>
                      <a:endParaRPr lang="ru-RU" sz="20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 rot="3177125">
            <a:off x="2264675" y="3636269"/>
            <a:ext cx="2705630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3177125">
            <a:off x="2210737" y="4427057"/>
            <a:ext cx="2705630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615140">
            <a:off x="2570408" y="3289242"/>
            <a:ext cx="198628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763021">
            <a:off x="2656730" y="4167932"/>
            <a:ext cx="181364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794303">
            <a:off x="2169867" y="4352875"/>
            <a:ext cx="2705630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применение знаний</a:t>
            </a:r>
            <a:endParaRPr lang="ru-RU" sz="40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2243" y="1748206"/>
            <a:ext cx="1219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/>
                <a:ea typeface="JournalC"/>
              </a:rPr>
              <a:t>Тест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60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986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sz="40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070" y="868031"/>
            <a:ext cx="883639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Нервная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человека</a:t>
            </a: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 правильный ответ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системы органов человека не существует?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способствует попаданию информации в головной мозг?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Нервы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входит в центральную нервную систему?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спинной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нервы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Какую функцию выполняет головной мозг?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обрабатывает информацию, управляет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органами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986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sz="40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837" y="723820"/>
            <a:ext cx="87886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полушарий имеет головной мозг?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Какую функцию выполняет спинной мозг?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 мышц и других органов, обеспечивает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связь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органов с головным мозгом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Чем вы можете помочь нервной системе, чтобы она не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перенапрягалась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оставалась здоровой?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раздражаться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часто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бывать на свежем воздухе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соблюдать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есть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нервничать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проветривать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Какую функцию выполняют нервы?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сигналы от органов к мозгу 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команды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мозга к органам</a:t>
            </a:r>
          </a:p>
        </p:txBody>
      </p:sp>
    </p:spTree>
    <p:extLst>
      <p:ext uri="{BB962C8B-B14F-4D97-AF65-F5344CB8AC3E}">
        <p14:creationId xmlns:p14="http://schemas.microsoft.com/office/powerpoint/2010/main" val="18710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применение знаний</a:t>
            </a:r>
            <a:endParaRPr lang="ru-RU" sz="40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2628" y="1371025"/>
            <a:ext cx="7358743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343275" algn="l"/>
              </a:tabLst>
            </a:pPr>
            <a:r>
              <a:rPr lang="ru-RU" sz="3200" b="1" dirty="0" smtClean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Самооценка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43275" algn="l"/>
              </a:tabLst>
            </a:pPr>
            <a:r>
              <a:rPr lang="ru-RU" sz="2400" dirty="0" smtClean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– Какую работу мы сейчас выполняли?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43275" algn="l"/>
              </a:tabLst>
            </a:pPr>
            <a:r>
              <a:rPr lang="ru-RU" sz="2400" dirty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dirty="0" smtClean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Кто с ней справился легко?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43275" algn="l"/>
              </a:tabLst>
            </a:pPr>
            <a:r>
              <a:rPr lang="ru-RU" sz="2400" dirty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dirty="0" smtClean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Кому было трудно?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43275" algn="l"/>
              </a:tabLst>
            </a:pPr>
            <a:r>
              <a:rPr lang="ru-RU" sz="2400" dirty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dirty="0" smtClean="0">
                <a:solidFill>
                  <a:srgbClr val="800080"/>
                </a:solidFill>
                <a:latin typeface="Times New Roman"/>
                <a:ea typeface="Calibri"/>
                <a:cs typeface="Times New Roman"/>
              </a:rPr>
              <a:t>Кто доволен сегодня своей работой?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43275" algn="l"/>
              </a:tabLst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0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904" y="1691088"/>
            <a:ext cx="88621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минуту убедите своего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 в том, что изучение организма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необходимо.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8735" y="450377"/>
            <a:ext cx="247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«ОРАТОР»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85" y="1319160"/>
            <a:ext cx="1577975" cy="1560512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/>
          <a:srcRect l="52037" b="53664"/>
          <a:stretch>
            <a:fillRect/>
          </a:stretch>
        </p:blipFill>
        <p:spPr bwMode="auto">
          <a:xfrm>
            <a:off x="7802269" y="3807725"/>
            <a:ext cx="1066800" cy="18002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ьная выноска 11"/>
          <p:cNvSpPr/>
          <p:nvPr/>
        </p:nvSpPr>
        <p:spPr>
          <a:xfrm rot="5400000">
            <a:off x="3849421" y="-678523"/>
            <a:ext cx="2332212" cy="66402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организм работает слаженно?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16200000" flipH="1">
            <a:off x="2444174" y="2189379"/>
            <a:ext cx="2722724" cy="6300882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система управляет слаженной работой всех органов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31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30" descr="C:\Users\user\Desktop\Лесенка-успех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0" y="2281262"/>
            <a:ext cx="8450511" cy="40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21" y="5754341"/>
            <a:ext cx="2704062" cy="527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904" y="4822719"/>
            <a:ext cx="2852197" cy="700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153" y="3652321"/>
            <a:ext cx="2624797" cy="693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396" y="2772004"/>
            <a:ext cx="3061981" cy="7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5108" y="526501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2029" y="2013382"/>
            <a:ext cx="7731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Д/з: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§9, рабочая тетрадь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§9.</a:t>
            </a:r>
          </a:p>
        </p:txBody>
      </p:sp>
    </p:spTree>
    <p:extLst>
      <p:ext uri="{BB962C8B-B14F-4D97-AF65-F5344CB8AC3E}">
        <p14:creationId xmlns:p14="http://schemas.microsoft.com/office/powerpoint/2010/main" val="7477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7942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Вспоминаем то, что знаем</a:t>
            </a:r>
            <a:endParaRPr lang="ru-RU" sz="40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0614" y="1636611"/>
            <a:ext cx="8022772" cy="990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чем вы столкнулись?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0614" y="3272506"/>
            <a:ext cx="8022772" cy="1100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сделать, чтобы преодолеть это затруднение?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614" y="5050969"/>
            <a:ext cx="8022772" cy="82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причина ваших затруднений?</a:t>
            </a:r>
          </a:p>
        </p:txBody>
      </p:sp>
    </p:spTree>
    <p:extLst>
      <p:ext uri="{BB962C8B-B14F-4D97-AF65-F5344CB8AC3E}">
        <p14:creationId xmlns:p14="http://schemas.microsoft.com/office/powerpoint/2010/main" val="2909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55914" y="1861457"/>
            <a:ext cx="6988629" cy="372291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системы органов работают одновременно, а мы не можем одновременно говорить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писать?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5914" y="478815"/>
            <a:ext cx="6816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проблему урока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46414" y="6030686"/>
            <a:ext cx="6651172" cy="7184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возникает вопрос?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77684" y="2494460"/>
            <a:ext cx="6988629" cy="3722914"/>
          </a:xfrm>
          <a:prstGeom prst="wedgeRoundRectCallout">
            <a:avLst>
              <a:gd name="adj1" fmla="val -20442"/>
              <a:gd name="adj2" fmla="val 504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почему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органов работают одновременно, а мы не можем одновременно говорить и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писать?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5914" y="478815"/>
            <a:ext cx="6816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проблему урока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0613" y="1346838"/>
            <a:ext cx="8022772" cy="846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цель мы перед собой поставим?</a:t>
            </a:r>
          </a:p>
        </p:txBody>
      </p:sp>
    </p:spTree>
    <p:extLst>
      <p:ext uri="{BB962C8B-B14F-4D97-AF65-F5344CB8AC3E}">
        <p14:creationId xmlns:p14="http://schemas.microsoft.com/office/powerpoint/2010/main" val="10565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7942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</a:t>
            </a: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057" y="1262745"/>
            <a:ext cx="8022772" cy="1023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 теперь попробуйте определить тему сегодняшнего урока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566056" y="2405742"/>
            <a:ext cx="8022773" cy="37882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ctr"/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«Нервная система».</a:t>
            </a:r>
          </a:p>
        </p:txBody>
      </p:sp>
    </p:spTree>
    <p:extLst>
      <p:ext uri="{BB962C8B-B14F-4D97-AF65-F5344CB8AC3E}">
        <p14:creationId xmlns:p14="http://schemas.microsoft.com/office/powerpoint/2010/main" val="21619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7942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0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0614" y="1636610"/>
            <a:ext cx="8022772" cy="467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9993" y="1951054"/>
            <a:ext cx="76528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1.Узнать какие органы человека входят в состав нервной системы?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Выяснить как работает нервная система?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3.Разобраться какую роль в организме она выполняет?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057" y="1393374"/>
            <a:ext cx="801188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190" y="1399001"/>
            <a:ext cx="442332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Работа с рисунком на с.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40.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JournalC"/>
                <a:cs typeface="Times New Roman"/>
              </a:rPr>
              <a:t>– Из </a:t>
            </a:r>
            <a:r>
              <a:rPr lang="ru-RU" sz="2800" dirty="0" smtClean="0">
                <a:latin typeface="Times New Roman"/>
                <a:ea typeface="JournalC"/>
                <a:cs typeface="Times New Roman"/>
              </a:rPr>
              <a:t>чего состоит </a:t>
            </a:r>
            <a:r>
              <a:rPr lang="ru-RU" sz="2800" dirty="0">
                <a:latin typeface="Times New Roman"/>
                <a:ea typeface="JournalC"/>
                <a:cs typeface="Times New Roman"/>
              </a:rPr>
              <a:t>нервная система?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http://prostatitusnet.ru/wp-content/uploads/media/%D0%9A%D0%BE%D0%BD%D1%81%D0%BF%D0%B5%D0%BA%D1%82-%D1%83%D1%80%D0%BE%D0%BA%D0%B0-%D0%BF%D0%BE-%D0%BE%D0%BA%D1%80%D1%83%D0%B6%D0%B0%D1%8E%D1%89%D0%B5%D0%BC%D1%83-%D0%BC%D0%B8%D1%80%D1%83-%D0%BF%D0%BE-%D1%82%D0%B5%D0%BC%D0%B5-%D0%9E%D1%80%D0%B3%D0%B0%D0%BD%D0%B8%D0%B7%D0%BC-%D1%87%D0%B5%D0%BB%D0%BE%D0%B2%D0%B5%D0%BA%D0%B0-%D0%B4%D0%BB%D1%8F-3-%D0%BA%D0%BB%D0%B0%D1%81%D1%81%D0%B0/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81" y="1262745"/>
            <a:ext cx="3808156" cy="54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65572" y="4953001"/>
            <a:ext cx="1230085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1165</TotalTime>
  <Words>1076</Words>
  <Application>Microsoft Office PowerPoint</Application>
  <PresentationFormat>Экран (4:3)</PresentationFormat>
  <Paragraphs>227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JournalC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Надежда</cp:lastModifiedBy>
  <cp:revision>94</cp:revision>
  <dcterms:created xsi:type="dcterms:W3CDTF">2013-02-04T11:34:54Z</dcterms:created>
  <dcterms:modified xsi:type="dcterms:W3CDTF">2019-06-14T17:49:25Z</dcterms:modified>
</cp:coreProperties>
</file>