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91" r:id="rId3"/>
    <p:sldId id="293" r:id="rId4"/>
    <p:sldId id="295" r:id="rId5"/>
    <p:sldId id="257" r:id="rId6"/>
    <p:sldId id="258" r:id="rId7"/>
    <p:sldId id="288" r:id="rId8"/>
    <p:sldId id="259" r:id="rId9"/>
    <p:sldId id="261" r:id="rId10"/>
    <p:sldId id="289" r:id="rId11"/>
    <p:sldId id="290" r:id="rId12"/>
    <p:sldId id="256" r:id="rId13"/>
    <p:sldId id="262" r:id="rId14"/>
    <p:sldId id="264" r:id="rId15"/>
    <p:sldId id="276" r:id="rId16"/>
    <p:sldId id="277" r:id="rId17"/>
    <p:sldId id="266" r:id="rId18"/>
    <p:sldId id="281" r:id="rId19"/>
    <p:sldId id="285" r:id="rId20"/>
    <p:sldId id="287" r:id="rId21"/>
    <p:sldId id="272" r:id="rId22"/>
    <p:sldId id="286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0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6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433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3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520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0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6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1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0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1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2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7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1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4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sibact.ru/vopros.jpg" TargetMode="External"/><Relationship Id="rId3" Type="http://schemas.openxmlformats.org/officeDocument/2006/relationships/hyperlink" Target="http://www.moshiach.ru/pic/glossary.jpg" TargetMode="External"/><Relationship Id="rId7" Type="http://schemas.openxmlformats.org/officeDocument/2006/relationships/hyperlink" Target="http://us.cdn4.123rf.com/168nwm/alexbannykh/alexbannykh1102/alexbannykh110200022/8923694-reading-boy.jpg" TargetMode="External"/><Relationship Id="rId2" Type="http://schemas.openxmlformats.org/officeDocument/2006/relationships/hyperlink" Target="http://sad550.ru/files/imagecache/more/tani6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56.radikal.ru/1304/6e/a56e13fd09ca.jpg" TargetMode="External"/><Relationship Id="rId5" Type="http://schemas.openxmlformats.org/officeDocument/2006/relationships/hyperlink" Target="http://logopsi.ucoz.com/photo/antonimy/antonimy/98" TargetMode="External"/><Relationship Id="rId4" Type="http://schemas.openxmlformats.org/officeDocument/2006/relationships/hyperlink" Target="http://www.klass39.ru/internet-urok-po-russkomu-yazyku-antonim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Русский язык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класс, УМК Перспектива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752600"/>
            <a:ext cx="6858000" cy="2590800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 урока</a:t>
            </a:r>
          </a:p>
          <a:p>
            <a:pPr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Слова, противоположные по значению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(АНТОНИМЫ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algn="r">
              <a:spcBef>
                <a:spcPts val="0"/>
              </a:spcBef>
              <a:buNone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None/>
            </a:pPr>
            <a:endParaRPr lang="ru-RU" sz="2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Презентацию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составила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учитель начальных классов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МБОУ Сургутского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стественно-научного лицея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Локоткова О.В.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свои записи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267199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мальчик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 –грус</a:t>
            </a:r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пустая – полная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лакать – смеяться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410199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записанные вами слова являются – АНТОНИМАМИ</a:t>
            </a: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Слова с противоположным значением называются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антонимами.</a:t>
            </a:r>
          </a:p>
          <a:p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друг-враг, холодно-жарко, толстый –тонкий и т.д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0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458200" cy="29718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слове </a:t>
            </a:r>
            <a:r>
              <a:rPr lang="ru-RU" sz="3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антоним</a:t>
            </a:r>
            <a:r>
              <a:rPr lang="ru-RU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первая часть </a:t>
            </a:r>
            <a:r>
              <a:rPr lang="ru-RU" sz="3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«анти», </a:t>
            </a:r>
            <a:r>
              <a:rPr lang="ru-RU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значит </a:t>
            </a:r>
            <a:r>
              <a:rPr lang="ru-RU" sz="3600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«против, противоположный», </a:t>
            </a:r>
            <a:r>
              <a:rPr lang="ru-RU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вторая часть — «</a:t>
            </a:r>
            <a:r>
              <a:rPr lang="ru-RU" sz="3600" b="1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онима</a:t>
            </a:r>
            <a:r>
              <a:rPr lang="ru-RU" sz="3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ru-RU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по-гречески означает — </a:t>
            </a:r>
            <a:r>
              <a:rPr lang="ru-RU" sz="3600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«имя, слово».</a:t>
            </a:r>
            <a:endParaRPr lang="ru-RU" sz="3600" u="sng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http://www.moshiach.ru/pic/glossar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2628900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6482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Проблемный вопрос</a:t>
            </a:r>
            <a:endParaRPr lang="ru-RU" sz="3600" b="1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447800"/>
            <a:ext cx="4800600" cy="16764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добрый – зло</a:t>
            </a:r>
          </a:p>
          <a:p>
            <a:pPr algn="ctr">
              <a:buNone/>
            </a:pP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 антонимы?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2" name="Picture 2" descr="http://i1.imgbb.ru/img6/b/3/2/b32b41399a77b0d7586a6778f2dcfdb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"/>
            <a:ext cx="2590800" cy="3193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609600"/>
            <a:ext cx="24384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Антонимы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19600" y="1676400"/>
            <a:ext cx="44958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добрый – злой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419600" y="3429000"/>
            <a:ext cx="44958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добро – зло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81000" y="2209800"/>
            <a:ext cx="3733800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добрый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зло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http://i1.imgbb.ru/img6/b/3/2/b32b41399a77b0d7586a6778f2dcfdb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81000"/>
            <a:ext cx="1371600" cy="1690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sz="4000" b="1" kern="0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Антонимы </a:t>
            </a:r>
            <a:r>
              <a:rPr lang="en-US" altLang="ru-RU" sz="24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en-US" altLang="ru-RU" sz="24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altLang="ru-RU" sz="24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– </a:t>
            </a:r>
            <a: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это слова одной и той же части речи с противоположным лексическим значением: </a:t>
            </a:r>
            <a:r>
              <a:rPr lang="ru-RU" altLang="ru-RU" sz="3500" i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вопрос – ответ, глупый – умный, громко – тихо, вспомнить – забыть</a:t>
            </a:r>
            <a: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. Они обычно противопоставляются по какому-либо признаку: </a:t>
            </a:r>
            <a:r>
              <a:rPr lang="ru-RU" altLang="ru-RU" sz="3500" i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день </a:t>
            </a:r>
            <a: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и</a:t>
            </a:r>
            <a:r>
              <a:rPr lang="ru-RU" altLang="ru-RU" sz="3500" i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 ночь – </a:t>
            </a:r>
            <a: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по времени,</a:t>
            </a:r>
            <a:r>
              <a:rPr lang="ru-RU" altLang="ru-RU" sz="3500" i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 легкий </a:t>
            </a:r>
            <a: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и</a:t>
            </a:r>
            <a:r>
              <a:rPr lang="ru-RU" altLang="ru-RU" sz="3500" i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 тяжелый </a:t>
            </a:r>
            <a: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– по весу, </a:t>
            </a:r>
            <a:r>
              <a:rPr lang="ru-RU" altLang="ru-RU" sz="3500" i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вверху</a:t>
            </a:r>
            <a: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 и </a:t>
            </a:r>
            <a:r>
              <a:rPr lang="ru-RU" altLang="ru-RU" sz="3500" i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внизу</a:t>
            </a:r>
            <a: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 – по положению в пространстве, </a:t>
            </a:r>
            <a:r>
              <a:rPr lang="ru-RU" altLang="ru-RU" sz="3500" i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горький </a:t>
            </a:r>
            <a: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и </a:t>
            </a:r>
            <a:r>
              <a:rPr lang="ru-RU" altLang="ru-RU" sz="3500" i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сладкий</a:t>
            </a:r>
            <a: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 – по вкусу и т.д.</a:t>
            </a:r>
            <a:b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Отношения антонимии могут быть между словами</a:t>
            </a:r>
            <a:r>
              <a:rPr lang="ru-RU" altLang="ru-RU" sz="3500" i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 (север – юг)</a:t>
            </a:r>
            <a: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, </a:t>
            </a:r>
            <a:r>
              <a:rPr lang="ru-RU" altLang="ru-RU" sz="3500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между </a:t>
            </a:r>
            <a: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фразеологизмами</a:t>
            </a:r>
            <a:r>
              <a:rPr lang="ru-RU" altLang="ru-RU" sz="3500" i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 (одержать победу – потерпеть поражение)</a:t>
            </a:r>
            <a: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.</a:t>
            </a:r>
            <a:br>
              <a:rPr lang="ru-RU" altLang="ru-RU" sz="35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</a:b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7353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пословицы, запиши их в тетрадь.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чертой подчеркни антонимы.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Знай больше, а говори меньше</a:t>
            </a:r>
            <a:r>
              <a:rPr lang="ru-RU" sz="40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ru-RU" sz="4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Ученье - свет, а неученье - тьма</a:t>
            </a:r>
            <a:r>
              <a:rPr lang="ru-RU" sz="40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ru-RU" sz="40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Мир  строит, а война  разрушает</a:t>
            </a:r>
            <a:r>
              <a:rPr lang="ru-RU" sz="40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4000" b="1" dirty="0">
                <a:latin typeface="Times New Roman" pitchFamily="18" charset="0"/>
              </a:rPr>
              <a:t>В учебе корень горек, зато плод </a:t>
            </a:r>
            <a:r>
              <a:rPr lang="ru-RU" altLang="ru-RU" sz="4000" b="1" dirty="0" smtClean="0">
                <a:latin typeface="Times New Roman" pitchFamily="18" charset="0"/>
              </a:rPr>
              <a:t>её сладок.</a:t>
            </a:r>
            <a:endParaRPr lang="ru-RU" sz="4000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675" y="609600"/>
            <a:ext cx="6105525" cy="1320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Проверьте свою работу.</a:t>
            </a:r>
            <a:endParaRPr lang="ru-RU" sz="36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571999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Знай </a:t>
            </a:r>
            <a:r>
              <a:rPr lang="ru-RU" sz="3900" b="1" u="sng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больше</a:t>
            </a:r>
            <a:r>
              <a:rPr lang="ru-RU" sz="39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а говори </a:t>
            </a:r>
            <a:r>
              <a:rPr lang="ru-RU" sz="3900" b="1" u="sng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меньше</a:t>
            </a:r>
            <a:r>
              <a:rPr lang="ru-RU" sz="39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ru-RU" sz="3900" b="1" u="sng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r>
              <a:rPr lang="ru-RU" sz="3900" b="1" u="sng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Ученье</a:t>
            </a:r>
            <a:r>
              <a:rPr lang="ru-RU" sz="39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39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 </a:t>
            </a:r>
            <a:r>
              <a:rPr lang="ru-RU" sz="3900" b="1" u="sng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свет</a:t>
            </a:r>
            <a:r>
              <a:rPr lang="ru-RU" sz="39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а </a:t>
            </a:r>
            <a:r>
              <a:rPr lang="ru-RU" sz="3900" b="1" u="sng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неученье</a:t>
            </a:r>
            <a:r>
              <a:rPr lang="ru-RU" sz="39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- </a:t>
            </a:r>
            <a:r>
              <a:rPr lang="ru-RU" sz="3900" b="1" u="sng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тьма</a:t>
            </a:r>
            <a:r>
              <a:rPr lang="ru-RU" sz="39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ru-RU" sz="3900" b="1" u="sng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r>
              <a:rPr lang="ru-RU" sz="3900" b="1" u="sng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Мир</a:t>
            </a:r>
            <a:r>
              <a:rPr lang="ru-RU" sz="39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</a:t>
            </a:r>
            <a:r>
              <a:rPr lang="ru-RU" sz="3900" b="1" u="sng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строит</a:t>
            </a:r>
            <a:r>
              <a:rPr lang="ru-RU" sz="39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а </a:t>
            </a:r>
            <a:r>
              <a:rPr lang="ru-RU" sz="3900" b="1" u="sng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война</a:t>
            </a:r>
            <a:r>
              <a:rPr lang="ru-RU" sz="39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</a:t>
            </a:r>
            <a:r>
              <a:rPr lang="ru-RU" sz="3900" b="1" u="sng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разрушает</a:t>
            </a:r>
            <a:r>
              <a:rPr lang="ru-RU" sz="39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ru-RU" sz="3900" b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r>
              <a:rPr lang="ru-RU" altLang="ru-RU" sz="4300" b="1" dirty="0">
                <a:latin typeface="Times New Roman" pitchFamily="18" charset="0"/>
              </a:rPr>
              <a:t>В учебе корень </a:t>
            </a:r>
            <a:r>
              <a:rPr lang="ru-RU" altLang="ru-RU" sz="4300" b="1" u="sng" dirty="0">
                <a:latin typeface="Times New Roman" pitchFamily="18" charset="0"/>
              </a:rPr>
              <a:t>горек</a:t>
            </a:r>
            <a:r>
              <a:rPr lang="ru-RU" altLang="ru-RU" sz="4300" b="1" dirty="0">
                <a:latin typeface="Times New Roman" pitchFamily="18" charset="0"/>
              </a:rPr>
              <a:t>, зато плод её </a:t>
            </a:r>
            <a:r>
              <a:rPr lang="ru-RU" altLang="ru-RU" sz="4300" b="1" u="sng" dirty="0">
                <a:latin typeface="Times New Roman" pitchFamily="18" charset="0"/>
              </a:rPr>
              <a:t>сладок</a:t>
            </a:r>
            <a:r>
              <a:rPr lang="ru-RU" altLang="ru-RU" sz="4300" b="1" dirty="0">
                <a:latin typeface="Times New Roman" pitchFamily="18" charset="0"/>
              </a:rPr>
              <a:t>.</a:t>
            </a:r>
            <a:endParaRPr lang="ru-RU" sz="4300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endParaRPr lang="ru-RU" sz="3900" b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endParaRPr lang="ru-RU" sz="3900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us.cdn4.123rf.com/168nwm/alexbannykh/alexbannykh1102/alexbannykh110200022/8923694-reading-bo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2400"/>
            <a:ext cx="128587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00176" y="1005794"/>
            <a:ext cx="5770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2000" dirty="0">
                <a:latin typeface="Times New Roman" pitchFamily="18" charset="0"/>
              </a:rPr>
              <a:t>Я – антоним к слову </a:t>
            </a:r>
            <a:r>
              <a:rPr lang="ru-RU" altLang="ru-RU" sz="2000" b="1" dirty="0">
                <a:latin typeface="Times New Roman" pitchFamily="18" charset="0"/>
              </a:rPr>
              <a:t>«зной»</a:t>
            </a:r>
            <a:r>
              <a:rPr lang="ru-RU" altLang="ru-RU" sz="2000" dirty="0">
                <a:latin typeface="Times New Roman" pitchFamily="18" charset="0"/>
              </a:rPr>
              <a:t>, я в реке, в тени густой</a:t>
            </a:r>
            <a:br>
              <a:rPr lang="ru-RU" altLang="ru-RU" sz="2000" dirty="0">
                <a:latin typeface="Times New Roman" pitchFamily="18" charset="0"/>
              </a:rPr>
            </a:br>
            <a:r>
              <a:rPr lang="ru-RU" altLang="ru-RU" sz="2000" dirty="0">
                <a:latin typeface="Times New Roman" pitchFamily="18" charset="0"/>
              </a:rPr>
              <a:t>И в бутылках лимонада. А зовут меня …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613025" y="2379663"/>
            <a:ext cx="53292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2000" dirty="0">
                <a:latin typeface="Times New Roman" pitchFamily="18" charset="0"/>
              </a:rPr>
              <a:t>Я – антоним слову </a:t>
            </a:r>
            <a:r>
              <a:rPr lang="ru-RU" altLang="ru-RU" sz="2000" b="1" dirty="0">
                <a:latin typeface="Times New Roman" pitchFamily="18" charset="0"/>
              </a:rPr>
              <a:t>«смех» </a:t>
            </a:r>
            <a:r>
              <a:rPr lang="ru-RU" altLang="ru-RU" sz="2000" dirty="0">
                <a:latin typeface="Times New Roman" pitchFamily="18" charset="0"/>
              </a:rPr>
              <a:t>не от счастья и утех,</a:t>
            </a:r>
            <a:br>
              <a:rPr lang="ru-RU" altLang="ru-RU" sz="2000" dirty="0">
                <a:latin typeface="Times New Roman" pitchFamily="18" charset="0"/>
              </a:rPr>
            </a:br>
            <a:r>
              <a:rPr lang="ru-RU" altLang="ru-RU" sz="2000" dirty="0">
                <a:latin typeface="Times New Roman" pitchFamily="18" charset="0"/>
              </a:rPr>
              <a:t>А бываю поневоле от несчастья и от боли,</a:t>
            </a:r>
            <a:br>
              <a:rPr lang="ru-RU" altLang="ru-RU" sz="2000" dirty="0">
                <a:latin typeface="Times New Roman" pitchFamily="18" charset="0"/>
              </a:rPr>
            </a:br>
            <a:r>
              <a:rPr lang="ru-RU" altLang="ru-RU" sz="2000" dirty="0">
                <a:latin typeface="Times New Roman" pitchFamily="18" charset="0"/>
              </a:rPr>
              <a:t>От обид и неудач. Догадались, это …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187765" y="3816420"/>
            <a:ext cx="6041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2000" dirty="0">
                <a:latin typeface="Times New Roman" pitchFamily="18" charset="0"/>
              </a:rPr>
              <a:t>Не бываю без </a:t>
            </a:r>
            <a:r>
              <a:rPr lang="ru-RU" altLang="ru-RU" sz="2000" b="1" dirty="0">
                <a:latin typeface="Times New Roman" pitchFamily="18" charset="0"/>
              </a:rPr>
              <a:t>начала,</a:t>
            </a:r>
            <a:r>
              <a:rPr lang="ru-RU" altLang="ru-RU" sz="2000" dirty="0">
                <a:latin typeface="Times New Roman" pitchFamily="18" charset="0"/>
              </a:rPr>
              <a:t> близкий родственник причала.</a:t>
            </a:r>
            <a:br>
              <a:rPr lang="ru-RU" altLang="ru-RU" sz="2000" dirty="0">
                <a:latin typeface="Times New Roman" pitchFamily="18" charset="0"/>
              </a:rPr>
            </a:br>
            <a:r>
              <a:rPr lang="ru-RU" altLang="ru-RU" sz="2000" dirty="0">
                <a:latin typeface="Times New Roman" pitchFamily="18" charset="0"/>
              </a:rPr>
              <a:t>Делу всякому венец. Называюсь я …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479911" y="5040383"/>
            <a:ext cx="59526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2000" dirty="0">
                <a:latin typeface="Times New Roman" pitchFamily="18" charset="0"/>
              </a:rPr>
              <a:t>Я – антоним </a:t>
            </a:r>
            <a:r>
              <a:rPr lang="ru-RU" altLang="ru-RU" sz="2000" b="1" dirty="0">
                <a:latin typeface="Times New Roman" pitchFamily="18" charset="0"/>
              </a:rPr>
              <a:t>шума, стука</a:t>
            </a:r>
            <a:r>
              <a:rPr lang="ru-RU" altLang="ru-RU" sz="2000" dirty="0">
                <a:latin typeface="Times New Roman" pitchFamily="18" charset="0"/>
              </a:rPr>
              <a:t>, без меня вам ночью мука,</a:t>
            </a:r>
            <a:br>
              <a:rPr lang="ru-RU" altLang="ru-RU" sz="2000" dirty="0">
                <a:latin typeface="Times New Roman" pitchFamily="18" charset="0"/>
              </a:rPr>
            </a:br>
            <a:r>
              <a:rPr lang="ru-RU" altLang="ru-RU" sz="2000" dirty="0">
                <a:latin typeface="Times New Roman" pitchFamily="18" charset="0"/>
              </a:rPr>
              <a:t>Я – для отдыха, для сна. Называюсь – … 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7078663" y="1658938"/>
            <a:ext cx="1800225" cy="3603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latin typeface="Times New Roman" pitchFamily="18" charset="0"/>
              </a:rPr>
              <a:t>ПРОХЛАДА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078663" y="3459163"/>
            <a:ext cx="1800225" cy="3603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latin typeface="Times New Roman" pitchFamily="18" charset="0"/>
              </a:rPr>
              <a:t>ПЛАЧ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7078663" y="4611688"/>
            <a:ext cx="1800225" cy="3603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latin typeface="Times New Roman" pitchFamily="18" charset="0"/>
              </a:rPr>
              <a:t>КОНЕЦ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7078663" y="5835650"/>
            <a:ext cx="1800225" cy="3603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latin typeface="Times New Roman" pitchFamily="18" charset="0"/>
              </a:rPr>
              <a:t>ТИШИНА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 rot="5400000">
            <a:off x="-1538287" y="2914650"/>
            <a:ext cx="467995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ЗАГАДКИ</a:t>
            </a:r>
          </a:p>
        </p:txBody>
      </p:sp>
    </p:spTree>
    <p:extLst>
      <p:ext uri="{BB962C8B-B14F-4D97-AF65-F5344CB8AC3E}">
        <p14:creationId xmlns:p14="http://schemas.microsoft.com/office/powerpoint/2010/main" val="51480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animBg="1"/>
      <p:bldP spid="5130" grpId="0" animBg="1"/>
      <p:bldP spid="51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3886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3200" b="1" dirty="0">
                <a:latin typeface="Times New Roman" pitchFamily="18" charset="0"/>
              </a:rPr>
              <a:t> Самый длинный в мире алфавит у абазинцев, народа, живущего на Кавказе.</a:t>
            </a:r>
          </a:p>
          <a:p>
            <a:pPr algn="ctr">
              <a:buFontTx/>
              <a:buNone/>
            </a:pPr>
            <a:r>
              <a:rPr lang="ru-RU" altLang="ru-RU" sz="3200" b="1" dirty="0">
                <a:latin typeface="Times New Roman" pitchFamily="18" charset="0"/>
              </a:rPr>
              <a:t> В этом алфавите – 71 буква.</a:t>
            </a:r>
          </a:p>
          <a:p>
            <a:pPr algn="ctr">
              <a:buFontTx/>
              <a:buNone/>
            </a:pPr>
            <a:r>
              <a:rPr lang="ru-RU" altLang="ru-RU" sz="3200" b="1" dirty="0">
                <a:latin typeface="Times New Roman" pitchFamily="18" charset="0"/>
              </a:rPr>
              <a:t>Самый короткий  в Европе алфавит имеют итальянцы и финны. У них алфавит состоит из 21 буквы.</a:t>
            </a:r>
          </a:p>
          <a:p>
            <a:pPr algn="ctr">
              <a:buFontTx/>
              <a:buNone/>
            </a:pPr>
            <a:r>
              <a:rPr lang="ru-RU" altLang="ru-RU" sz="3200" b="1" dirty="0">
                <a:latin typeface="Times New Roman" pitchFamily="18" charset="0"/>
              </a:rPr>
              <a:t>Почему слова подчёркнуты? </a:t>
            </a:r>
          </a:p>
        </p:txBody>
      </p:sp>
      <p:sp>
        <p:nvSpPr>
          <p:cNvPr id="18437" name="WordArt 5" descr="list01_1024"/>
          <p:cNvSpPr>
            <a:spLocks noChangeArrowheads="1" noChangeShapeType="1" noTextEdit="1"/>
          </p:cNvSpPr>
          <p:nvPr/>
        </p:nvSpPr>
        <p:spPr bwMode="auto">
          <a:xfrm>
            <a:off x="304800" y="836613"/>
            <a:ext cx="8610599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ВЫ?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979613" y="2492375"/>
            <a:ext cx="15128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195513" y="4149725"/>
            <a:ext cx="1584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8229600" cy="3276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" y="685800"/>
            <a:ext cx="89154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>
                <a:latin typeface="Times New Roman" panose="02020603050405020304" pitchFamily="18" charset="0"/>
              </a:rPr>
              <a:t>«Нам дан во владение самый богатый, меткий, могучий и поистине волшебный русский язык</a:t>
            </a:r>
            <a:r>
              <a:rPr lang="ru-RU" altLang="ru-RU" sz="4400" b="1" i="1" dirty="0" smtClean="0">
                <a:latin typeface="Times New Roman" panose="02020603050405020304" pitchFamily="18" charset="0"/>
              </a:rPr>
              <a:t>»</a:t>
            </a:r>
          </a:p>
          <a:p>
            <a:pPr algn="r"/>
            <a:endParaRPr lang="ru-RU" altLang="ru-RU" sz="4400" b="1" i="1" dirty="0" smtClean="0">
              <a:latin typeface="Times New Roman" panose="02020603050405020304" pitchFamily="18" charset="0"/>
            </a:endParaRPr>
          </a:p>
          <a:p>
            <a:pPr algn="r"/>
            <a:r>
              <a:rPr lang="ru-RU" altLang="ru-RU" sz="4400" b="1" i="1" dirty="0" smtClean="0">
                <a:latin typeface="Times New Roman" panose="02020603050405020304" pitchFamily="18" charset="0"/>
              </a:rPr>
              <a:t>К.Г. Паустовский</a:t>
            </a:r>
            <a:endParaRPr lang="ru-RU" altLang="ru-RU" sz="4400" b="1" i="1" dirty="0">
              <a:latin typeface="Times New Roman" panose="02020603050405020304" pitchFamily="18" charset="0"/>
            </a:endParaRPr>
          </a:p>
          <a:p>
            <a:endParaRPr lang="ru-RU" altLang="ru-RU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Подведём итог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143000"/>
            <a:ext cx="6934201" cy="48983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Урок прошёл для меня плодотворно и я понял (а), что такое АНТОНИМЫ.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Я считаю, что  научилась (научился) находить антонимы, но мне ещё нужна помощь.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Урок был трудным для меня.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4114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Задание на дом:</a:t>
            </a:r>
            <a:endParaRPr lang="ru-RU" sz="36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09800"/>
            <a:ext cx="8153400" cy="129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Учебник, стр. 33 –выучить правило. Упр. 48, стр.34</a:t>
            </a:r>
            <a:endParaRPr lang="ru-RU" sz="3600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9698" name="Picture 2" descr="http://dskv1287.mskobr.ru/images/cms/data/pis_m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895600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5.infourok.ru/uploads/ex/0822/000bdb79-ab717168/2/img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24652" r="2535" b="13125"/>
          <a:stretch/>
        </p:blipFill>
        <p:spPr bwMode="auto">
          <a:xfrm>
            <a:off x="342899" y="1432969"/>
            <a:ext cx="845820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563562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Интернет-источники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hlinkClick r:id="rId2"/>
              </a:rPr>
              <a:t>http://vospitatel.com.ua/zaniatia/mir/ya-malchik-ya-devochka-sredniy-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  <a:hlinkClick r:id="rId2"/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hlinkClick r:id="rId2"/>
              </a:rPr>
              <a:t>vozrast.html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-  загадка про девочку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  <a:hlinkClick r:id="rId2"/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hlinkClick r:id="rId2"/>
              </a:rPr>
              <a:t>http://sad550.ru/files/imagecache/more/tani61.jpg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– девочка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hlinkClick r:id="rId3"/>
              </a:rPr>
              <a:t>http://freelance.ru/img/portfolio/pics/00/0C/DE/843366.jpg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- мальчик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  <a:hlinkClick r:id="rId3"/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hlinkClick r:id="rId3"/>
              </a:rPr>
              <a:t>http://www.moshiach.ru/pic/glossary.jpg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- иллюстрация словаря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hlinkClick r:id="rId4"/>
              </a:rPr>
              <a:t>http://www.klass39.ru/internet-urok-po-russkomu-yazyku-antonimy/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hlinkClick r:id="rId5"/>
              </a:rPr>
              <a:t>http://logopsi.ucoz.com/photo/antonimy/antonimy/98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-  картинки с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антонимами, определение антонимов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hlinkClick r:id="rId6"/>
              </a:rPr>
              <a:t>http://i056.radikal.ru/1304/6e/a56e13fd09ca.jpg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- картинка к  заданию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 дом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hlinkClick r:id="rId7"/>
              </a:rPr>
              <a:t>http://us.cdn4.123rf.com/168nwm/alexbannykh/alexbannykh1102/alexb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  <a:hlinkClick r:id="rId7"/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hlinkClick r:id="rId7"/>
              </a:rPr>
              <a:t>annykh110200022/8923694-reading-boy.jpg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- мальчик читает книгу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hlinkClick r:id="rId8"/>
              </a:rPr>
              <a:t>http://sibact.ru/vopros.jpg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- картинка для проблемного вопроса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5" descr="карандаш смешно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3192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3" descr="kniga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0"/>
            <a:ext cx="22018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ятиугольник 7"/>
          <p:cNvSpPr/>
          <p:nvPr/>
        </p:nvSpPr>
        <p:spPr>
          <a:xfrm>
            <a:off x="250825" y="2708275"/>
            <a:ext cx="2438400" cy="752475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Узнаем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4427538" y="3933825"/>
            <a:ext cx="3810000" cy="19812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Для чего нужны </a:t>
            </a:r>
            <a:r>
              <a:rPr lang="ru-RU" altLang="ru-RU" sz="2400">
                <a:solidFill>
                  <a:srgbClr val="000000"/>
                </a:solidFill>
              </a:rPr>
              <a:t>а</a:t>
            </a:r>
            <a:r>
              <a:rPr lang="ru-RU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нтонимы</a:t>
            </a:r>
          </a:p>
        </p:txBody>
      </p:sp>
      <p:sp>
        <p:nvSpPr>
          <p:cNvPr id="14" name="Текст 13"/>
          <p:cNvSpPr>
            <a:spLocks noGrp="1" noChangeArrowheads="1"/>
          </p:cNvSpPr>
          <p:nvPr>
            <p:ph idx="1"/>
          </p:nvPr>
        </p:nvSpPr>
        <p:spPr>
          <a:xfrm>
            <a:off x="2987675" y="1484313"/>
            <a:ext cx="4824413" cy="2160587"/>
          </a:xfrm>
          <a:prstGeom prst="cloudCallout">
            <a:avLst>
              <a:gd name="adj1" fmla="val -76227"/>
              <a:gd name="adj2" fmla="val 136481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algn="ctr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dirty="0"/>
              <a:t>Какие слова называются антонимами?</a:t>
            </a:r>
          </a:p>
        </p:txBody>
      </p:sp>
    </p:spTree>
    <p:extLst>
      <p:ext uri="{BB962C8B-B14F-4D97-AF65-F5344CB8AC3E}">
        <p14:creationId xmlns:p14="http://schemas.microsoft.com/office/powerpoint/2010/main" val="21777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Рисунок 5" descr="карандаш смешно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3192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3" descr="kniga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0"/>
            <a:ext cx="22018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7"/>
          <p:cNvSpPr>
            <a:spLocks noGrp="1" noChangeArrowheads="1"/>
          </p:cNvSpPr>
          <p:nvPr>
            <p:ph idx="1"/>
          </p:nvPr>
        </p:nvSpPr>
        <p:spPr>
          <a:xfrm>
            <a:off x="755650" y="2708275"/>
            <a:ext cx="2449513" cy="892175"/>
          </a:xfrm>
          <a:prstGeom prst="homePlate">
            <a:avLst>
              <a:gd name="adj" fmla="val 62283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/>
              <a:t>Будем учиться</a:t>
            </a:r>
          </a:p>
        </p:txBody>
      </p:sp>
      <p:sp>
        <p:nvSpPr>
          <p:cNvPr id="13" name="Выноска-облако 12"/>
          <p:cNvSpPr>
            <a:spLocks noChangeArrowheads="1"/>
          </p:cNvSpPr>
          <p:nvPr/>
        </p:nvSpPr>
        <p:spPr bwMode="auto">
          <a:xfrm>
            <a:off x="3276600" y="981075"/>
            <a:ext cx="3810000" cy="1981200"/>
          </a:xfrm>
          <a:prstGeom prst="cloudCallout">
            <a:avLst>
              <a:gd name="adj1" fmla="val -5750"/>
              <a:gd name="adj2" fmla="val 98796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dk1"/>
                </a:solidFill>
                <a:latin typeface="+mn-lt"/>
              </a:rPr>
              <a:t>Находить антонимы, подбирать антонимы</a:t>
            </a:r>
          </a:p>
        </p:txBody>
      </p:sp>
      <p:sp>
        <p:nvSpPr>
          <p:cNvPr id="14" name="Выноска-облако 13"/>
          <p:cNvSpPr>
            <a:spLocks noChangeArrowheads="1"/>
          </p:cNvSpPr>
          <p:nvPr/>
        </p:nvSpPr>
        <p:spPr bwMode="auto">
          <a:xfrm>
            <a:off x="3851275" y="3644900"/>
            <a:ext cx="4038600" cy="1981200"/>
          </a:xfrm>
          <a:prstGeom prst="cloudCallout">
            <a:avLst>
              <a:gd name="adj1" fmla="val -55819"/>
              <a:gd name="adj2" fmla="val 70833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dk1"/>
                </a:solidFill>
                <a:latin typeface="+mn-lt"/>
              </a:rPr>
              <a:t>Правильно употреблять антонимы в речи?</a:t>
            </a:r>
          </a:p>
        </p:txBody>
      </p:sp>
    </p:spTree>
    <p:extLst>
      <p:ext uri="{BB962C8B-B14F-4D97-AF65-F5344CB8AC3E}">
        <p14:creationId xmlns:p14="http://schemas.microsoft.com/office/powerpoint/2010/main" val="5805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1066800"/>
            <a:ext cx="5562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неё косички,</a:t>
            </a:r>
            <a:b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Длинные реснички,</a:t>
            </a:r>
            <a:b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Юбочка с воланами,</a:t>
            </a:r>
            <a:b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Платьице с карманами.</a:t>
            </a:r>
            <a:b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Кто же это:</a:t>
            </a:r>
            <a:b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3048000"/>
            <a:ext cx="1728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девочка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29718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…   ?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4" descr="http://mamietitine.m.a.pic.centerblog.net/41174851_1_0a8f0e1dfcb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590800"/>
            <a:ext cx="2157744" cy="3381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3236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8">
              <a:buNone/>
            </a:pP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него косичек нет,</a:t>
            </a:r>
            <a:b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Парень он серьёзный,</a:t>
            </a:r>
            <a:b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Машины, конструктор, велосипед,</a:t>
            </a:r>
          </a:p>
          <a:p>
            <a:pPr indent="14288">
              <a:buNone/>
            </a:pPr>
            <a:r>
              <a:rPr lang="ru-RU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Узнали, конечно, </a:t>
            </a:r>
            <a:br>
              <a:rPr lang="ru-RU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Кто  это:  </a:t>
            </a:r>
            <a:b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28956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…   ?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2200" y="2971800"/>
            <a:ext cx="1771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мальчик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http://pixelbrush.ru/uploads/posts/2011-10/1317661104_00-00-0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590800"/>
            <a:ext cx="1783960" cy="3807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73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тетради противоположные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значению слова (пишем в столбик)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Например;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- мальчик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ucy;&amp;scy;&amp;tcy;&amp;acy;&amp;yacy; - &amp;pcy;&amp;ocy;&amp;lcy;&amp;ncy;&amp;acy;&amp;yacy;"/>
          <p:cNvPicPr>
            <a:picLocks noChangeAspect="1" noChangeArrowheads="1"/>
          </p:cNvPicPr>
          <p:nvPr/>
        </p:nvPicPr>
        <p:blipFill>
          <a:blip r:embed="rId2"/>
          <a:srcRect b="6332"/>
          <a:stretch>
            <a:fillRect/>
          </a:stretch>
        </p:blipFill>
        <p:spPr bwMode="auto">
          <a:xfrm>
            <a:off x="4381500" y="3476624"/>
            <a:ext cx="4762500" cy="3381376"/>
          </a:xfrm>
          <a:prstGeom prst="rect">
            <a:avLst/>
          </a:prstGeom>
          <a:noFill/>
        </p:spPr>
      </p:pic>
      <p:pic>
        <p:nvPicPr>
          <p:cNvPr id="16388" name="Picture 4" descr="&amp;vcy;&amp;iecy;&amp;scy;&amp;iocy;&amp;lcy;&amp;ycy;&amp;jcy; - &amp;gcy;&amp;rcy;&amp;ucy;&amp;scy;&amp;tcy;&amp;ncy;&amp;ycy;&amp;jcy;"/>
          <p:cNvPicPr>
            <a:picLocks noChangeAspect="1" noChangeArrowheads="1"/>
          </p:cNvPicPr>
          <p:nvPr/>
        </p:nvPicPr>
        <p:blipFill>
          <a:blip r:embed="rId3"/>
          <a:srcRect b="4865"/>
          <a:stretch>
            <a:fillRect/>
          </a:stretch>
        </p:blipFill>
        <p:spPr bwMode="auto">
          <a:xfrm>
            <a:off x="0" y="0"/>
            <a:ext cx="5087216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Icy;&amp;ncy;&amp;tcy;&amp;iecy;&amp;rcy;&amp;ncy;&amp;iecy;&amp;tcy; &amp;ucy;&amp;rcy;&amp;ocy;&amp;kcy; &amp;pcy;&amp;ocy; &amp;rcy;&amp;ucy;&amp;scy;&amp;scy;&amp;kcy;&amp;ocy;&amp;mcy;&amp;ucy; &amp;yacy;&amp;zcy;&amp;ycy;&amp;kcy;&amp;ucy; &amp;Acy;&amp;ncy;&amp;tcy;&amp;ocy;&amp;ncy;&amp;icy;&amp;mcy;&amp;ycy; &amp;ucy;&amp;rcy;&amp;ocy;&amp;kcy; &amp;rcy;&amp;ucy;&amp;scy;&amp;scy;&amp;kcy;&amp;icy;&amp;jcy; &amp;yacy;&amp;zcy;&amp;ycy;&amp;kcy; &amp;Icy;&amp;ncy;&amp;tcy;&amp;iecy;&amp;rcy;&amp;ncy;&amp;iecy;&amp;tcy; &amp;ucy;&amp;rcy;&amp;ocy;&amp;kcy; "/>
          <p:cNvPicPr>
            <a:picLocks noChangeAspect="1" noChangeArrowheads="1"/>
          </p:cNvPicPr>
          <p:nvPr/>
        </p:nvPicPr>
        <p:blipFill>
          <a:blip r:embed="rId2"/>
          <a:srcRect r="1333" b="5314"/>
          <a:stretch>
            <a:fillRect/>
          </a:stretch>
        </p:blipFill>
        <p:spPr bwMode="auto">
          <a:xfrm>
            <a:off x="1981200" y="762000"/>
            <a:ext cx="5029200" cy="33301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343400"/>
            <a:ext cx="5257800" cy="5334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плакать </a:t>
            </a: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</a:t>
            </a:r>
            <a: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смеяться</a:t>
            </a:r>
            <a:endParaRPr lang="ru-RU" sz="32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413</TotalTime>
  <Words>505</Words>
  <Application>Microsoft Office PowerPoint</Application>
  <PresentationFormat>Экран (4:3)</PresentationFormat>
  <Paragraphs>105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 Unicode MS</vt:lpstr>
      <vt:lpstr>Arial</vt:lpstr>
      <vt:lpstr>Calibri</vt:lpstr>
      <vt:lpstr>Monotype Corsiva</vt:lpstr>
      <vt:lpstr>Times New Roman</vt:lpstr>
      <vt:lpstr>Trebuchet MS</vt:lpstr>
      <vt:lpstr>Wingdings 3</vt:lpstr>
      <vt:lpstr>Грань</vt:lpstr>
      <vt:lpstr>Русский язык 2 класс, УМК 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Запишите в тетради противоположные  по значению слова (пишем в столбик)</vt:lpstr>
      <vt:lpstr>Презентация PowerPoint</vt:lpstr>
      <vt:lpstr>плакать                   смеяться</vt:lpstr>
      <vt:lpstr>Проверьте свои записи</vt:lpstr>
      <vt:lpstr>Презентация PowerPoint</vt:lpstr>
      <vt:lpstr>В слове антоним первая часть «анти», значит «против, противоположный», а вторая часть — «онима» - по-гречески означает — «имя, слово».</vt:lpstr>
      <vt:lpstr>Проблемный вопрос</vt:lpstr>
      <vt:lpstr>Антонимы</vt:lpstr>
      <vt:lpstr>Презентация PowerPoint</vt:lpstr>
      <vt:lpstr>Прочитай пословицы, запиши их в тетрадь.  Одной чертой подчеркни антонимы.</vt:lpstr>
      <vt:lpstr>Проверьте свою работу.</vt:lpstr>
      <vt:lpstr>Презентация PowerPoint</vt:lpstr>
      <vt:lpstr>Презентация PowerPoint</vt:lpstr>
      <vt:lpstr>Подведём итог</vt:lpstr>
      <vt:lpstr>Задание на дом:</vt:lpstr>
      <vt:lpstr>Спасибо за урок!</vt:lpstr>
      <vt:lpstr>Интернет-источники: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Леонид</cp:lastModifiedBy>
  <cp:revision>41</cp:revision>
  <dcterms:modified xsi:type="dcterms:W3CDTF">2020-02-09T13:53:15Z</dcterms:modified>
</cp:coreProperties>
</file>