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C9A82A-9B47-48B5-94CF-97B56EF073C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102E857-4863-4731-863D-C76ED2105F37}" type="datetimeFigureOut">
              <a:rPr lang="ru-RU" smtClean="0"/>
              <a:pPr/>
              <a:t>01.02.2020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8C9A82A-9B47-48B5-94CF-97B56EF073CC}"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102E857-4863-4731-863D-C76ED2105F37}" type="datetimeFigureOut">
              <a:rPr lang="ru-RU" smtClean="0"/>
              <a:pPr/>
              <a:t>01.02.2020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8C9A82A-9B47-48B5-94CF-97B56EF073C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836712"/>
            <a:ext cx="7772400" cy="2812294"/>
          </a:xfrm>
        </p:spPr>
        <p:txBody>
          <a:bodyPr>
            <a:noAutofit/>
          </a:bodyPr>
          <a:lstStyle/>
          <a:p>
            <a:pPr algn="ctr"/>
            <a:r>
              <a:rPr lang="en-US" sz="6000" dirty="0" smtClean="0"/>
              <a:t>Keep calm (the history of project)</a:t>
            </a:r>
            <a:endParaRPr lang="ru-RU" sz="6000" dirty="0"/>
          </a:p>
        </p:txBody>
      </p:sp>
      <p:sp>
        <p:nvSpPr>
          <p:cNvPr id="3" name="Подзаголовок 2"/>
          <p:cNvSpPr>
            <a:spLocks noGrp="1"/>
          </p:cNvSpPr>
          <p:nvPr>
            <p:ph type="subTitle" idx="1"/>
          </p:nvPr>
        </p:nvSpPr>
        <p:spPr>
          <a:xfrm>
            <a:off x="722376" y="3685032"/>
            <a:ext cx="7772400" cy="1904208"/>
          </a:xfrm>
        </p:spPr>
        <p:txBody>
          <a:bodyPr>
            <a:noAutofit/>
          </a:bodyPr>
          <a:lstStyle/>
          <a:p>
            <a:r>
              <a:rPr lang="ru-RU" sz="2800" dirty="0" smtClean="0"/>
              <a:t>Подготовила: Кулахметова Наталья Николаевна, преподаватель английского языка БПОУ УР «</a:t>
            </a:r>
            <a:r>
              <a:rPr lang="ru-RU" sz="2800" dirty="0" err="1" smtClean="0"/>
              <a:t>Радиомеханический</a:t>
            </a:r>
            <a:r>
              <a:rPr lang="ru-RU" sz="2800" dirty="0" smtClean="0"/>
              <a:t> техникум им. В.А. Шутова» г. Ижевск </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sz="3600" dirty="0" smtClean="0">
                <a:latin typeface="Times New Roman" pitchFamily="18" charset="0"/>
                <a:cs typeface="Times New Roman" pitchFamily="18" charset="0"/>
              </a:rPr>
              <a:t>Keep calm and </a:t>
            </a:r>
            <a:endParaRPr lang="ru-RU" sz="3600" dirty="0">
              <a:latin typeface="Times New Roman" pitchFamily="18" charset="0"/>
              <a:cs typeface="Times New Roman" pitchFamily="18" charset="0"/>
            </a:endParaRPr>
          </a:p>
        </p:txBody>
      </p:sp>
      <p:sp>
        <p:nvSpPr>
          <p:cNvPr id="6" name="Текст 5"/>
          <p:cNvSpPr>
            <a:spLocks noGrp="1"/>
          </p:cNvSpPr>
          <p:nvPr>
            <p:ph type="body" idx="2"/>
          </p:nvPr>
        </p:nvSpPr>
        <p:spPr>
          <a:xfrm>
            <a:off x="4644008" y="1447802"/>
            <a:ext cx="3866639" cy="4206112"/>
          </a:xfrm>
        </p:spPr>
        <p:txBody>
          <a:bodyPr>
            <a:normAutofit/>
          </a:bodyPr>
          <a:lstStyle/>
          <a:p>
            <a:r>
              <a:rPr lang="en-US" sz="2000" dirty="0" smtClean="0"/>
              <a:t>This agitation poster produced in the UK in 1939 at the beginning of World War II.</a:t>
            </a:r>
          </a:p>
          <a:p>
            <a:endParaRPr lang="en-US" sz="2000" dirty="0" smtClean="0"/>
          </a:p>
          <a:p>
            <a:r>
              <a:rPr lang="en-US" sz="2000" dirty="0" smtClean="0"/>
              <a:t>Initially, the poster was issued by the English Ministry of Information in 1939 at the beginning of World War II. Two and a half million copies were printed, but the poster was not widely distributed.</a:t>
            </a:r>
            <a:endParaRPr lang="ru-RU" sz="2000" dirty="0"/>
          </a:p>
        </p:txBody>
      </p:sp>
      <p:pic>
        <p:nvPicPr>
          <p:cNvPr id="7" name="Содержимое 6"/>
          <p:cNvPicPr>
            <a:picLocks noGrp="1"/>
          </p:cNvPicPr>
          <p:nvPr>
            <p:ph sz="half" idx="1"/>
          </p:nvPr>
        </p:nvPicPr>
        <p:blipFill>
          <a:blip r:embed="rId2" cstate="print"/>
          <a:stretch>
            <a:fillRect/>
          </a:stretch>
        </p:blipFill>
        <p:spPr>
          <a:xfrm>
            <a:off x="899592" y="980728"/>
            <a:ext cx="3600399" cy="48965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en-US" sz="3000" dirty="0" smtClean="0"/>
              <a:t>With such heroic appeals the British government appealed to its people.</a:t>
            </a:r>
            <a:endParaRPr lang="ru-RU" sz="3000" dirty="0"/>
          </a:p>
        </p:txBody>
      </p:sp>
      <p:sp>
        <p:nvSpPr>
          <p:cNvPr id="10" name="Текст 9"/>
          <p:cNvSpPr>
            <a:spLocks noGrp="1"/>
          </p:cNvSpPr>
          <p:nvPr>
            <p:ph type="body" idx="1"/>
          </p:nvPr>
        </p:nvSpPr>
        <p:spPr>
          <a:xfrm>
            <a:off x="395536" y="1268760"/>
            <a:ext cx="3931920" cy="720080"/>
          </a:xfrm>
        </p:spPr>
        <p:txBody>
          <a:bodyPr>
            <a:noAutofit/>
          </a:bodyPr>
          <a:lstStyle/>
          <a:p>
            <a:r>
              <a:rPr lang="ru-RU" dirty="0" smtClean="0">
                <a:latin typeface="Times New Roman" pitchFamily="18" charset="0"/>
                <a:cs typeface="Times New Roman" pitchFamily="18" charset="0"/>
              </a:rPr>
              <a:t>Свобода под угрозой! Защищай ее своей силой!</a:t>
            </a:r>
            <a:endParaRPr lang="ru-RU" dirty="0"/>
          </a:p>
        </p:txBody>
      </p:sp>
      <p:sp>
        <p:nvSpPr>
          <p:cNvPr id="11" name="Текст 10"/>
          <p:cNvSpPr>
            <a:spLocks noGrp="1"/>
          </p:cNvSpPr>
          <p:nvPr>
            <p:ph type="body" sz="half" idx="3"/>
          </p:nvPr>
        </p:nvSpPr>
        <p:spPr/>
        <p:txBody>
          <a:bodyPr/>
          <a:lstStyle/>
          <a:p>
            <a:r>
              <a:rPr lang="en-US" dirty="0" smtClean="0">
                <a:solidFill>
                  <a:schemeClr val="accent1"/>
                </a:solidFill>
              </a:rPr>
              <a:t>Keep calm and …</a:t>
            </a:r>
            <a:endParaRPr lang="ru-RU" dirty="0">
              <a:solidFill>
                <a:schemeClr val="accent1"/>
              </a:solidFill>
            </a:endParaRPr>
          </a:p>
        </p:txBody>
      </p:sp>
      <p:pic>
        <p:nvPicPr>
          <p:cNvPr id="8" name="Содержимое 7"/>
          <p:cNvPicPr>
            <a:picLocks noGrp="1"/>
          </p:cNvPicPr>
          <p:nvPr>
            <p:ph sz="quarter" idx="2"/>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bwMode="auto">
          <a:xfrm>
            <a:off x="608013" y="2070825"/>
            <a:ext cx="3930650" cy="2726327"/>
          </a:xfrm>
          <a:prstGeom prst="rect">
            <a:avLst/>
          </a:prstGeom>
          <a:noFill/>
          <a:ln>
            <a:noFill/>
          </a:ln>
        </p:spPr>
      </p:pic>
      <p:sp>
        <p:nvSpPr>
          <p:cNvPr id="12" name="Содержимое 11"/>
          <p:cNvSpPr>
            <a:spLocks noGrp="1"/>
          </p:cNvSpPr>
          <p:nvPr>
            <p:ph sz="quarter" idx="4"/>
          </p:nvPr>
        </p:nvSpPr>
        <p:spPr>
          <a:xfrm>
            <a:off x="4652169" y="1268760"/>
            <a:ext cx="3931920" cy="3669000"/>
          </a:xfrm>
        </p:spPr>
        <p:txBody>
          <a:bodyPr>
            <a:normAutofit/>
          </a:bodyPr>
          <a:lstStyle/>
          <a:p>
            <a:pPr>
              <a:buNone/>
            </a:pPr>
            <a:r>
              <a:rPr lang="ru-RU" sz="2000" b="1" dirty="0" smtClean="0">
                <a:latin typeface="Times New Roman" pitchFamily="18" charset="0"/>
                <a:cs typeface="Times New Roman" pitchFamily="18" charset="0"/>
              </a:rPr>
              <a:t>    Ваша отвага, ваша бодрость и решимость принесет нам победу!</a:t>
            </a:r>
            <a:endParaRPr lang="ru-RU" sz="2000" b="1" dirty="0">
              <a:latin typeface="Times New Roman" pitchFamily="18" charset="0"/>
              <a:cs typeface="Times New Roman" pitchFamily="18" charset="0"/>
            </a:endParaRPr>
          </a:p>
        </p:txBody>
      </p:sp>
      <p:pic>
        <p:nvPicPr>
          <p:cNvPr id="9" name="Рисунок 8"/>
          <p:cNvPicPr/>
          <p:nvPr/>
        </p:nvPicPr>
        <p:blipFill rotWithShape="1">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4056" t="16906" r="15532" b="17142"/>
          <a:stretch/>
        </p:blipFill>
        <p:spPr bwMode="auto">
          <a:xfrm>
            <a:off x="4716016" y="2276871"/>
            <a:ext cx="3816424" cy="2520281"/>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normAutofit fontScale="90000"/>
          </a:bodyPr>
          <a:lstStyle/>
          <a:p>
            <a:r>
              <a:rPr lang="en-US" dirty="0" smtClean="0">
                <a:solidFill>
                  <a:schemeClr val="accent1"/>
                </a:solidFill>
              </a:rPr>
              <a:t>Keep calm and …</a:t>
            </a:r>
            <a:r>
              <a:rPr lang="ru-RU" dirty="0" smtClean="0">
                <a:solidFill>
                  <a:schemeClr val="accent1"/>
                </a:solidFill>
              </a:rPr>
              <a:t/>
            </a:r>
            <a:br>
              <a:rPr lang="ru-RU" dirty="0" smtClean="0">
                <a:solidFill>
                  <a:schemeClr val="accent1"/>
                </a:solidFill>
              </a:rPr>
            </a:br>
            <a:endParaRPr lang="ru-RU" dirty="0"/>
          </a:p>
        </p:txBody>
      </p:sp>
      <p:sp>
        <p:nvSpPr>
          <p:cNvPr id="16" name="Содержимое 15"/>
          <p:cNvSpPr>
            <a:spLocks noGrp="1"/>
          </p:cNvSpPr>
          <p:nvPr>
            <p:ph sz="half" idx="1"/>
          </p:nvPr>
        </p:nvSpPr>
        <p:spPr/>
        <p:txBody>
          <a:bodyPr>
            <a:normAutofit fontScale="77500" lnSpcReduction="20000"/>
          </a:bodyPr>
          <a:lstStyle/>
          <a:p>
            <a:r>
              <a:rPr lang="en-US" dirty="0" smtClean="0"/>
              <a:t>In September 1939, these posters were circulated and hung throughout England: in store windows, at railway stations.</a:t>
            </a:r>
          </a:p>
          <a:p>
            <a:r>
              <a:rPr lang="en-US" dirty="0" smtClean="0"/>
              <a:t> These posters were made in the same style and had only two colors: white letters on a red background.</a:t>
            </a:r>
          </a:p>
          <a:p>
            <a:r>
              <a:rPr lang="en-US" dirty="0" smtClean="0"/>
              <a:t> The inscriptions were made in a special beautiful font, which would be difficult to fake for the enemy.</a:t>
            </a:r>
            <a:endParaRPr lang="ru-RU" dirty="0"/>
          </a:p>
        </p:txBody>
      </p:sp>
      <p:pic>
        <p:nvPicPr>
          <p:cNvPr id="18" name="Содержимое 17" descr="Keep calm and carry on"/>
          <p:cNvPicPr>
            <a:picLocks noGrp="1"/>
          </p:cNvPicPr>
          <p:nvPr>
            <p:ph sz="half" idx="2"/>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148064" y="620688"/>
            <a:ext cx="2886366" cy="4104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436096" y="533400"/>
            <a:ext cx="3074488" cy="663352"/>
          </a:xfrm>
        </p:spPr>
        <p:txBody>
          <a:bodyPr/>
          <a:lstStyle/>
          <a:p>
            <a:r>
              <a:rPr lang="en-US" sz="2400" dirty="0" smtClean="0">
                <a:latin typeface="Times New Roman" pitchFamily="18" charset="0"/>
                <a:cs typeface="Times New Roman" pitchFamily="18" charset="0"/>
              </a:rPr>
              <a:t>Keep calm and </a:t>
            </a:r>
            <a:endParaRPr lang="ru-RU" dirty="0"/>
          </a:p>
        </p:txBody>
      </p:sp>
      <p:sp>
        <p:nvSpPr>
          <p:cNvPr id="7" name="Текст 6"/>
          <p:cNvSpPr>
            <a:spLocks noGrp="1"/>
          </p:cNvSpPr>
          <p:nvPr>
            <p:ph type="body" idx="2"/>
          </p:nvPr>
        </p:nvSpPr>
        <p:spPr>
          <a:xfrm>
            <a:off x="5580112" y="1412776"/>
            <a:ext cx="2971800" cy="4206112"/>
          </a:xfrm>
        </p:spPr>
        <p:txBody>
          <a:bodyPr/>
          <a:lstStyle/>
          <a:p>
            <a:endParaRPr lang="ru-RU" dirty="0"/>
          </a:p>
        </p:txBody>
      </p:sp>
      <p:sp>
        <p:nvSpPr>
          <p:cNvPr id="6" name="Содержимое 5"/>
          <p:cNvSpPr>
            <a:spLocks noGrp="1"/>
          </p:cNvSpPr>
          <p:nvPr>
            <p:ph sz="half" idx="1"/>
          </p:nvPr>
        </p:nvSpPr>
        <p:spPr/>
        <p:txBody>
          <a:bodyPr>
            <a:normAutofit fontScale="77500" lnSpcReduction="20000"/>
          </a:bodyPr>
          <a:lstStyle/>
          <a:p>
            <a:r>
              <a:rPr lang="en-US" dirty="0" smtClean="0"/>
              <a:t>The entire batch of the poster lay in storage throughout the war. Half a century later, in the small town of </a:t>
            </a:r>
            <a:r>
              <a:rPr lang="en-US" dirty="0" err="1" smtClean="0"/>
              <a:t>Alnwik</a:t>
            </a:r>
            <a:r>
              <a:rPr lang="en-US" dirty="0" smtClean="0"/>
              <a:t>, in the attic of his bookstore, the </a:t>
            </a:r>
            <a:r>
              <a:rPr lang="en-US" b="1" dirty="0" smtClean="0"/>
              <a:t>“Keep Calm” (</a:t>
            </a:r>
            <a:r>
              <a:rPr lang="ru-RU" b="1" dirty="0" smtClean="0"/>
              <a:t>Сохраняйте спокойствие и продолжайте в том же духе</a:t>
            </a:r>
            <a:r>
              <a:rPr lang="en-US" b="1" dirty="0" smtClean="0"/>
              <a:t>) </a:t>
            </a:r>
            <a:r>
              <a:rPr lang="en-US" dirty="0" smtClean="0"/>
              <a:t>poster was found by Stuart Manley. The British and his wife really liked the symbolic poster from the past, and they decided to decorate the window of their bookstore “Barter books” with them.</a:t>
            </a:r>
            <a:endParaRPr lang="ru-RU" dirty="0"/>
          </a:p>
        </p:txBody>
      </p:sp>
      <p:pic>
        <p:nvPicPr>
          <p:cNvPr id="16386" name="Picture 2" descr="C:\Users\User\Desktop\Без названия (1).jpg"/>
          <p:cNvPicPr>
            <a:picLocks noChangeAspect="1" noChangeArrowheads="1"/>
          </p:cNvPicPr>
          <p:nvPr/>
        </p:nvPicPr>
        <p:blipFill>
          <a:blip r:embed="rId2" cstate="print"/>
          <a:srcRect/>
          <a:stretch>
            <a:fillRect/>
          </a:stretch>
        </p:blipFill>
        <p:spPr bwMode="auto">
          <a:xfrm>
            <a:off x="5508104" y="3284984"/>
            <a:ext cx="3168352" cy="2304256"/>
          </a:xfrm>
          <a:prstGeom prst="rect">
            <a:avLst/>
          </a:prstGeom>
          <a:noFill/>
        </p:spPr>
      </p:pic>
      <p:pic>
        <p:nvPicPr>
          <p:cNvPr id="9" name="Рисунок 8" descr="Keep calm and carry on"/>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436095" y="1196752"/>
            <a:ext cx="3240361" cy="2041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519336"/>
          </a:xfrm>
        </p:spPr>
        <p:txBody>
          <a:bodyPr>
            <a:normAutofit/>
          </a:bodyPr>
          <a:lstStyle/>
          <a:p>
            <a:r>
              <a:rPr lang="en-US" sz="2800" dirty="0" smtClean="0">
                <a:latin typeface="Times New Roman" pitchFamily="18" charset="0"/>
                <a:cs typeface="Times New Roman" pitchFamily="18" charset="0"/>
              </a:rPr>
              <a:t>Keep calm and </a:t>
            </a:r>
            <a:endParaRPr lang="ru-RU" sz="2800" dirty="0"/>
          </a:p>
        </p:txBody>
      </p:sp>
      <p:sp>
        <p:nvSpPr>
          <p:cNvPr id="3" name="Текст 2"/>
          <p:cNvSpPr>
            <a:spLocks noGrp="1"/>
          </p:cNvSpPr>
          <p:nvPr>
            <p:ph type="body" idx="2"/>
          </p:nvPr>
        </p:nvSpPr>
        <p:spPr>
          <a:xfrm>
            <a:off x="5538847" y="980728"/>
            <a:ext cx="2971800" cy="4673186"/>
          </a:xfrm>
        </p:spPr>
        <p:txBody>
          <a:bodyPr>
            <a:normAutofit/>
          </a:bodyPr>
          <a:lstStyle/>
          <a:p>
            <a:r>
              <a:rPr lang="en-US" sz="1600" b="1" dirty="0" smtClean="0">
                <a:latin typeface="Times New Roman" pitchFamily="18" charset="0"/>
                <a:cs typeface="Times New Roman" pitchFamily="18" charset="0"/>
              </a:rPr>
              <a:t>Until 2005, although posters were sold, they were not very popular until a note appeared in one of the newspapers. The note was about the “keep calm” poster, the author offered it as a Christmas souvenir. Then the real sales boom began.</a:t>
            </a:r>
          </a:p>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The British themselves note that this slogan is the standard of English restraint and firmness of character. Since 2009, the picture-poster has become the property of the whole world, having hit the Internet.</a:t>
            </a:r>
            <a:endParaRPr lang="ru-RU" sz="1600" b="1" dirty="0">
              <a:latin typeface="Times New Roman" pitchFamily="18" charset="0"/>
              <a:cs typeface="Times New Roman" pitchFamily="18" charset="0"/>
            </a:endParaRPr>
          </a:p>
        </p:txBody>
      </p:sp>
      <p:pic>
        <p:nvPicPr>
          <p:cNvPr id="5" name="Содержимое 4"/>
          <p:cNvPicPr>
            <a:picLocks noGrp="1"/>
          </p:cNvPicPr>
          <p:nvPr>
            <p:ph sz="half"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7544" y="476672"/>
            <a:ext cx="2448273" cy="1656184"/>
          </a:xfrm>
          <a:prstGeom prst="rect">
            <a:avLst/>
          </a:prstGeom>
          <a:noFill/>
          <a:ln>
            <a:noFill/>
          </a:ln>
        </p:spPr>
      </p:pic>
      <p:pic>
        <p:nvPicPr>
          <p:cNvPr id="6" name="Рисунок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5536" y="2132856"/>
            <a:ext cx="2520280" cy="1526669"/>
          </a:xfrm>
          <a:prstGeom prst="rect">
            <a:avLst/>
          </a:prstGeom>
          <a:noFill/>
          <a:ln>
            <a:noFill/>
          </a:ln>
        </p:spPr>
      </p:pic>
      <p:pic>
        <p:nvPicPr>
          <p:cNvPr id="7" name="Рисунок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15816" y="476672"/>
            <a:ext cx="2592288" cy="1872208"/>
          </a:xfrm>
          <a:prstGeom prst="rect">
            <a:avLst/>
          </a:prstGeom>
          <a:noFill/>
          <a:ln>
            <a:noFill/>
          </a:ln>
        </p:spPr>
      </p:pic>
      <p:pic>
        <p:nvPicPr>
          <p:cNvPr id="8" name="Рисунок 7"/>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7544" y="3645024"/>
            <a:ext cx="2376264" cy="1944216"/>
          </a:xfrm>
          <a:prstGeom prst="rect">
            <a:avLst/>
          </a:prstGeom>
          <a:noFill/>
          <a:ln>
            <a:noFill/>
          </a:ln>
        </p:spPr>
      </p:pic>
      <p:pic>
        <p:nvPicPr>
          <p:cNvPr id="17411" name="Picture 3" descr="C:\Users\User\Desktop\Без названия (2).jpg"/>
          <p:cNvPicPr>
            <a:picLocks noChangeAspect="1" noChangeArrowheads="1"/>
          </p:cNvPicPr>
          <p:nvPr/>
        </p:nvPicPr>
        <p:blipFill>
          <a:blip r:embed="rId6" cstate="print"/>
          <a:srcRect/>
          <a:stretch>
            <a:fillRect/>
          </a:stretch>
        </p:blipFill>
        <p:spPr bwMode="auto">
          <a:xfrm>
            <a:off x="3131840" y="2636912"/>
            <a:ext cx="2232248" cy="30472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663352"/>
          </a:xfrm>
        </p:spPr>
        <p:txBody>
          <a:bodyPr/>
          <a:lstStyle/>
          <a:p>
            <a:r>
              <a:rPr lang="en-US" sz="2400" dirty="0" smtClean="0">
                <a:latin typeface="Times New Roman" pitchFamily="18" charset="0"/>
                <a:cs typeface="Times New Roman" pitchFamily="18" charset="0"/>
              </a:rPr>
              <a:t>Keep calm and … </a:t>
            </a:r>
            <a:endParaRPr lang="ru-RU" dirty="0"/>
          </a:p>
        </p:txBody>
      </p:sp>
      <p:sp>
        <p:nvSpPr>
          <p:cNvPr id="3" name="Текст 2"/>
          <p:cNvSpPr>
            <a:spLocks noGrp="1"/>
          </p:cNvSpPr>
          <p:nvPr>
            <p:ph type="body" idx="2"/>
          </p:nvPr>
        </p:nvSpPr>
        <p:spPr>
          <a:xfrm>
            <a:off x="5538847" y="1628800"/>
            <a:ext cx="2971800" cy="4025114"/>
          </a:xfrm>
        </p:spPr>
        <p:txBody>
          <a:bodyPr>
            <a:normAutofit/>
          </a:bodyPr>
          <a:lstStyle/>
          <a:p>
            <a:r>
              <a:rPr lang="en-US" sz="2400" b="1" dirty="0" smtClean="0">
                <a:latin typeface="Times New Roman" pitchFamily="18" charset="0"/>
                <a:cs typeface="Times New Roman" pitchFamily="18" charset="0"/>
              </a:rPr>
              <a:t>After the phrase tightly entered into everyday life, they began to actively parody it. Parodies are of a different nature, most often with a touch of irony or overt sarcasm.</a:t>
            </a:r>
            <a:endParaRPr lang="ru-RU" sz="2400" b="1" dirty="0">
              <a:latin typeface="Times New Roman" pitchFamily="18" charset="0"/>
              <a:cs typeface="Times New Roman" pitchFamily="18" charset="0"/>
            </a:endParaRPr>
          </a:p>
        </p:txBody>
      </p:sp>
      <p:pic>
        <p:nvPicPr>
          <p:cNvPr id="18434" name="Picture 2" descr="C:\Users\User\Desktop\Без названия (3).jpg"/>
          <p:cNvPicPr>
            <a:picLocks noGrp="1" noChangeAspect="1" noChangeArrowheads="1"/>
          </p:cNvPicPr>
          <p:nvPr>
            <p:ph sz="half" idx="1"/>
          </p:nvPr>
        </p:nvPicPr>
        <p:blipFill>
          <a:blip r:embed="rId2" cstate="print"/>
          <a:srcRect/>
          <a:stretch>
            <a:fillRect/>
          </a:stretch>
        </p:blipFill>
        <p:spPr bwMode="auto">
          <a:xfrm>
            <a:off x="467544" y="476672"/>
            <a:ext cx="2143125" cy="2143125"/>
          </a:xfrm>
          <a:prstGeom prst="rect">
            <a:avLst/>
          </a:prstGeom>
          <a:noFill/>
        </p:spPr>
      </p:pic>
      <p:pic>
        <p:nvPicPr>
          <p:cNvPr id="18435" name="Picture 3" descr="C:\Users\User\Desktop\images (1).jpg"/>
          <p:cNvPicPr>
            <a:picLocks noChangeAspect="1" noChangeArrowheads="1"/>
          </p:cNvPicPr>
          <p:nvPr/>
        </p:nvPicPr>
        <p:blipFill>
          <a:blip r:embed="rId3" cstate="print"/>
          <a:srcRect/>
          <a:stretch>
            <a:fillRect/>
          </a:stretch>
        </p:blipFill>
        <p:spPr bwMode="auto">
          <a:xfrm>
            <a:off x="2555776" y="476672"/>
            <a:ext cx="1885950" cy="2160241"/>
          </a:xfrm>
          <a:prstGeom prst="rect">
            <a:avLst/>
          </a:prstGeom>
          <a:noFill/>
        </p:spPr>
      </p:pic>
      <p:pic>
        <p:nvPicPr>
          <p:cNvPr id="18436" name="Picture 4" descr="C:\Users\User\Desktop\images (2).jpg"/>
          <p:cNvPicPr>
            <a:picLocks noChangeAspect="1" noChangeArrowheads="1"/>
          </p:cNvPicPr>
          <p:nvPr/>
        </p:nvPicPr>
        <p:blipFill>
          <a:blip r:embed="rId4" cstate="print"/>
          <a:srcRect/>
          <a:stretch>
            <a:fillRect/>
          </a:stretch>
        </p:blipFill>
        <p:spPr bwMode="auto">
          <a:xfrm>
            <a:off x="395536" y="2636912"/>
            <a:ext cx="2143125" cy="2143125"/>
          </a:xfrm>
          <a:prstGeom prst="rect">
            <a:avLst/>
          </a:prstGeom>
          <a:noFill/>
        </p:spPr>
      </p:pic>
      <p:pic>
        <p:nvPicPr>
          <p:cNvPr id="18437" name="Picture 5" descr="C:\Users\User\Desktop\images (3).jpg"/>
          <p:cNvPicPr>
            <a:picLocks noChangeAspect="1" noChangeArrowheads="1"/>
          </p:cNvPicPr>
          <p:nvPr/>
        </p:nvPicPr>
        <p:blipFill>
          <a:blip r:embed="rId5" cstate="print"/>
          <a:srcRect/>
          <a:stretch>
            <a:fillRect/>
          </a:stretch>
        </p:blipFill>
        <p:spPr bwMode="auto">
          <a:xfrm>
            <a:off x="2483768" y="2636912"/>
            <a:ext cx="1944215" cy="2143125"/>
          </a:xfrm>
          <a:prstGeom prst="rect">
            <a:avLst/>
          </a:prstGeom>
          <a:noFill/>
        </p:spPr>
      </p:pic>
      <p:pic>
        <p:nvPicPr>
          <p:cNvPr id="18438" name="Picture 6" descr="C:\Users\User\Desktop\images (4).jpg"/>
          <p:cNvPicPr>
            <a:picLocks noChangeAspect="1" noChangeArrowheads="1"/>
          </p:cNvPicPr>
          <p:nvPr/>
        </p:nvPicPr>
        <p:blipFill>
          <a:blip r:embed="rId6" cstate="print"/>
          <a:srcRect/>
          <a:stretch>
            <a:fillRect/>
          </a:stretch>
        </p:blipFill>
        <p:spPr bwMode="auto">
          <a:xfrm>
            <a:off x="395536" y="4725144"/>
            <a:ext cx="2095500" cy="16561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 y="4221088"/>
            <a:ext cx="8183880" cy="1813952"/>
          </a:xfrm>
        </p:spPr>
        <p:txBody>
          <a:bodyPr>
            <a:normAutofit/>
          </a:bodyPr>
          <a:lstStyle/>
          <a:p>
            <a:pPr algn="ctr"/>
            <a:r>
              <a:rPr lang="en-US" sz="2800" dirty="0" smtClean="0"/>
              <a:t>Keep calm Project in “</a:t>
            </a:r>
            <a:r>
              <a:rPr lang="en-US" sz="2800" dirty="0" err="1" smtClean="0"/>
              <a:t>Radiomechanical</a:t>
            </a:r>
            <a:r>
              <a:rPr lang="en-US" sz="2800" dirty="0" smtClean="0"/>
              <a:t> technical school” (Izhevsk). Ideas on the cards. The </a:t>
            </a:r>
            <a:r>
              <a:rPr lang="en-US" sz="2800" dirty="0" smtClean="0"/>
              <a:t>samples </a:t>
            </a:r>
            <a:r>
              <a:rPr lang="en-US" sz="2800" dirty="0" smtClean="0"/>
              <a:t>of our students’ works:</a:t>
            </a:r>
            <a:endParaRPr lang="ru-RU" sz="2800" dirty="0"/>
          </a:p>
        </p:txBody>
      </p:sp>
      <p:pic>
        <p:nvPicPr>
          <p:cNvPr id="1026" name="Picture 2" descr="C:\Users\User\Desktop\IMG_2972.JPG"/>
          <p:cNvPicPr>
            <a:picLocks noGrp="1" noChangeAspect="1" noChangeArrowheads="1"/>
          </p:cNvPicPr>
          <p:nvPr>
            <p:ph idx="1"/>
          </p:nvPr>
        </p:nvPicPr>
        <p:blipFill>
          <a:blip r:embed="rId2" cstate="print"/>
          <a:srcRect/>
          <a:stretch>
            <a:fillRect/>
          </a:stretch>
        </p:blipFill>
        <p:spPr bwMode="auto">
          <a:xfrm>
            <a:off x="899592" y="530225"/>
            <a:ext cx="7848871" cy="354684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Good luck and thank you for your attention!</a:t>
            </a:r>
            <a:endParaRPr lang="ru-RU"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555776" y="548680"/>
            <a:ext cx="4473773" cy="441094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70</TotalTime>
  <Words>445</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Keep calm (the history of project)</vt:lpstr>
      <vt:lpstr>Keep calm and </vt:lpstr>
      <vt:lpstr>With such heroic appeals the British government appealed to its people.</vt:lpstr>
      <vt:lpstr>Keep calm and … </vt:lpstr>
      <vt:lpstr>Keep calm and </vt:lpstr>
      <vt:lpstr>Keep calm and </vt:lpstr>
      <vt:lpstr>Keep calm and … </vt:lpstr>
      <vt:lpstr>Keep calm Project in “Radiomechanical technical school” (Izhevsk). Ideas on the cards. The samples of our students’ works:</vt:lpstr>
      <vt:lpstr>Good luck and thank you for your attention!</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(the history of project)</dc:title>
  <dc:creator>Наталья Кулахметова</dc:creator>
  <cp:lastModifiedBy>Наталья Кулахметова</cp:lastModifiedBy>
  <cp:revision>9</cp:revision>
  <dcterms:created xsi:type="dcterms:W3CDTF">2020-02-01T10:33:59Z</dcterms:created>
  <dcterms:modified xsi:type="dcterms:W3CDTF">2020-02-01T11:52:21Z</dcterms:modified>
</cp:coreProperties>
</file>