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62B9-2900-4242-AA4F-15EEE80377B7}" type="datetimeFigureOut">
              <a:rPr lang="ru-RU" smtClean="0"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1D21-9E62-4118-A9A2-4551C9ED6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334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62B9-2900-4242-AA4F-15EEE80377B7}" type="datetimeFigureOut">
              <a:rPr lang="ru-RU" smtClean="0"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1D21-9E62-4118-A9A2-4551C9ED6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924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62B9-2900-4242-AA4F-15EEE80377B7}" type="datetimeFigureOut">
              <a:rPr lang="ru-RU" smtClean="0"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1D21-9E62-4118-A9A2-4551C9ED6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52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62B9-2900-4242-AA4F-15EEE80377B7}" type="datetimeFigureOut">
              <a:rPr lang="ru-RU" smtClean="0"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1D21-9E62-4118-A9A2-4551C9ED6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843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62B9-2900-4242-AA4F-15EEE80377B7}" type="datetimeFigureOut">
              <a:rPr lang="ru-RU" smtClean="0"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1D21-9E62-4118-A9A2-4551C9ED6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16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62B9-2900-4242-AA4F-15EEE80377B7}" type="datetimeFigureOut">
              <a:rPr lang="ru-RU" smtClean="0"/>
              <a:t>24.01.2020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1D21-9E62-4118-A9A2-4551C9ED6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343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62B9-2900-4242-AA4F-15EEE80377B7}" type="datetimeFigureOut">
              <a:rPr lang="ru-RU" smtClean="0"/>
              <a:t>24.01.2020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1D21-9E62-4118-A9A2-4551C9ED6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29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62B9-2900-4242-AA4F-15EEE80377B7}" type="datetimeFigureOut">
              <a:rPr lang="ru-RU" smtClean="0"/>
              <a:t>24.01.2020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1D21-9E62-4118-A9A2-4551C9ED6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21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62B9-2900-4242-AA4F-15EEE80377B7}" type="datetimeFigureOut">
              <a:rPr lang="ru-RU" smtClean="0"/>
              <a:t>24.01.2020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1D21-9E62-4118-A9A2-4551C9ED6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868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62B9-2900-4242-AA4F-15EEE80377B7}" type="datetimeFigureOut">
              <a:rPr lang="ru-RU" smtClean="0"/>
              <a:t>24.01.2020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1D21-9E62-4118-A9A2-4551C9ED6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02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62B9-2900-4242-AA4F-15EEE80377B7}" type="datetimeFigureOut">
              <a:rPr lang="ru-RU" smtClean="0"/>
              <a:t>24.01.2020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1D21-9E62-4118-A9A2-4551C9ED6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70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D62B9-2900-4242-AA4F-15EEE80377B7}" type="datetimeFigureOut">
              <a:rPr lang="ru-RU" smtClean="0"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41D21-9E62-4118-A9A2-4551C9ED6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841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701608" y="1700808"/>
            <a:ext cx="849763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Арифметическая </a:t>
            </a:r>
            <a:r>
              <a:rPr lang="ru-RU" sz="4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прогрессия</a:t>
            </a:r>
            <a:r>
              <a:rPr lang="ru-RU" sz="4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.</a:t>
            </a:r>
          </a:p>
        </p:txBody>
      </p:sp>
      <p:sp>
        <p:nvSpPr>
          <p:cNvPr id="21510" name="TextBox 4"/>
          <p:cNvSpPr txBox="1">
            <a:spLocks noChangeArrowheads="1"/>
          </p:cNvSpPr>
          <p:nvPr/>
        </p:nvSpPr>
        <p:spPr bwMode="auto">
          <a:xfrm>
            <a:off x="7554913" y="476250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CD592DC-D007-4769-BD5D-442C0298C033}" type="datetime1">
              <a:rPr lang="ru-RU" sz="3200" b="1">
                <a:solidFill>
                  <a:srgbClr val="002060"/>
                </a:solidFill>
                <a:latin typeface="Georgia" pitchFamily="18" charset="0"/>
              </a:rPr>
              <a:pPr/>
              <a:t>24.01.2020</a:t>
            </a:fld>
            <a:endParaRPr lang="ru-RU" sz="3200" b="1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7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27449" y="3909238"/>
            <a:ext cx="3161793" cy="3161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6023992" y="5588525"/>
            <a:ext cx="3744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i="1" u="sng" dirty="0">
                <a:ln w="11430"/>
                <a:solidFill>
                  <a:srgbClr val="002060"/>
                </a:solidFill>
                <a:latin typeface="Georgia" pitchFamily="18" charset="0"/>
              </a:rPr>
              <a:t>Алгебра 9 класс</a:t>
            </a:r>
          </a:p>
        </p:txBody>
      </p:sp>
    </p:spTree>
    <p:extLst>
      <p:ext uri="{BB962C8B-B14F-4D97-AF65-F5344CB8AC3E}">
        <p14:creationId xmlns:p14="http://schemas.microsoft.com/office/powerpoint/2010/main" val="404272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27449" y="3909238"/>
            <a:ext cx="3161793" cy="3161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255778" y="476673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1.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615274" y="1772816"/>
            <a:ext cx="7056139" cy="2736304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2800" b="1" dirty="0">
                <a:solidFill>
                  <a:schemeClr val="tx2"/>
                </a:solidFill>
              </a:rPr>
              <a:t>Дано: (а</a:t>
            </a:r>
            <a:r>
              <a:rPr lang="en-US" sz="2800" b="1" baseline="-25000" dirty="0">
                <a:solidFill>
                  <a:schemeClr val="tx2"/>
                </a:solidFill>
              </a:rPr>
              <a:t>n</a:t>
            </a:r>
            <a:r>
              <a:rPr lang="ru-RU" sz="2800" b="1" dirty="0">
                <a:solidFill>
                  <a:schemeClr val="tx2"/>
                </a:solidFill>
              </a:rPr>
              <a:t>) – арифметическая прогрессия</a:t>
            </a:r>
            <a:r>
              <a:rPr lang="en-US" sz="2800" b="1" dirty="0">
                <a:solidFill>
                  <a:schemeClr val="tx2"/>
                </a:solidFill>
              </a:rPr>
              <a:t>, a</a:t>
            </a:r>
            <a:r>
              <a:rPr lang="en-US" sz="2800" b="1" baseline="-25000" dirty="0">
                <a:solidFill>
                  <a:schemeClr val="tx2"/>
                </a:solidFill>
              </a:rPr>
              <a:t>1</a:t>
            </a:r>
            <a:r>
              <a:rPr lang="ru-RU" sz="2800" b="1" dirty="0">
                <a:solidFill>
                  <a:schemeClr val="tx2"/>
                </a:solidFill>
              </a:rPr>
              <a:t>=5, </a:t>
            </a:r>
            <a:r>
              <a:rPr lang="en-US" sz="2800" b="1" dirty="0">
                <a:solidFill>
                  <a:schemeClr val="tx2"/>
                </a:solidFill>
              </a:rPr>
              <a:t>d</a:t>
            </a:r>
            <a:r>
              <a:rPr lang="ru-RU" sz="2800" b="1" dirty="0">
                <a:solidFill>
                  <a:schemeClr val="tx2"/>
                </a:solidFill>
              </a:rPr>
              <a:t>=-4.</a:t>
            </a:r>
          </a:p>
          <a:p>
            <a:pPr marL="0" indent="0" eaLnBrk="1" fontAlgn="auto" hangingPunct="1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2800" b="1" dirty="0">
                <a:solidFill>
                  <a:schemeClr val="tx2"/>
                </a:solidFill>
              </a:rPr>
              <a:t>Найти: </a:t>
            </a:r>
            <a:r>
              <a:rPr lang="en-US" sz="2800" b="1" dirty="0">
                <a:solidFill>
                  <a:schemeClr val="tx2"/>
                </a:solidFill>
              </a:rPr>
              <a:t>a</a:t>
            </a:r>
            <a:r>
              <a:rPr lang="ru-RU" sz="2800" b="1" baseline="-25000" dirty="0">
                <a:solidFill>
                  <a:schemeClr val="tx2"/>
                </a:solidFill>
              </a:rPr>
              <a:t>8</a:t>
            </a:r>
          </a:p>
          <a:p>
            <a:pPr marL="0" indent="0" eaLnBrk="1" fontAlgn="auto" hangingPunct="1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2800" b="1" dirty="0">
                <a:solidFill>
                  <a:schemeClr val="tx2"/>
                </a:solidFill>
              </a:rPr>
              <a:t>Решение: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sz="2800" b="1" dirty="0">
                <a:solidFill>
                  <a:schemeClr val="tx2"/>
                </a:solidFill>
              </a:rPr>
              <a:t>a</a:t>
            </a:r>
            <a:r>
              <a:rPr lang="en-US" sz="2800" b="1" baseline="-25000" dirty="0">
                <a:solidFill>
                  <a:schemeClr val="tx2"/>
                </a:solidFill>
              </a:rPr>
              <a:t> n</a:t>
            </a:r>
            <a:r>
              <a:rPr lang="en-US" sz="2800" b="1" dirty="0">
                <a:solidFill>
                  <a:schemeClr val="tx2"/>
                </a:solidFill>
              </a:rPr>
              <a:t>= a</a:t>
            </a:r>
            <a:r>
              <a:rPr lang="en-US" sz="2800" b="1" baseline="-25000" dirty="0">
                <a:solidFill>
                  <a:schemeClr val="tx2"/>
                </a:solidFill>
              </a:rPr>
              <a:t>1</a:t>
            </a:r>
            <a:r>
              <a:rPr lang="en-US" sz="2800" b="1" dirty="0">
                <a:solidFill>
                  <a:schemeClr val="tx2"/>
                </a:solidFill>
              </a:rPr>
              <a:t> + d</a:t>
            </a:r>
            <a:r>
              <a:rPr lang="ru-RU" sz="2800" b="1" dirty="0">
                <a:solidFill>
                  <a:schemeClr val="tx2"/>
                </a:solidFill>
              </a:rPr>
              <a:t>(</a:t>
            </a:r>
            <a:r>
              <a:rPr lang="en-US" sz="2800" b="1" dirty="0">
                <a:solidFill>
                  <a:schemeClr val="tx2"/>
                </a:solidFill>
              </a:rPr>
              <a:t>n-1</a:t>
            </a:r>
            <a:r>
              <a:rPr lang="ru-RU" sz="2800" b="1" dirty="0">
                <a:solidFill>
                  <a:schemeClr val="tx2"/>
                </a:solidFill>
              </a:rPr>
              <a:t>)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sz="2800" b="1" dirty="0">
                <a:solidFill>
                  <a:schemeClr val="tx2"/>
                </a:solidFill>
              </a:rPr>
              <a:t>a</a:t>
            </a:r>
            <a:r>
              <a:rPr lang="ru-RU" sz="2800" b="1" baseline="-25000" dirty="0">
                <a:solidFill>
                  <a:schemeClr val="tx2"/>
                </a:solidFill>
              </a:rPr>
              <a:t>8</a:t>
            </a:r>
            <a:r>
              <a:rPr lang="en-US" sz="2800" b="1" baseline="-25000" dirty="0">
                <a:solidFill>
                  <a:schemeClr val="tx2"/>
                </a:solidFill>
              </a:rPr>
              <a:t> </a:t>
            </a:r>
            <a:r>
              <a:rPr lang="en-US" sz="2800" b="1" dirty="0">
                <a:solidFill>
                  <a:schemeClr val="tx2"/>
                </a:solidFill>
              </a:rPr>
              <a:t>= </a:t>
            </a:r>
            <a:r>
              <a:rPr lang="ru-RU" sz="2800" b="1" dirty="0">
                <a:solidFill>
                  <a:schemeClr val="tx2"/>
                </a:solidFill>
              </a:rPr>
              <a:t>5</a:t>
            </a:r>
            <a:r>
              <a:rPr lang="en-US" sz="2800" b="1" baseline="-25000" dirty="0">
                <a:solidFill>
                  <a:schemeClr val="tx2"/>
                </a:solidFill>
              </a:rPr>
              <a:t> </a:t>
            </a:r>
            <a:r>
              <a:rPr lang="en-US" sz="2800" b="1" dirty="0">
                <a:solidFill>
                  <a:schemeClr val="tx2"/>
                </a:solidFill>
              </a:rPr>
              <a:t>+</a:t>
            </a:r>
            <a:r>
              <a:rPr lang="ru-RU" sz="2800" b="1" dirty="0">
                <a:solidFill>
                  <a:schemeClr val="tx2"/>
                </a:solidFill>
              </a:rPr>
              <a:t>(-4)(8-1)</a:t>
            </a:r>
            <a:r>
              <a:rPr lang="en-US" sz="2800" b="1" dirty="0">
                <a:solidFill>
                  <a:schemeClr val="tx2"/>
                </a:solidFill>
              </a:rPr>
              <a:t>=</a:t>
            </a:r>
            <a:r>
              <a:rPr lang="ru-RU" sz="2800" b="1" dirty="0">
                <a:solidFill>
                  <a:schemeClr val="tx2"/>
                </a:solidFill>
              </a:rPr>
              <a:t>-23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ru-RU" sz="2800" b="1" dirty="0">
                <a:solidFill>
                  <a:schemeClr val="tx2"/>
                </a:solidFill>
              </a:rPr>
              <a:t>Ответ: -23</a:t>
            </a:r>
            <a:endParaRPr lang="en-US" sz="2800" b="1" dirty="0">
              <a:solidFill>
                <a:schemeClr val="tx2"/>
              </a:solidFill>
            </a:endParaRP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ru-RU" sz="4000" b="1" i="1" dirty="0">
                <a:solidFill>
                  <a:schemeClr val="tx2"/>
                </a:solidFill>
              </a:rPr>
              <a:t>     </a:t>
            </a:r>
            <a:r>
              <a:rPr lang="ru-RU" sz="2800" b="1" i="1" dirty="0">
                <a:solidFill>
                  <a:schemeClr val="tx2"/>
                </a:solidFill>
              </a:rPr>
              <a:t>                    							            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77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27449" y="3909238"/>
            <a:ext cx="3161793" cy="3161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255778" y="476673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2.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615274" y="1772816"/>
            <a:ext cx="7056139" cy="3816424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2800" b="1" dirty="0">
                <a:solidFill>
                  <a:schemeClr val="tx2"/>
                </a:solidFill>
              </a:rPr>
              <a:t>Дано: (а</a:t>
            </a:r>
            <a:r>
              <a:rPr lang="en-US" sz="2800" b="1" baseline="-25000" dirty="0">
                <a:solidFill>
                  <a:schemeClr val="tx2"/>
                </a:solidFill>
              </a:rPr>
              <a:t>n</a:t>
            </a:r>
            <a:r>
              <a:rPr lang="ru-RU" sz="2800" b="1" dirty="0">
                <a:solidFill>
                  <a:schemeClr val="tx2"/>
                </a:solidFill>
              </a:rPr>
              <a:t>) – арифметическая прогрессия</a:t>
            </a:r>
            <a:r>
              <a:rPr lang="en-US" sz="2800" b="1" dirty="0">
                <a:solidFill>
                  <a:schemeClr val="tx2"/>
                </a:solidFill>
              </a:rPr>
              <a:t>, a</a:t>
            </a:r>
            <a:r>
              <a:rPr lang="ru-RU" sz="2800" b="1" baseline="-25000" dirty="0">
                <a:solidFill>
                  <a:schemeClr val="tx2"/>
                </a:solidFill>
              </a:rPr>
              <a:t>22</a:t>
            </a:r>
            <a:r>
              <a:rPr lang="ru-RU" sz="2800" b="1" dirty="0">
                <a:solidFill>
                  <a:schemeClr val="tx2"/>
                </a:solidFill>
              </a:rPr>
              <a:t>=5, </a:t>
            </a:r>
            <a:r>
              <a:rPr lang="en-US" sz="2800" b="1" dirty="0">
                <a:solidFill>
                  <a:schemeClr val="tx2"/>
                </a:solidFill>
              </a:rPr>
              <a:t>d</a:t>
            </a:r>
            <a:r>
              <a:rPr lang="ru-RU" sz="2800" b="1" dirty="0">
                <a:solidFill>
                  <a:schemeClr val="tx2"/>
                </a:solidFill>
              </a:rPr>
              <a:t>=4.</a:t>
            </a:r>
          </a:p>
          <a:p>
            <a:pPr marL="0" indent="0" eaLnBrk="1" fontAlgn="auto" hangingPunct="1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2800" b="1" dirty="0">
                <a:solidFill>
                  <a:schemeClr val="tx2"/>
                </a:solidFill>
              </a:rPr>
              <a:t>Найти: </a:t>
            </a:r>
            <a:r>
              <a:rPr lang="en-US" sz="2800" b="1" dirty="0">
                <a:solidFill>
                  <a:schemeClr val="tx2"/>
                </a:solidFill>
              </a:rPr>
              <a:t>a</a:t>
            </a:r>
            <a:r>
              <a:rPr lang="ru-RU" sz="2800" b="1" baseline="-25000" dirty="0">
                <a:solidFill>
                  <a:schemeClr val="tx2"/>
                </a:solidFill>
              </a:rPr>
              <a:t>1</a:t>
            </a:r>
          </a:p>
          <a:p>
            <a:pPr marL="0" indent="0" eaLnBrk="1" fontAlgn="auto" hangingPunct="1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2800" b="1" dirty="0">
                <a:solidFill>
                  <a:schemeClr val="tx2"/>
                </a:solidFill>
              </a:rPr>
              <a:t>Решение: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sz="2800" b="1" dirty="0">
                <a:solidFill>
                  <a:schemeClr val="tx2"/>
                </a:solidFill>
              </a:rPr>
              <a:t>a</a:t>
            </a:r>
            <a:r>
              <a:rPr lang="en-US" sz="2800" b="1" baseline="-25000" dirty="0">
                <a:solidFill>
                  <a:schemeClr val="tx2"/>
                </a:solidFill>
              </a:rPr>
              <a:t> n</a:t>
            </a:r>
            <a:r>
              <a:rPr lang="en-US" sz="2800" b="1" dirty="0">
                <a:solidFill>
                  <a:schemeClr val="tx2"/>
                </a:solidFill>
              </a:rPr>
              <a:t>= a</a:t>
            </a:r>
            <a:r>
              <a:rPr lang="en-US" sz="2800" b="1" baseline="-25000" dirty="0">
                <a:solidFill>
                  <a:schemeClr val="tx2"/>
                </a:solidFill>
              </a:rPr>
              <a:t>1</a:t>
            </a:r>
            <a:r>
              <a:rPr lang="en-US" sz="2800" b="1" dirty="0">
                <a:solidFill>
                  <a:schemeClr val="tx2"/>
                </a:solidFill>
              </a:rPr>
              <a:t> + d</a:t>
            </a:r>
            <a:r>
              <a:rPr lang="ru-RU" sz="2800" b="1" dirty="0">
                <a:solidFill>
                  <a:schemeClr val="tx2"/>
                </a:solidFill>
              </a:rPr>
              <a:t>(</a:t>
            </a:r>
            <a:r>
              <a:rPr lang="en-US" sz="2800" b="1" dirty="0">
                <a:solidFill>
                  <a:schemeClr val="tx2"/>
                </a:solidFill>
              </a:rPr>
              <a:t>n-1</a:t>
            </a:r>
            <a:r>
              <a:rPr lang="ru-RU" sz="2800" b="1" dirty="0">
                <a:solidFill>
                  <a:schemeClr val="tx2"/>
                </a:solidFill>
              </a:rPr>
              <a:t>) 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sz="2800" b="1" dirty="0">
                <a:solidFill>
                  <a:schemeClr val="tx2"/>
                </a:solidFill>
              </a:rPr>
              <a:t>a</a:t>
            </a:r>
            <a:r>
              <a:rPr lang="ru-RU" sz="2800" b="1" baseline="-25000" dirty="0">
                <a:solidFill>
                  <a:schemeClr val="tx2"/>
                </a:solidFill>
              </a:rPr>
              <a:t>1</a:t>
            </a:r>
            <a:r>
              <a:rPr lang="en-US" sz="2800" b="1" baseline="-25000" dirty="0">
                <a:solidFill>
                  <a:schemeClr val="tx2"/>
                </a:solidFill>
              </a:rPr>
              <a:t> </a:t>
            </a:r>
            <a:r>
              <a:rPr lang="en-US" sz="2800" b="1" dirty="0">
                <a:solidFill>
                  <a:schemeClr val="tx2"/>
                </a:solidFill>
              </a:rPr>
              <a:t>=a</a:t>
            </a:r>
            <a:r>
              <a:rPr lang="en-US" sz="2800" b="1" baseline="-25000" dirty="0">
                <a:solidFill>
                  <a:schemeClr val="tx2"/>
                </a:solidFill>
              </a:rPr>
              <a:t> n</a:t>
            </a:r>
            <a:r>
              <a:rPr lang="ru-RU" sz="2800" b="1" dirty="0">
                <a:solidFill>
                  <a:schemeClr val="tx2"/>
                </a:solidFill>
              </a:rPr>
              <a:t>-</a:t>
            </a:r>
            <a:r>
              <a:rPr lang="en-US" sz="2800" b="1" dirty="0">
                <a:solidFill>
                  <a:schemeClr val="tx2"/>
                </a:solidFill>
              </a:rPr>
              <a:t>d</a:t>
            </a:r>
            <a:r>
              <a:rPr lang="ru-RU" sz="2800" b="1" dirty="0">
                <a:solidFill>
                  <a:schemeClr val="tx2"/>
                </a:solidFill>
              </a:rPr>
              <a:t>(</a:t>
            </a:r>
            <a:r>
              <a:rPr lang="en-US" sz="2800" b="1" dirty="0">
                <a:solidFill>
                  <a:schemeClr val="tx2"/>
                </a:solidFill>
              </a:rPr>
              <a:t>n-1</a:t>
            </a:r>
            <a:r>
              <a:rPr lang="ru-RU" sz="2800" b="1" dirty="0">
                <a:solidFill>
                  <a:schemeClr val="tx2"/>
                </a:solidFill>
              </a:rPr>
              <a:t>)= </a:t>
            </a:r>
            <a:r>
              <a:rPr lang="en-US" sz="2800" b="1" dirty="0">
                <a:solidFill>
                  <a:schemeClr val="tx2"/>
                </a:solidFill>
              </a:rPr>
              <a:t>a</a:t>
            </a:r>
            <a:r>
              <a:rPr lang="en-US" sz="2800" b="1" baseline="-25000" dirty="0">
                <a:solidFill>
                  <a:schemeClr val="tx2"/>
                </a:solidFill>
              </a:rPr>
              <a:t> </a:t>
            </a:r>
            <a:r>
              <a:rPr lang="ru-RU" sz="2800" b="1" baseline="-25000" dirty="0">
                <a:solidFill>
                  <a:schemeClr val="tx2"/>
                </a:solidFill>
              </a:rPr>
              <a:t>22</a:t>
            </a:r>
            <a:r>
              <a:rPr lang="en-US" sz="2800" b="1" baseline="-25000" dirty="0">
                <a:solidFill>
                  <a:schemeClr val="tx2"/>
                </a:solidFill>
              </a:rPr>
              <a:t> </a:t>
            </a:r>
            <a:r>
              <a:rPr lang="ru-RU" sz="2800" b="1" dirty="0">
                <a:solidFill>
                  <a:schemeClr val="tx2"/>
                </a:solidFill>
              </a:rPr>
              <a:t>-</a:t>
            </a:r>
            <a:r>
              <a:rPr lang="en-US" sz="2800" b="1" dirty="0">
                <a:solidFill>
                  <a:schemeClr val="tx2"/>
                </a:solidFill>
              </a:rPr>
              <a:t>d</a:t>
            </a:r>
            <a:r>
              <a:rPr lang="ru-RU" sz="2800" b="1" dirty="0">
                <a:solidFill>
                  <a:schemeClr val="tx2"/>
                </a:solidFill>
              </a:rPr>
              <a:t>(22</a:t>
            </a:r>
            <a:r>
              <a:rPr lang="en-US" sz="2800" b="1" dirty="0">
                <a:solidFill>
                  <a:schemeClr val="tx2"/>
                </a:solidFill>
              </a:rPr>
              <a:t>-1</a:t>
            </a:r>
            <a:r>
              <a:rPr lang="ru-RU" sz="2800" b="1" dirty="0">
                <a:solidFill>
                  <a:schemeClr val="tx2"/>
                </a:solidFill>
              </a:rPr>
              <a:t>)= 5-4*21</a:t>
            </a:r>
            <a:r>
              <a:rPr lang="en-US" sz="2800" b="1" dirty="0">
                <a:solidFill>
                  <a:schemeClr val="tx2"/>
                </a:solidFill>
              </a:rPr>
              <a:t>=</a:t>
            </a:r>
            <a:r>
              <a:rPr lang="ru-RU" sz="2800" b="1" dirty="0">
                <a:solidFill>
                  <a:schemeClr val="tx2"/>
                </a:solidFill>
              </a:rPr>
              <a:t>-79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ru-RU" sz="2800" b="1" dirty="0">
                <a:solidFill>
                  <a:schemeClr val="tx2"/>
                </a:solidFill>
              </a:rPr>
              <a:t>Ответ: -79</a:t>
            </a:r>
            <a:endParaRPr lang="en-US" sz="2800" b="1" dirty="0">
              <a:solidFill>
                <a:schemeClr val="tx2"/>
              </a:solidFill>
            </a:endParaRP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ru-RU" sz="4000" b="1" i="1" dirty="0">
                <a:solidFill>
                  <a:schemeClr val="tx2"/>
                </a:solidFill>
              </a:rPr>
              <a:t>     </a:t>
            </a:r>
            <a:r>
              <a:rPr lang="ru-RU" sz="2800" b="1" i="1" dirty="0">
                <a:solidFill>
                  <a:schemeClr val="tx2"/>
                </a:solidFill>
              </a:rPr>
              <a:t>                    							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28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27449" y="3909238"/>
            <a:ext cx="3161793" cy="3161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255778" y="476673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3.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93969" y="1061447"/>
            <a:ext cx="6660603" cy="3816424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2800" b="1" dirty="0">
                <a:solidFill>
                  <a:schemeClr val="tx2"/>
                </a:solidFill>
              </a:rPr>
              <a:t>Дано: (а</a:t>
            </a:r>
            <a:r>
              <a:rPr lang="en-US" sz="2800" b="1" baseline="-25000" dirty="0">
                <a:solidFill>
                  <a:schemeClr val="tx2"/>
                </a:solidFill>
              </a:rPr>
              <a:t>n</a:t>
            </a:r>
            <a:r>
              <a:rPr lang="ru-RU" sz="2800" b="1" dirty="0">
                <a:solidFill>
                  <a:schemeClr val="tx2"/>
                </a:solidFill>
              </a:rPr>
              <a:t>) – арифметическая прогрессия</a:t>
            </a:r>
            <a:r>
              <a:rPr lang="en-US" sz="2800" b="1" dirty="0">
                <a:solidFill>
                  <a:schemeClr val="tx2"/>
                </a:solidFill>
              </a:rPr>
              <a:t>, a</a:t>
            </a:r>
            <a:r>
              <a:rPr lang="ru-RU" sz="2800" b="1" baseline="-25000" dirty="0">
                <a:solidFill>
                  <a:schemeClr val="tx2"/>
                </a:solidFill>
              </a:rPr>
              <a:t>1</a:t>
            </a:r>
            <a:r>
              <a:rPr lang="ru-RU" sz="2800" b="1" dirty="0">
                <a:solidFill>
                  <a:schemeClr val="tx2"/>
                </a:solidFill>
              </a:rPr>
              <a:t>=4, </a:t>
            </a:r>
            <a:r>
              <a:rPr lang="en-US" sz="2800" b="1" dirty="0">
                <a:solidFill>
                  <a:schemeClr val="tx2"/>
                </a:solidFill>
              </a:rPr>
              <a:t>a</a:t>
            </a:r>
            <a:r>
              <a:rPr lang="ru-RU" sz="2800" b="1" baseline="-25000" dirty="0">
                <a:solidFill>
                  <a:schemeClr val="tx2"/>
                </a:solidFill>
              </a:rPr>
              <a:t>11</a:t>
            </a:r>
            <a:r>
              <a:rPr lang="ru-RU" sz="2800" b="1" dirty="0">
                <a:solidFill>
                  <a:schemeClr val="tx2"/>
                </a:solidFill>
              </a:rPr>
              <a:t>=94.</a:t>
            </a:r>
          </a:p>
          <a:p>
            <a:pPr marL="0" indent="0" eaLnBrk="1" fontAlgn="auto" hangingPunct="1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2800" b="1" dirty="0">
                <a:solidFill>
                  <a:schemeClr val="tx2"/>
                </a:solidFill>
              </a:rPr>
              <a:t>Найти: </a:t>
            </a:r>
            <a:r>
              <a:rPr lang="en-US" sz="2800" b="1" dirty="0">
                <a:solidFill>
                  <a:schemeClr val="tx2"/>
                </a:solidFill>
              </a:rPr>
              <a:t>d</a:t>
            </a:r>
            <a:endParaRPr lang="ru-RU" sz="2800" b="1" baseline="-25000" dirty="0">
              <a:solidFill>
                <a:schemeClr val="tx2"/>
              </a:solidFill>
            </a:endParaRPr>
          </a:p>
          <a:p>
            <a:pPr marL="0" indent="0" eaLnBrk="1" fontAlgn="auto" hangingPunct="1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2800" b="1" dirty="0">
                <a:solidFill>
                  <a:schemeClr val="tx2"/>
                </a:solidFill>
              </a:rPr>
              <a:t>Решение: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sz="2800" b="1" dirty="0">
                <a:solidFill>
                  <a:schemeClr val="tx2"/>
                </a:solidFill>
              </a:rPr>
              <a:t>a</a:t>
            </a:r>
            <a:r>
              <a:rPr lang="en-US" sz="2800" b="1" baseline="-25000" dirty="0">
                <a:solidFill>
                  <a:schemeClr val="tx2"/>
                </a:solidFill>
              </a:rPr>
              <a:t> n</a:t>
            </a:r>
            <a:r>
              <a:rPr lang="en-US" sz="2800" b="1" dirty="0">
                <a:solidFill>
                  <a:schemeClr val="tx2"/>
                </a:solidFill>
              </a:rPr>
              <a:t>= a</a:t>
            </a:r>
            <a:r>
              <a:rPr lang="en-US" sz="2800" b="1" baseline="-25000" dirty="0">
                <a:solidFill>
                  <a:schemeClr val="tx2"/>
                </a:solidFill>
              </a:rPr>
              <a:t>1</a:t>
            </a:r>
            <a:r>
              <a:rPr lang="en-US" sz="2800" b="1" dirty="0">
                <a:solidFill>
                  <a:schemeClr val="tx2"/>
                </a:solidFill>
              </a:rPr>
              <a:t> + d</a:t>
            </a:r>
            <a:r>
              <a:rPr lang="ru-RU" sz="2800" b="1" dirty="0">
                <a:solidFill>
                  <a:schemeClr val="tx2"/>
                </a:solidFill>
              </a:rPr>
              <a:t>(</a:t>
            </a:r>
            <a:r>
              <a:rPr lang="en-US" sz="2800" b="1" dirty="0">
                <a:solidFill>
                  <a:schemeClr val="tx2"/>
                </a:solidFill>
              </a:rPr>
              <a:t>n-1</a:t>
            </a:r>
            <a:r>
              <a:rPr lang="ru-RU" sz="2800" b="1" dirty="0">
                <a:solidFill>
                  <a:schemeClr val="tx2"/>
                </a:solidFill>
              </a:rPr>
              <a:t>) 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sz="2800" b="1" dirty="0">
                <a:solidFill>
                  <a:schemeClr val="tx2"/>
                </a:solidFill>
              </a:rPr>
              <a:t>a</a:t>
            </a:r>
            <a:r>
              <a:rPr lang="en-US" sz="2800" b="1" baseline="-25000" dirty="0">
                <a:solidFill>
                  <a:schemeClr val="tx2"/>
                </a:solidFill>
              </a:rPr>
              <a:t> </a:t>
            </a:r>
            <a:r>
              <a:rPr lang="ru-RU" sz="2800" b="1" baseline="-25000" dirty="0">
                <a:solidFill>
                  <a:schemeClr val="tx2"/>
                </a:solidFill>
              </a:rPr>
              <a:t>11</a:t>
            </a:r>
            <a:r>
              <a:rPr lang="en-US" sz="2800" b="1" dirty="0">
                <a:solidFill>
                  <a:schemeClr val="tx2"/>
                </a:solidFill>
              </a:rPr>
              <a:t>=a</a:t>
            </a:r>
            <a:r>
              <a:rPr lang="ru-RU" sz="2800" b="1" baseline="-25000" dirty="0">
                <a:solidFill>
                  <a:schemeClr val="tx2"/>
                </a:solidFill>
              </a:rPr>
              <a:t>1</a:t>
            </a:r>
            <a:r>
              <a:rPr lang="en-US" sz="2800" b="1" baseline="-25000" dirty="0">
                <a:solidFill>
                  <a:schemeClr val="tx2"/>
                </a:solidFill>
              </a:rPr>
              <a:t> </a:t>
            </a:r>
            <a:r>
              <a:rPr lang="ru-RU" sz="2800" b="1" dirty="0">
                <a:solidFill>
                  <a:schemeClr val="tx2"/>
                </a:solidFill>
              </a:rPr>
              <a:t>+10</a:t>
            </a:r>
            <a:r>
              <a:rPr lang="en-US" sz="2800" b="1" dirty="0">
                <a:solidFill>
                  <a:schemeClr val="tx2"/>
                </a:solidFill>
              </a:rPr>
              <a:t>d</a:t>
            </a:r>
            <a:endParaRPr lang="ru-RU" sz="2800" b="1" dirty="0">
              <a:solidFill>
                <a:schemeClr val="tx2"/>
              </a:solidFill>
            </a:endParaRP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ru-RU" sz="2800" b="1" dirty="0">
                <a:solidFill>
                  <a:schemeClr val="tx2"/>
                </a:solidFill>
              </a:rPr>
              <a:t> </a:t>
            </a:r>
            <a:r>
              <a:rPr lang="en-US" sz="2800" b="1" dirty="0">
                <a:solidFill>
                  <a:schemeClr val="tx2"/>
                </a:solidFill>
              </a:rPr>
              <a:t>d</a:t>
            </a:r>
            <a:r>
              <a:rPr lang="ru-RU" sz="2800" b="1" dirty="0">
                <a:solidFill>
                  <a:schemeClr val="tx2"/>
                </a:solidFill>
              </a:rPr>
              <a:t>=(</a:t>
            </a:r>
            <a:r>
              <a:rPr lang="en-US" sz="2800" b="1" dirty="0">
                <a:solidFill>
                  <a:schemeClr val="tx2"/>
                </a:solidFill>
              </a:rPr>
              <a:t>a</a:t>
            </a:r>
            <a:r>
              <a:rPr lang="en-US" sz="2800" b="1" baseline="-25000" dirty="0">
                <a:solidFill>
                  <a:schemeClr val="tx2"/>
                </a:solidFill>
              </a:rPr>
              <a:t> </a:t>
            </a:r>
            <a:r>
              <a:rPr lang="ru-RU" sz="2800" b="1" baseline="-25000" dirty="0">
                <a:solidFill>
                  <a:schemeClr val="tx2"/>
                </a:solidFill>
              </a:rPr>
              <a:t>11</a:t>
            </a:r>
            <a:r>
              <a:rPr lang="en-US" sz="2800" b="1" baseline="-25000" dirty="0">
                <a:solidFill>
                  <a:schemeClr val="tx2"/>
                </a:solidFill>
              </a:rPr>
              <a:t> </a:t>
            </a:r>
            <a:r>
              <a:rPr lang="ru-RU" sz="2800" b="1" dirty="0">
                <a:solidFill>
                  <a:schemeClr val="tx2"/>
                </a:solidFill>
              </a:rPr>
              <a:t>-</a:t>
            </a:r>
            <a:r>
              <a:rPr lang="en-US" sz="2800" b="1" dirty="0">
                <a:solidFill>
                  <a:schemeClr val="tx2"/>
                </a:solidFill>
              </a:rPr>
              <a:t>a</a:t>
            </a:r>
            <a:r>
              <a:rPr lang="en-US" sz="2800" b="1" baseline="-25000" dirty="0">
                <a:solidFill>
                  <a:schemeClr val="tx2"/>
                </a:solidFill>
              </a:rPr>
              <a:t> </a:t>
            </a:r>
            <a:r>
              <a:rPr lang="ru-RU" sz="2800" b="1" baseline="-25000" dirty="0">
                <a:solidFill>
                  <a:schemeClr val="tx2"/>
                </a:solidFill>
              </a:rPr>
              <a:t>1</a:t>
            </a:r>
            <a:r>
              <a:rPr lang="en-US" sz="2800" b="1" baseline="-25000" dirty="0">
                <a:solidFill>
                  <a:schemeClr val="tx2"/>
                </a:solidFill>
              </a:rPr>
              <a:t> </a:t>
            </a:r>
            <a:r>
              <a:rPr lang="ru-RU" sz="2800" b="1" dirty="0">
                <a:solidFill>
                  <a:schemeClr val="tx2"/>
                </a:solidFill>
              </a:rPr>
              <a:t>):10</a:t>
            </a:r>
            <a:r>
              <a:rPr lang="en-US" sz="2800" b="1" dirty="0">
                <a:solidFill>
                  <a:schemeClr val="tx2"/>
                </a:solidFill>
              </a:rPr>
              <a:t>=</a:t>
            </a:r>
            <a:r>
              <a:rPr lang="ru-RU" sz="2800" b="1" dirty="0">
                <a:solidFill>
                  <a:schemeClr val="tx2"/>
                </a:solidFill>
              </a:rPr>
              <a:t>(94-4):10=9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ru-RU" sz="2800" b="1" dirty="0">
                <a:solidFill>
                  <a:schemeClr val="tx2"/>
                </a:solidFill>
              </a:rPr>
              <a:t>Ответ: 9</a:t>
            </a:r>
            <a:endParaRPr lang="en-US" sz="2800" b="1" dirty="0">
              <a:solidFill>
                <a:schemeClr val="tx2"/>
              </a:solidFill>
            </a:endParaRP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ru-RU" sz="4000" b="1" i="1" dirty="0">
                <a:solidFill>
                  <a:schemeClr val="tx2"/>
                </a:solidFill>
              </a:rPr>
              <a:t>     </a:t>
            </a:r>
            <a:r>
              <a:rPr lang="ru-RU" sz="2800" b="1" i="1" dirty="0">
                <a:solidFill>
                  <a:schemeClr val="tx2"/>
                </a:solidFill>
              </a:rPr>
              <a:t>                    							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72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27449" y="3909238"/>
            <a:ext cx="3161793" cy="3161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993968" y="188641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4.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791745" y="773415"/>
            <a:ext cx="6660603" cy="3816424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2800" b="1" dirty="0">
                <a:solidFill>
                  <a:schemeClr val="tx2"/>
                </a:solidFill>
              </a:rPr>
              <a:t>Дано: (а</a:t>
            </a:r>
            <a:r>
              <a:rPr lang="en-US" sz="2800" b="1" baseline="-25000" dirty="0">
                <a:solidFill>
                  <a:schemeClr val="tx2"/>
                </a:solidFill>
              </a:rPr>
              <a:t>n</a:t>
            </a:r>
            <a:r>
              <a:rPr lang="ru-RU" sz="2800" b="1" dirty="0">
                <a:solidFill>
                  <a:schemeClr val="tx2"/>
                </a:solidFill>
              </a:rPr>
              <a:t>) – арифметическая прогрессия</a:t>
            </a:r>
            <a:r>
              <a:rPr lang="en-US" sz="2800" b="1" dirty="0">
                <a:solidFill>
                  <a:schemeClr val="tx2"/>
                </a:solidFill>
              </a:rPr>
              <a:t>, a</a:t>
            </a:r>
            <a:r>
              <a:rPr lang="ru-RU" sz="2800" b="1" baseline="-25000" dirty="0">
                <a:solidFill>
                  <a:schemeClr val="tx2"/>
                </a:solidFill>
              </a:rPr>
              <a:t>1</a:t>
            </a:r>
            <a:r>
              <a:rPr lang="ru-RU" sz="2800" b="1" dirty="0">
                <a:solidFill>
                  <a:schemeClr val="tx2"/>
                </a:solidFill>
              </a:rPr>
              <a:t>=3, </a:t>
            </a:r>
            <a:r>
              <a:rPr lang="en-US" sz="2800" b="1" dirty="0">
                <a:solidFill>
                  <a:schemeClr val="tx2"/>
                </a:solidFill>
              </a:rPr>
              <a:t>d</a:t>
            </a:r>
            <a:r>
              <a:rPr lang="ru-RU" sz="2800" b="1" dirty="0">
                <a:solidFill>
                  <a:schemeClr val="tx2"/>
                </a:solidFill>
              </a:rPr>
              <a:t>=6, </a:t>
            </a:r>
            <a:r>
              <a:rPr lang="en-US" sz="2800" b="1" dirty="0">
                <a:solidFill>
                  <a:schemeClr val="tx2"/>
                </a:solidFill>
              </a:rPr>
              <a:t>a</a:t>
            </a:r>
            <a:r>
              <a:rPr lang="en-US" sz="2800" b="1" baseline="-25000" dirty="0">
                <a:solidFill>
                  <a:schemeClr val="tx2"/>
                </a:solidFill>
              </a:rPr>
              <a:t> n</a:t>
            </a:r>
            <a:r>
              <a:rPr lang="ru-RU" sz="2800" b="1" dirty="0">
                <a:solidFill>
                  <a:schemeClr val="tx2"/>
                </a:solidFill>
              </a:rPr>
              <a:t>=93.</a:t>
            </a:r>
          </a:p>
          <a:p>
            <a:pPr marL="0" indent="0" eaLnBrk="1" fontAlgn="auto" hangingPunct="1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2800" b="1" dirty="0">
                <a:solidFill>
                  <a:schemeClr val="tx2"/>
                </a:solidFill>
              </a:rPr>
              <a:t>Найти: </a:t>
            </a:r>
            <a:r>
              <a:rPr lang="en-US" sz="2800" b="1" dirty="0">
                <a:solidFill>
                  <a:schemeClr val="tx2"/>
                </a:solidFill>
              </a:rPr>
              <a:t>n</a:t>
            </a:r>
            <a:endParaRPr lang="ru-RU" sz="2800" b="1" baseline="-25000" dirty="0">
              <a:solidFill>
                <a:schemeClr val="tx2"/>
              </a:solidFill>
            </a:endParaRPr>
          </a:p>
          <a:p>
            <a:pPr marL="0" indent="0" eaLnBrk="1" fontAlgn="auto" hangingPunct="1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2800" b="1" dirty="0">
                <a:solidFill>
                  <a:schemeClr val="tx2"/>
                </a:solidFill>
              </a:rPr>
              <a:t>Решение: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sz="2800" b="1" dirty="0">
                <a:solidFill>
                  <a:schemeClr val="tx2"/>
                </a:solidFill>
              </a:rPr>
              <a:t>a</a:t>
            </a:r>
            <a:r>
              <a:rPr lang="en-US" sz="2800" b="1" baseline="-25000" dirty="0">
                <a:solidFill>
                  <a:schemeClr val="tx2"/>
                </a:solidFill>
              </a:rPr>
              <a:t> n</a:t>
            </a:r>
            <a:r>
              <a:rPr lang="en-US" sz="2800" b="1" dirty="0">
                <a:solidFill>
                  <a:schemeClr val="tx2"/>
                </a:solidFill>
              </a:rPr>
              <a:t>= a</a:t>
            </a:r>
            <a:r>
              <a:rPr lang="en-US" sz="2800" b="1" baseline="-25000" dirty="0">
                <a:solidFill>
                  <a:schemeClr val="tx2"/>
                </a:solidFill>
              </a:rPr>
              <a:t>1</a:t>
            </a:r>
            <a:r>
              <a:rPr lang="en-US" sz="2800" b="1" dirty="0">
                <a:solidFill>
                  <a:schemeClr val="tx2"/>
                </a:solidFill>
              </a:rPr>
              <a:t> + d</a:t>
            </a:r>
            <a:r>
              <a:rPr lang="ru-RU" sz="2800" b="1" dirty="0">
                <a:solidFill>
                  <a:schemeClr val="tx2"/>
                </a:solidFill>
              </a:rPr>
              <a:t>(</a:t>
            </a:r>
            <a:r>
              <a:rPr lang="en-US" sz="2800" b="1" dirty="0">
                <a:solidFill>
                  <a:schemeClr val="tx2"/>
                </a:solidFill>
              </a:rPr>
              <a:t>n-1</a:t>
            </a:r>
            <a:r>
              <a:rPr lang="ru-RU" sz="2800" b="1" dirty="0">
                <a:solidFill>
                  <a:schemeClr val="tx2"/>
                </a:solidFill>
              </a:rPr>
              <a:t>) 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ru-RU" sz="2800" b="1" dirty="0">
                <a:solidFill>
                  <a:schemeClr val="tx2"/>
                </a:solidFill>
              </a:rPr>
              <a:t>93</a:t>
            </a:r>
            <a:r>
              <a:rPr lang="en-US" sz="2800" b="1" dirty="0">
                <a:solidFill>
                  <a:schemeClr val="tx2"/>
                </a:solidFill>
              </a:rPr>
              <a:t>=</a:t>
            </a:r>
            <a:r>
              <a:rPr lang="ru-RU" sz="2800" b="1" dirty="0">
                <a:solidFill>
                  <a:schemeClr val="tx2"/>
                </a:solidFill>
              </a:rPr>
              <a:t> 3+6 (</a:t>
            </a:r>
            <a:r>
              <a:rPr lang="en-US" sz="2800" b="1" dirty="0">
                <a:solidFill>
                  <a:schemeClr val="tx2"/>
                </a:solidFill>
              </a:rPr>
              <a:t>n</a:t>
            </a:r>
            <a:r>
              <a:rPr lang="ru-RU" sz="2800" b="1" dirty="0">
                <a:solidFill>
                  <a:schemeClr val="tx2"/>
                </a:solidFill>
              </a:rPr>
              <a:t>-1)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ru-RU" sz="2800" b="1" dirty="0">
                <a:solidFill>
                  <a:schemeClr val="tx2"/>
                </a:solidFill>
              </a:rPr>
              <a:t>93=3+6</a:t>
            </a:r>
            <a:r>
              <a:rPr lang="en-US" sz="2800" b="1" dirty="0">
                <a:solidFill>
                  <a:schemeClr val="tx2"/>
                </a:solidFill>
              </a:rPr>
              <a:t>n</a:t>
            </a:r>
            <a:r>
              <a:rPr lang="ru-RU" sz="2800" b="1" dirty="0">
                <a:solidFill>
                  <a:schemeClr val="tx2"/>
                </a:solidFill>
              </a:rPr>
              <a:t>-6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ru-RU" sz="2800" b="1" dirty="0">
                <a:solidFill>
                  <a:schemeClr val="tx2"/>
                </a:solidFill>
              </a:rPr>
              <a:t>93=6</a:t>
            </a:r>
            <a:r>
              <a:rPr lang="en-US" sz="2800" b="1" dirty="0">
                <a:solidFill>
                  <a:schemeClr val="tx2"/>
                </a:solidFill>
              </a:rPr>
              <a:t>n</a:t>
            </a:r>
            <a:r>
              <a:rPr lang="ru-RU" sz="2800" b="1" dirty="0">
                <a:solidFill>
                  <a:schemeClr val="tx2"/>
                </a:solidFill>
              </a:rPr>
              <a:t>-3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ru-RU" sz="2800" b="1" dirty="0">
                <a:solidFill>
                  <a:schemeClr val="tx2"/>
                </a:solidFill>
              </a:rPr>
              <a:t>6</a:t>
            </a:r>
            <a:r>
              <a:rPr lang="en-US" sz="2800" b="1" dirty="0">
                <a:solidFill>
                  <a:schemeClr val="tx2"/>
                </a:solidFill>
              </a:rPr>
              <a:t>n</a:t>
            </a:r>
            <a:r>
              <a:rPr lang="ru-RU" sz="2800" b="1" dirty="0">
                <a:solidFill>
                  <a:schemeClr val="tx2"/>
                </a:solidFill>
              </a:rPr>
              <a:t>=96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ru-RU" sz="2800" b="1" dirty="0">
                <a:solidFill>
                  <a:schemeClr val="tx2"/>
                </a:solidFill>
              </a:rPr>
              <a:t> </a:t>
            </a:r>
            <a:r>
              <a:rPr lang="en-US" sz="2800" b="1" dirty="0">
                <a:solidFill>
                  <a:schemeClr val="tx2"/>
                </a:solidFill>
              </a:rPr>
              <a:t>n</a:t>
            </a:r>
            <a:r>
              <a:rPr lang="ru-RU" sz="2800" b="1" dirty="0">
                <a:solidFill>
                  <a:schemeClr val="tx2"/>
                </a:solidFill>
              </a:rPr>
              <a:t>=96:6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ru-RU" sz="2800" b="1" dirty="0">
                <a:solidFill>
                  <a:schemeClr val="tx2"/>
                </a:solidFill>
              </a:rPr>
              <a:t> </a:t>
            </a:r>
            <a:r>
              <a:rPr lang="en-US" sz="2800" b="1" dirty="0">
                <a:solidFill>
                  <a:schemeClr val="tx2"/>
                </a:solidFill>
              </a:rPr>
              <a:t>n</a:t>
            </a:r>
            <a:r>
              <a:rPr lang="ru-RU" sz="2800" b="1" dirty="0">
                <a:solidFill>
                  <a:schemeClr val="tx2"/>
                </a:solidFill>
              </a:rPr>
              <a:t>=16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ru-RU" sz="2800" b="1" dirty="0">
                <a:solidFill>
                  <a:schemeClr val="tx2"/>
                </a:solidFill>
              </a:rPr>
              <a:t>Ответ: 16</a:t>
            </a:r>
            <a:endParaRPr lang="en-US" sz="2800" b="1" dirty="0">
              <a:solidFill>
                <a:schemeClr val="tx2"/>
              </a:solidFill>
            </a:endParaRP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ru-RU" sz="4000" b="1" i="1" dirty="0">
                <a:solidFill>
                  <a:schemeClr val="tx2"/>
                </a:solidFill>
              </a:rPr>
              <a:t>     </a:t>
            </a:r>
            <a:r>
              <a:rPr lang="ru-RU" sz="2800" b="1" i="1" dirty="0">
                <a:solidFill>
                  <a:schemeClr val="tx2"/>
                </a:solidFill>
              </a:rPr>
              <a:t>                    							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01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27449" y="3909238"/>
            <a:ext cx="3161793" cy="3161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3683224" y="0"/>
            <a:ext cx="6984776" cy="6597650"/>
          </a:xfrm>
          <a:prstGeom prst="rect">
            <a:avLst/>
          </a:prstGeom>
        </p:spPr>
        <p:txBody>
          <a:bodyPr rtlCol="0"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sz="4800" b="1" dirty="0">
                <a:solidFill>
                  <a:srgbClr val="C00000"/>
                </a:solidFill>
              </a:rPr>
              <a:t>Математический диктант:</a:t>
            </a:r>
            <a:endParaRPr lang="ru-RU" b="1" i="1" dirty="0">
              <a:solidFill>
                <a:srgbClr val="002060"/>
              </a:solidFill>
            </a:endParaRPr>
          </a:p>
          <a:p>
            <a:pPr marL="0" indent="0" eaLnBrk="1" fontAlgn="auto" hangingPunct="1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b="1" dirty="0">
                <a:solidFill>
                  <a:schemeClr val="tx2"/>
                </a:solidFill>
              </a:rPr>
              <a:t>              </a:t>
            </a:r>
            <a:r>
              <a:rPr lang="en-US" b="1" dirty="0">
                <a:solidFill>
                  <a:schemeClr val="tx2"/>
                </a:solidFill>
              </a:rPr>
              <a:t>d-</a:t>
            </a:r>
            <a:r>
              <a:rPr lang="kk-KZ" b="1" dirty="0">
                <a:solidFill>
                  <a:schemeClr val="tx2"/>
                </a:solidFill>
              </a:rPr>
              <a:t>это...арифметической прогрессии</a:t>
            </a:r>
          </a:p>
          <a:p>
            <a:pPr marL="0" indent="0" eaLnBrk="1" fontAlgn="auto" hangingPunct="1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kk-KZ" b="1" dirty="0">
                <a:solidFill>
                  <a:srgbClr val="FF0000"/>
                </a:solidFill>
              </a:rPr>
              <a:t>                   разность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kk-KZ" b="1" dirty="0">
                <a:solidFill>
                  <a:schemeClr val="tx2"/>
                </a:solidFill>
              </a:rPr>
              <a:t>        </a:t>
            </a:r>
            <a:r>
              <a:rPr lang="en-US" b="1" dirty="0">
                <a:solidFill>
                  <a:schemeClr val="tx2"/>
                </a:solidFill>
              </a:rPr>
              <a:t>n</a:t>
            </a:r>
            <a:r>
              <a:rPr lang="kk-KZ" b="1" dirty="0">
                <a:solidFill>
                  <a:schemeClr val="tx2"/>
                </a:solidFill>
              </a:rPr>
              <a:t>-это...члена арифметической прогрессии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kk-KZ" b="1" dirty="0">
                <a:solidFill>
                  <a:srgbClr val="FF0000"/>
                </a:solidFill>
              </a:rPr>
              <a:t>                  номер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kk-KZ" b="1" dirty="0">
                <a:solidFill>
                  <a:srgbClr val="CC0099"/>
                </a:solidFill>
              </a:rPr>
              <a:t>    </a:t>
            </a:r>
            <a:r>
              <a:rPr lang="kk-KZ" b="1" dirty="0">
                <a:solidFill>
                  <a:schemeClr val="tx2"/>
                </a:solidFill>
              </a:rPr>
              <a:t>Если разность арифметической прогрессии   отрицательное число,то прогрессия...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kk-KZ" b="1" dirty="0">
                <a:solidFill>
                  <a:srgbClr val="FF0000"/>
                </a:solidFill>
              </a:rPr>
              <a:t>                   убывающая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kk-KZ" b="1" dirty="0">
                <a:solidFill>
                  <a:schemeClr val="tx2"/>
                </a:solidFill>
              </a:rPr>
              <a:t> Если разность арифметической прогрессии положительное число,то прогрессия</a:t>
            </a:r>
            <a:r>
              <a:rPr lang="kk-KZ" dirty="0">
                <a:solidFill>
                  <a:schemeClr val="tx2"/>
                </a:solidFill>
              </a:rPr>
              <a:t>...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kk-KZ" dirty="0">
                <a:solidFill>
                  <a:srgbClr val="FF0000"/>
                </a:solidFill>
              </a:rPr>
              <a:t>                    </a:t>
            </a:r>
            <a:r>
              <a:rPr lang="kk-KZ" b="1" dirty="0">
                <a:solidFill>
                  <a:srgbClr val="FF0000"/>
                </a:solidFill>
              </a:rPr>
              <a:t>возрастающая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83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27449" y="3909238"/>
            <a:ext cx="3161793" cy="3161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511824" y="1628800"/>
            <a:ext cx="56886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</a:p>
          <a:p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знания я получил?</a:t>
            </a:r>
          </a:p>
          <a:p>
            <a:pPr marL="514350" indent="-514350">
              <a:buAutoNum type="arabicPeriod"/>
            </a:pP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Смогу ли я объяснить эту тему другу?</a:t>
            </a:r>
          </a:p>
          <a:p>
            <a:pPr marL="514350" indent="-514350">
              <a:buAutoNum type="arabicPeriod"/>
            </a:pP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Доволен ли я своей работой на уроке?</a:t>
            </a:r>
          </a:p>
        </p:txBody>
      </p:sp>
    </p:spTree>
    <p:extLst>
      <p:ext uri="{BB962C8B-B14F-4D97-AF65-F5344CB8AC3E}">
        <p14:creationId xmlns:p14="http://schemas.microsoft.com/office/powerpoint/2010/main" val="347920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27449" y="3909238"/>
            <a:ext cx="3161793" cy="3161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4007768" y="548681"/>
            <a:ext cx="6653481" cy="438943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ru-RU" altLang="ru-RU" b="1" dirty="0">
                <a:solidFill>
                  <a:schemeClr val="tx2"/>
                </a:solidFill>
              </a:rPr>
              <a:t>Последовательность (х</a:t>
            </a:r>
            <a:r>
              <a:rPr lang="en-US" altLang="ru-RU" b="1" baseline="-25000" dirty="0">
                <a:solidFill>
                  <a:schemeClr val="tx2"/>
                </a:solidFill>
              </a:rPr>
              <a:t>n</a:t>
            </a:r>
            <a:r>
              <a:rPr lang="ru-RU" altLang="ru-RU" b="1" dirty="0">
                <a:solidFill>
                  <a:schemeClr val="tx2"/>
                </a:solidFill>
              </a:rPr>
              <a:t>) задана формулой: х</a:t>
            </a:r>
            <a:r>
              <a:rPr lang="en-US" altLang="ru-RU" b="1" baseline="-25000" dirty="0">
                <a:solidFill>
                  <a:schemeClr val="tx2"/>
                </a:solidFill>
              </a:rPr>
              <a:t>n</a:t>
            </a:r>
            <a:r>
              <a:rPr lang="ru-RU" altLang="ru-RU" b="1" dirty="0">
                <a:solidFill>
                  <a:schemeClr val="tx2"/>
                </a:solidFill>
              </a:rPr>
              <a:t> =</a:t>
            </a:r>
            <a:r>
              <a:rPr lang="en-US" altLang="ru-RU" b="1" dirty="0">
                <a:solidFill>
                  <a:schemeClr val="tx2"/>
                </a:solidFill>
              </a:rPr>
              <a:t>n</a:t>
            </a:r>
            <a:r>
              <a:rPr lang="en-US" altLang="ru-RU" b="1" baseline="30000" dirty="0">
                <a:solidFill>
                  <a:schemeClr val="tx2"/>
                </a:solidFill>
              </a:rPr>
              <a:t>2</a:t>
            </a:r>
            <a:r>
              <a:rPr lang="ru-RU" altLang="ru-RU" b="1" dirty="0">
                <a:solidFill>
                  <a:schemeClr val="tx2"/>
                </a:solidFill>
              </a:rPr>
              <a:t>. </a:t>
            </a:r>
            <a:endParaRPr lang="en-US" altLang="ru-RU" b="1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ru-RU" altLang="ru-RU" b="1" dirty="0">
                <a:solidFill>
                  <a:schemeClr val="tx2"/>
                </a:solidFill>
              </a:rPr>
              <a:t>Какой номер имеет член этой последовательности, если он равен 144?  225? 100? </a:t>
            </a:r>
            <a:endParaRPr lang="en-US" altLang="ru-RU" b="1" dirty="0">
              <a:solidFill>
                <a:schemeClr val="tx2"/>
              </a:solidFill>
            </a:endParaRPr>
          </a:p>
          <a:p>
            <a:pPr eaLnBrk="1" hangingPunct="1"/>
            <a:endParaRPr lang="en-US" altLang="ru-RU" b="1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ru-RU" altLang="ru-RU" b="1" dirty="0">
                <a:solidFill>
                  <a:schemeClr val="tx2"/>
                </a:solidFill>
              </a:rPr>
              <a:t>Являются ли членами этой последовательности числа  48?  49? 168?</a:t>
            </a:r>
          </a:p>
          <a:p>
            <a:pPr eaLnBrk="1" hangingPunct="1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99122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27449" y="3909238"/>
            <a:ext cx="3161793" cy="3161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4079776" y="548681"/>
            <a:ext cx="6581473" cy="438943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ru-RU" altLang="ru-RU" b="1" dirty="0">
                <a:solidFill>
                  <a:schemeClr val="tx2"/>
                </a:solidFill>
              </a:rPr>
              <a:t>Последовательность (х</a:t>
            </a:r>
            <a:r>
              <a:rPr lang="en-US" altLang="ru-RU" b="1" baseline="-25000" dirty="0">
                <a:solidFill>
                  <a:schemeClr val="tx2"/>
                </a:solidFill>
              </a:rPr>
              <a:t>n</a:t>
            </a:r>
            <a:r>
              <a:rPr lang="ru-RU" altLang="ru-RU" b="1" dirty="0">
                <a:solidFill>
                  <a:schemeClr val="tx2"/>
                </a:solidFill>
              </a:rPr>
              <a:t>) задана формулой: х</a:t>
            </a:r>
            <a:r>
              <a:rPr lang="en-US" altLang="ru-RU" b="1" baseline="-25000" dirty="0">
                <a:solidFill>
                  <a:schemeClr val="tx2"/>
                </a:solidFill>
              </a:rPr>
              <a:t>n</a:t>
            </a:r>
            <a:r>
              <a:rPr lang="ru-RU" altLang="ru-RU" b="1" dirty="0">
                <a:solidFill>
                  <a:schemeClr val="tx2"/>
                </a:solidFill>
              </a:rPr>
              <a:t> =</a:t>
            </a:r>
            <a:r>
              <a:rPr lang="en-US" altLang="ru-RU" b="1" dirty="0">
                <a:solidFill>
                  <a:schemeClr val="tx2"/>
                </a:solidFill>
              </a:rPr>
              <a:t>n</a:t>
            </a:r>
            <a:r>
              <a:rPr lang="en-US" altLang="ru-RU" b="1" baseline="30000" dirty="0">
                <a:solidFill>
                  <a:schemeClr val="tx2"/>
                </a:solidFill>
              </a:rPr>
              <a:t>2</a:t>
            </a:r>
            <a:r>
              <a:rPr lang="ru-RU" altLang="ru-RU" b="1" dirty="0">
                <a:solidFill>
                  <a:schemeClr val="tx2"/>
                </a:solidFill>
              </a:rPr>
              <a:t>. </a:t>
            </a:r>
            <a:endParaRPr lang="en-US" altLang="ru-RU" b="1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ru-RU" altLang="ru-RU" b="1" dirty="0">
                <a:solidFill>
                  <a:schemeClr val="tx2"/>
                </a:solidFill>
              </a:rPr>
              <a:t>Какой номер имеет член этой последовательности, если он равен 144?  225? 100? </a:t>
            </a:r>
            <a:endParaRPr lang="en-US" altLang="ru-RU" b="1" dirty="0">
              <a:solidFill>
                <a:schemeClr val="tx2"/>
              </a:solidFill>
            </a:endParaRPr>
          </a:p>
          <a:p>
            <a:pPr eaLnBrk="1" hangingPunct="1"/>
            <a:endParaRPr lang="en-US" altLang="ru-RU" b="1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ru-RU" altLang="ru-RU" b="1" dirty="0">
                <a:solidFill>
                  <a:schemeClr val="tx2"/>
                </a:solidFill>
              </a:rPr>
              <a:t>Являются ли членами этой последовательности числа  48?  49? 168?</a:t>
            </a:r>
          </a:p>
          <a:p>
            <a:pPr eaLnBrk="1" hangingPunct="1"/>
            <a:endParaRPr lang="ru-RU" altLang="ru-RU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64435" y="3039689"/>
            <a:ext cx="19442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144=12</a:t>
            </a:r>
            <a:r>
              <a:rPr lang="ru-RU" altLang="ru-RU" sz="2800" b="1" baseline="30000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2</a:t>
            </a:r>
            <a:r>
              <a:rPr lang="ru-RU" altLang="ru-RU" sz="2800" b="1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=х</a:t>
            </a:r>
            <a:r>
              <a:rPr lang="ru-RU" altLang="ru-RU" sz="2800" b="1" baseline="-25000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27775" y="3039689"/>
            <a:ext cx="35283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225=х</a:t>
            </a:r>
            <a:r>
              <a:rPr lang="ru-RU" altLang="ru-RU" sz="2800" b="1" baseline="-25000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15</a:t>
            </a:r>
            <a:r>
              <a:rPr lang="ru-RU" altLang="ru-RU" sz="2800" b="1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,    100=х</a:t>
            </a:r>
            <a:r>
              <a:rPr lang="ru-RU" altLang="ru-RU" sz="2800" b="1" baseline="-25000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079776" y="5327183"/>
            <a:ext cx="4857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48 и 168 не являются членами последовательности, </a:t>
            </a:r>
          </a:p>
          <a:p>
            <a:pPr eaLnBrk="1" hangingPunct="1"/>
            <a:r>
              <a:rPr lang="ru-RU" altLang="ru-RU" sz="2400" b="1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49 – является.</a:t>
            </a:r>
          </a:p>
        </p:txBody>
      </p:sp>
    </p:spTree>
    <p:extLst>
      <p:ext uri="{BB962C8B-B14F-4D97-AF65-F5344CB8AC3E}">
        <p14:creationId xmlns:p14="http://schemas.microsoft.com/office/powerpoint/2010/main" val="103283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27449" y="3909238"/>
            <a:ext cx="3161793" cy="3161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2"/>
          <p:cNvSpPr txBox="1">
            <a:spLocks/>
          </p:cNvSpPr>
          <p:nvPr/>
        </p:nvSpPr>
        <p:spPr>
          <a:xfrm>
            <a:off x="3949800" y="557609"/>
            <a:ext cx="6718201" cy="492851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ru-RU" altLang="ru-RU" b="1" dirty="0">
                <a:solidFill>
                  <a:schemeClr val="tx2"/>
                </a:solidFill>
              </a:rPr>
              <a:t>О последовательности (</a:t>
            </a:r>
            <a:r>
              <a:rPr lang="en-US" altLang="ru-RU" b="1" dirty="0">
                <a:solidFill>
                  <a:schemeClr val="tx2"/>
                </a:solidFill>
              </a:rPr>
              <a:t>u</a:t>
            </a:r>
            <a:r>
              <a:rPr lang="en-US" altLang="ru-RU" b="1" baseline="-25000" dirty="0">
                <a:solidFill>
                  <a:schemeClr val="tx2"/>
                </a:solidFill>
              </a:rPr>
              <a:t>n</a:t>
            </a:r>
            <a:r>
              <a:rPr lang="ru-RU" altLang="ru-RU" b="1" dirty="0">
                <a:solidFill>
                  <a:schemeClr val="tx2"/>
                </a:solidFill>
              </a:rPr>
              <a:t>) известно, что   </a:t>
            </a:r>
            <a:r>
              <a:rPr lang="en-US" altLang="ru-RU" b="1" dirty="0">
                <a:solidFill>
                  <a:schemeClr val="tx2"/>
                </a:solidFill>
              </a:rPr>
              <a:t>u</a:t>
            </a:r>
            <a:r>
              <a:rPr lang="en-US" altLang="ru-RU" b="1" baseline="-25000" dirty="0">
                <a:solidFill>
                  <a:schemeClr val="tx2"/>
                </a:solidFill>
              </a:rPr>
              <a:t>1</a:t>
            </a:r>
            <a:r>
              <a:rPr lang="en-US" altLang="ru-RU" b="1" dirty="0">
                <a:solidFill>
                  <a:schemeClr val="tx2"/>
                </a:solidFill>
              </a:rPr>
              <a:t>=2</a:t>
            </a:r>
            <a:r>
              <a:rPr lang="ru-RU" altLang="ru-RU" b="1" dirty="0">
                <a:solidFill>
                  <a:schemeClr val="tx2"/>
                </a:solidFill>
              </a:rPr>
              <a:t>, </a:t>
            </a:r>
            <a:r>
              <a:rPr lang="en-US" altLang="ru-RU" b="1" dirty="0">
                <a:solidFill>
                  <a:schemeClr val="tx2"/>
                </a:solidFill>
              </a:rPr>
              <a:t>u</a:t>
            </a:r>
            <a:r>
              <a:rPr lang="en-US" altLang="ru-RU" b="1" baseline="-25000" dirty="0">
                <a:solidFill>
                  <a:schemeClr val="tx2"/>
                </a:solidFill>
              </a:rPr>
              <a:t>n+1</a:t>
            </a:r>
            <a:r>
              <a:rPr lang="en-US" altLang="ru-RU" b="1" dirty="0">
                <a:solidFill>
                  <a:schemeClr val="tx2"/>
                </a:solidFill>
              </a:rPr>
              <a:t>=3u</a:t>
            </a:r>
            <a:r>
              <a:rPr lang="en-US" altLang="ru-RU" b="1" baseline="-25000" dirty="0">
                <a:solidFill>
                  <a:schemeClr val="tx2"/>
                </a:solidFill>
              </a:rPr>
              <a:t>n</a:t>
            </a:r>
            <a:r>
              <a:rPr lang="en-US" altLang="ru-RU" b="1" dirty="0">
                <a:solidFill>
                  <a:schemeClr val="tx2"/>
                </a:solidFill>
              </a:rPr>
              <a:t>+1</a:t>
            </a:r>
            <a:r>
              <a:rPr lang="ru-RU" altLang="ru-RU" b="1" dirty="0">
                <a:solidFill>
                  <a:schemeClr val="tx2"/>
                </a:solidFill>
              </a:rPr>
              <a:t> . </a:t>
            </a:r>
          </a:p>
          <a:p>
            <a:pPr eaLnBrk="1" hangingPunct="1"/>
            <a:endParaRPr lang="ru-RU" altLang="ru-RU" b="1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ru-RU" altLang="ru-RU" b="1" dirty="0">
                <a:solidFill>
                  <a:schemeClr val="tx2"/>
                </a:solidFill>
              </a:rPr>
              <a:t>Как называется такой способ задания последовательности? </a:t>
            </a:r>
          </a:p>
          <a:p>
            <a:pPr eaLnBrk="1" hangingPunct="1"/>
            <a:endParaRPr lang="ru-RU" altLang="ru-RU" b="1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ru-RU" altLang="ru-RU" b="1" dirty="0">
                <a:solidFill>
                  <a:schemeClr val="tx2"/>
                </a:solidFill>
              </a:rPr>
              <a:t>Найдите первые четыре члена этой последовательности.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51782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27449" y="3909238"/>
            <a:ext cx="3161793" cy="3161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2"/>
          <p:cNvSpPr txBox="1">
            <a:spLocks/>
          </p:cNvSpPr>
          <p:nvPr/>
        </p:nvSpPr>
        <p:spPr>
          <a:xfrm>
            <a:off x="3949800" y="557609"/>
            <a:ext cx="6718201" cy="492851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ru-RU" altLang="ru-RU" b="1" dirty="0">
                <a:solidFill>
                  <a:schemeClr val="tx2"/>
                </a:solidFill>
              </a:rPr>
              <a:t>О последовательности (</a:t>
            </a:r>
            <a:r>
              <a:rPr lang="en-US" altLang="ru-RU" b="1" dirty="0">
                <a:solidFill>
                  <a:schemeClr val="tx2"/>
                </a:solidFill>
              </a:rPr>
              <a:t>u</a:t>
            </a:r>
            <a:r>
              <a:rPr lang="en-US" altLang="ru-RU" b="1" baseline="-25000" dirty="0">
                <a:solidFill>
                  <a:schemeClr val="tx2"/>
                </a:solidFill>
              </a:rPr>
              <a:t>n</a:t>
            </a:r>
            <a:r>
              <a:rPr lang="ru-RU" altLang="ru-RU" b="1" dirty="0">
                <a:solidFill>
                  <a:schemeClr val="tx2"/>
                </a:solidFill>
              </a:rPr>
              <a:t>) известно, что   </a:t>
            </a:r>
            <a:r>
              <a:rPr lang="en-US" altLang="ru-RU" b="1" dirty="0">
                <a:solidFill>
                  <a:schemeClr val="tx2"/>
                </a:solidFill>
              </a:rPr>
              <a:t>u</a:t>
            </a:r>
            <a:r>
              <a:rPr lang="en-US" altLang="ru-RU" b="1" baseline="-25000" dirty="0">
                <a:solidFill>
                  <a:schemeClr val="tx2"/>
                </a:solidFill>
              </a:rPr>
              <a:t>1</a:t>
            </a:r>
            <a:r>
              <a:rPr lang="en-US" altLang="ru-RU" b="1" dirty="0">
                <a:solidFill>
                  <a:schemeClr val="tx2"/>
                </a:solidFill>
              </a:rPr>
              <a:t>=2</a:t>
            </a:r>
            <a:r>
              <a:rPr lang="ru-RU" altLang="ru-RU" b="1" dirty="0">
                <a:solidFill>
                  <a:schemeClr val="tx2"/>
                </a:solidFill>
              </a:rPr>
              <a:t>, </a:t>
            </a:r>
            <a:r>
              <a:rPr lang="en-US" altLang="ru-RU" b="1" dirty="0">
                <a:solidFill>
                  <a:schemeClr val="tx2"/>
                </a:solidFill>
              </a:rPr>
              <a:t>u</a:t>
            </a:r>
            <a:r>
              <a:rPr lang="en-US" altLang="ru-RU" b="1" baseline="-25000" dirty="0">
                <a:solidFill>
                  <a:schemeClr val="tx2"/>
                </a:solidFill>
              </a:rPr>
              <a:t>n+1</a:t>
            </a:r>
            <a:r>
              <a:rPr lang="en-US" altLang="ru-RU" b="1" dirty="0">
                <a:solidFill>
                  <a:schemeClr val="tx2"/>
                </a:solidFill>
              </a:rPr>
              <a:t>=3u</a:t>
            </a:r>
            <a:r>
              <a:rPr lang="en-US" altLang="ru-RU" b="1" baseline="-25000" dirty="0">
                <a:solidFill>
                  <a:schemeClr val="tx2"/>
                </a:solidFill>
              </a:rPr>
              <a:t>n</a:t>
            </a:r>
            <a:r>
              <a:rPr lang="en-US" altLang="ru-RU" b="1" dirty="0">
                <a:solidFill>
                  <a:schemeClr val="tx2"/>
                </a:solidFill>
              </a:rPr>
              <a:t>+1</a:t>
            </a:r>
            <a:r>
              <a:rPr lang="ru-RU" altLang="ru-RU" b="1" dirty="0">
                <a:solidFill>
                  <a:schemeClr val="tx2"/>
                </a:solidFill>
              </a:rPr>
              <a:t> . </a:t>
            </a:r>
          </a:p>
          <a:p>
            <a:pPr eaLnBrk="1" hangingPunct="1"/>
            <a:endParaRPr lang="ru-RU" altLang="ru-RU" b="1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ru-RU" altLang="ru-RU" b="1" dirty="0">
                <a:solidFill>
                  <a:schemeClr val="tx2"/>
                </a:solidFill>
              </a:rPr>
              <a:t>Как называется такой способ задания последовательности? </a:t>
            </a:r>
          </a:p>
          <a:p>
            <a:pPr eaLnBrk="1" hangingPunct="1"/>
            <a:endParaRPr lang="ru-RU" altLang="ru-RU" b="1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ru-RU" altLang="ru-RU" b="1" dirty="0">
                <a:solidFill>
                  <a:schemeClr val="tx2"/>
                </a:solidFill>
              </a:rPr>
              <a:t>Найдите первые четыре члена этой последовательности.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378575" y="3232150"/>
            <a:ext cx="4038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Рекуррентный способ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527801" y="4797425"/>
            <a:ext cx="331311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u</a:t>
            </a:r>
            <a:r>
              <a:rPr lang="en-US" altLang="ru-RU" sz="2800" b="1" baseline="-25000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1</a:t>
            </a:r>
            <a:r>
              <a:rPr lang="en-US" altLang="ru-RU" sz="2800" b="1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=</a:t>
            </a:r>
            <a:r>
              <a:rPr lang="ru-RU" altLang="ru-RU" sz="2800" b="1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2</a:t>
            </a:r>
          </a:p>
          <a:p>
            <a:pPr eaLnBrk="1" hangingPunct="1"/>
            <a:r>
              <a:rPr lang="en-US" altLang="ru-RU" sz="2800" b="1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u</a:t>
            </a:r>
            <a:r>
              <a:rPr lang="ru-RU" altLang="ru-RU" sz="2800" b="1" baseline="-25000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2</a:t>
            </a:r>
            <a:r>
              <a:rPr lang="en-US" altLang="ru-RU" sz="2800" b="1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=3u</a:t>
            </a:r>
            <a:r>
              <a:rPr lang="ru-RU" altLang="ru-RU" sz="2800" b="1" baseline="-25000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1</a:t>
            </a:r>
            <a:r>
              <a:rPr lang="en-US" altLang="ru-RU" sz="2800" b="1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+</a:t>
            </a:r>
            <a:r>
              <a:rPr lang="ru-RU" altLang="ru-RU" sz="2800" b="1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1=7</a:t>
            </a:r>
          </a:p>
          <a:p>
            <a:pPr eaLnBrk="1" hangingPunct="1"/>
            <a:r>
              <a:rPr lang="en-US" altLang="ru-RU" sz="2800" b="1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u</a:t>
            </a:r>
            <a:r>
              <a:rPr lang="ru-RU" altLang="ru-RU" sz="2800" b="1" baseline="-25000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3</a:t>
            </a:r>
            <a:r>
              <a:rPr lang="en-US" altLang="ru-RU" sz="2800" b="1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=3u</a:t>
            </a:r>
            <a:r>
              <a:rPr lang="ru-RU" altLang="ru-RU" sz="2800" b="1" baseline="-25000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2</a:t>
            </a:r>
            <a:r>
              <a:rPr lang="en-US" altLang="ru-RU" sz="2800" b="1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+1</a:t>
            </a:r>
            <a:r>
              <a:rPr lang="ru-RU" altLang="ru-RU" sz="2800" b="1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=22</a:t>
            </a:r>
          </a:p>
          <a:p>
            <a:pPr eaLnBrk="1" hangingPunct="1"/>
            <a:r>
              <a:rPr lang="en-US" altLang="ru-RU" sz="2800" b="1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u</a:t>
            </a:r>
            <a:r>
              <a:rPr lang="ru-RU" altLang="ru-RU" sz="2800" b="1" baseline="-25000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4</a:t>
            </a:r>
            <a:r>
              <a:rPr lang="en-US" altLang="ru-RU" sz="2800" b="1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=3u</a:t>
            </a:r>
            <a:r>
              <a:rPr lang="ru-RU" altLang="ru-RU" sz="2800" b="1" baseline="-25000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3</a:t>
            </a:r>
            <a:r>
              <a:rPr lang="en-US" altLang="ru-RU" sz="2800" b="1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+1</a:t>
            </a:r>
            <a:r>
              <a:rPr lang="ru-RU" altLang="ru-RU" sz="2800" b="1" dirty="0">
                <a:solidFill>
                  <a:srgbClr val="FF000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 =67</a:t>
            </a:r>
          </a:p>
        </p:txBody>
      </p:sp>
    </p:spTree>
    <p:extLst>
      <p:ext uri="{BB962C8B-B14F-4D97-AF65-F5344CB8AC3E}">
        <p14:creationId xmlns:p14="http://schemas.microsoft.com/office/powerpoint/2010/main" val="168209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27449" y="3909238"/>
            <a:ext cx="3161793" cy="3161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2"/>
          <p:cNvSpPr txBox="1">
            <a:spLocks/>
          </p:cNvSpPr>
          <p:nvPr/>
        </p:nvSpPr>
        <p:spPr>
          <a:xfrm>
            <a:off x="3503713" y="557536"/>
            <a:ext cx="6718201" cy="164732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ru-RU" altLang="ru-RU" b="1" dirty="0">
                <a:solidFill>
                  <a:schemeClr val="tx2"/>
                </a:solidFill>
              </a:rPr>
              <a:t>Выявите закономерность и задайте последовательность рекуррентной формулой.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143362" y="2204865"/>
            <a:ext cx="4392488" cy="39973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dirty="0">
                <a:solidFill>
                  <a:schemeClr val="tx2"/>
                </a:solidFill>
              </a:rPr>
              <a:t>1) </a:t>
            </a:r>
            <a:r>
              <a:rPr lang="ru-RU" altLang="ru-RU" b="1" dirty="0">
                <a:solidFill>
                  <a:schemeClr val="tx2"/>
                </a:solidFill>
              </a:rPr>
              <a:t>1, 2, 3, 4, 5, 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dirty="0">
                <a:solidFill>
                  <a:schemeClr val="tx2"/>
                </a:solidFill>
              </a:rPr>
              <a:t>2) </a:t>
            </a:r>
            <a:r>
              <a:rPr lang="ru-RU" altLang="ru-RU" b="1" dirty="0">
                <a:solidFill>
                  <a:schemeClr val="tx2"/>
                </a:solidFill>
              </a:rPr>
              <a:t>2, 5, 8, 11, 14,…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dirty="0">
                <a:solidFill>
                  <a:schemeClr val="tx2"/>
                </a:solidFill>
              </a:rPr>
              <a:t>3) </a:t>
            </a:r>
            <a:r>
              <a:rPr lang="ru-RU" altLang="ru-RU" b="1" dirty="0">
                <a:solidFill>
                  <a:schemeClr val="tx2"/>
                </a:solidFill>
              </a:rPr>
              <a:t>8, 6, 4,  2, 0, - 2, 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dirty="0">
                <a:solidFill>
                  <a:schemeClr val="tx2"/>
                </a:solidFill>
              </a:rPr>
              <a:t>4) </a:t>
            </a:r>
            <a:r>
              <a:rPr lang="ru-RU" altLang="ru-RU" b="1" dirty="0">
                <a:solidFill>
                  <a:schemeClr val="tx2"/>
                </a:solidFill>
              </a:rPr>
              <a:t>0,5;  1;  1,5;  2;  2,5; …</a:t>
            </a:r>
            <a:r>
              <a:rPr lang="en-US" altLang="ru-RU" dirty="0">
                <a:solidFill>
                  <a:schemeClr val="tx2"/>
                </a:solidFill>
              </a:rPr>
              <a:t>       </a:t>
            </a:r>
            <a:endParaRPr lang="ru-RU" altLang="ru-RU" dirty="0">
              <a:solidFill>
                <a:schemeClr val="tx2"/>
              </a:solidFill>
            </a:endParaRPr>
          </a:p>
          <a:p>
            <a:pPr eaLnBrk="1" hangingPunct="1"/>
            <a:endParaRPr lang="ru-RU" altLang="ru-RU" dirty="0">
              <a:solidFill>
                <a:schemeClr val="tx2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175500" y="2205038"/>
            <a:ext cx="30241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 dirty="0">
                <a:solidFill>
                  <a:srgbClr val="FF0000"/>
                </a:solidFill>
              </a:rPr>
              <a:t>a</a:t>
            </a:r>
            <a:r>
              <a:rPr lang="en-US" altLang="ru-RU" sz="2800" b="1" baseline="-25000" dirty="0">
                <a:solidFill>
                  <a:srgbClr val="FF0000"/>
                </a:solidFill>
              </a:rPr>
              <a:t>n</a:t>
            </a:r>
            <a:r>
              <a:rPr lang="en-US" altLang="ru-RU" sz="2800" b="1" dirty="0">
                <a:solidFill>
                  <a:srgbClr val="FF0000"/>
                </a:solidFill>
              </a:rPr>
              <a:t> = a</a:t>
            </a:r>
            <a:r>
              <a:rPr lang="en-US" altLang="ru-RU" sz="2800" b="1" baseline="-25000" dirty="0">
                <a:solidFill>
                  <a:srgbClr val="FF0000"/>
                </a:solidFill>
              </a:rPr>
              <a:t> n -1</a:t>
            </a:r>
            <a:r>
              <a:rPr lang="en-US" altLang="ru-RU" sz="2800" b="1" dirty="0">
                <a:solidFill>
                  <a:srgbClr val="FF0000"/>
                </a:solidFill>
              </a:rPr>
              <a:t> +1</a:t>
            </a:r>
            <a:endParaRPr lang="ru-RU" alt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7167564" y="2786063"/>
            <a:ext cx="2663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 dirty="0">
                <a:solidFill>
                  <a:srgbClr val="FF0000"/>
                </a:solidFill>
              </a:rPr>
              <a:t>a</a:t>
            </a:r>
            <a:r>
              <a:rPr lang="en-US" altLang="ru-RU" sz="2800" b="1" baseline="-25000" dirty="0">
                <a:solidFill>
                  <a:srgbClr val="FF0000"/>
                </a:solidFill>
              </a:rPr>
              <a:t>n</a:t>
            </a:r>
            <a:r>
              <a:rPr lang="en-US" altLang="ru-RU" sz="2800" b="1" dirty="0">
                <a:solidFill>
                  <a:srgbClr val="FF0000"/>
                </a:solidFill>
              </a:rPr>
              <a:t> = a</a:t>
            </a:r>
            <a:r>
              <a:rPr lang="en-US" altLang="ru-RU" sz="2800" b="1" baseline="-25000" dirty="0">
                <a:solidFill>
                  <a:srgbClr val="FF0000"/>
                </a:solidFill>
              </a:rPr>
              <a:t> n -1</a:t>
            </a:r>
            <a:r>
              <a:rPr lang="en-US" altLang="ru-RU" sz="2800" b="1" dirty="0">
                <a:solidFill>
                  <a:srgbClr val="FF0000"/>
                </a:solidFill>
              </a:rPr>
              <a:t> + 3</a:t>
            </a:r>
            <a:endParaRPr lang="ru-RU" altLang="ru-RU" sz="2800" b="1" dirty="0">
              <a:solidFill>
                <a:srgbClr val="FF0000"/>
              </a:solidFill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7300913" y="3408363"/>
            <a:ext cx="309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 dirty="0">
                <a:solidFill>
                  <a:srgbClr val="FF0000"/>
                </a:solidFill>
              </a:rPr>
              <a:t>a</a:t>
            </a:r>
            <a:r>
              <a:rPr lang="en-US" altLang="ru-RU" sz="2800" b="1" baseline="-25000" dirty="0">
                <a:solidFill>
                  <a:srgbClr val="FF0000"/>
                </a:solidFill>
              </a:rPr>
              <a:t>n</a:t>
            </a:r>
            <a:r>
              <a:rPr lang="en-US" altLang="ru-RU" sz="2800" b="1" dirty="0">
                <a:solidFill>
                  <a:srgbClr val="FF0000"/>
                </a:solidFill>
              </a:rPr>
              <a:t> = a</a:t>
            </a:r>
            <a:r>
              <a:rPr lang="en-US" altLang="ru-RU" sz="2800" b="1" baseline="-25000" dirty="0">
                <a:solidFill>
                  <a:srgbClr val="FF0000"/>
                </a:solidFill>
              </a:rPr>
              <a:t> n -1</a:t>
            </a:r>
            <a:r>
              <a:rPr lang="en-US" altLang="ru-RU" sz="2800" b="1" dirty="0">
                <a:solidFill>
                  <a:srgbClr val="FF0000"/>
                </a:solidFill>
              </a:rPr>
              <a:t> + (-2)</a:t>
            </a:r>
            <a:endParaRPr lang="ru-RU" altLang="ru-RU" sz="2800" b="1" dirty="0">
              <a:solidFill>
                <a:srgbClr val="FF0000"/>
              </a:solidFill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7300914" y="4044951"/>
            <a:ext cx="2771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 dirty="0">
                <a:solidFill>
                  <a:srgbClr val="FF0000"/>
                </a:solidFill>
              </a:rPr>
              <a:t>a</a:t>
            </a:r>
            <a:r>
              <a:rPr lang="en-US" altLang="ru-RU" sz="2800" b="1" baseline="-25000" dirty="0">
                <a:solidFill>
                  <a:srgbClr val="FF0000"/>
                </a:solidFill>
              </a:rPr>
              <a:t>n</a:t>
            </a:r>
            <a:r>
              <a:rPr lang="en-US" altLang="ru-RU" sz="2800" b="1" dirty="0">
                <a:solidFill>
                  <a:srgbClr val="FF0000"/>
                </a:solidFill>
              </a:rPr>
              <a:t> = a</a:t>
            </a:r>
            <a:r>
              <a:rPr lang="en-US" altLang="ru-RU" sz="2800" b="1" baseline="-25000" dirty="0">
                <a:solidFill>
                  <a:srgbClr val="FF0000"/>
                </a:solidFill>
              </a:rPr>
              <a:t> n -1</a:t>
            </a:r>
            <a:r>
              <a:rPr lang="en-US" altLang="ru-RU" sz="2800" b="1" dirty="0">
                <a:solidFill>
                  <a:srgbClr val="FF0000"/>
                </a:solidFill>
              </a:rPr>
              <a:t> + 0,5</a:t>
            </a:r>
            <a:endParaRPr lang="ru-RU" alt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4543425" y="5457826"/>
          <a:ext cx="4103688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Формула" r:id="rId4" imgW="800100" imgH="228600" progId="Equation.3">
                  <p:embed/>
                </p:oleObj>
              </mc:Choice>
              <mc:Fallback>
                <p:oleObj name="Формула" r:id="rId4" imgW="800100" imgH="228600" progId="Equation.3">
                  <p:embed/>
                  <p:pic>
                    <p:nvPicPr>
                      <p:cNvPr id="1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5457826"/>
                        <a:ext cx="4103688" cy="117316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573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27449" y="3909238"/>
            <a:ext cx="3161793" cy="3161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2541589" y="0"/>
            <a:ext cx="7704137" cy="1341438"/>
          </a:xfrm>
        </p:spPr>
        <p:txBody>
          <a:bodyPr/>
          <a:lstStyle/>
          <a:p>
            <a:pPr eaLnBrk="1" hangingPunct="1"/>
            <a:r>
              <a:rPr lang="ru-RU" altLang="ru-RU" sz="3800" dirty="0">
                <a:solidFill>
                  <a:srgbClr val="FF0000"/>
                </a:solidFill>
              </a:rPr>
              <a:t>Определение арифметической прогрессии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3143673" y="1196753"/>
            <a:ext cx="7524328" cy="367250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ru-RU" altLang="ru-RU" sz="2800" b="1" i="1" dirty="0">
                <a:solidFill>
                  <a:schemeClr val="tx2"/>
                </a:solidFill>
              </a:rPr>
              <a:t>Числовая последовательность, каждый член которой, начиная со второго, равен сумме предыдущего и одного и того же числа </a:t>
            </a:r>
            <a:r>
              <a:rPr lang="en-US" altLang="ru-RU" sz="2800" b="1" i="1" dirty="0">
                <a:solidFill>
                  <a:schemeClr val="tx2"/>
                </a:solidFill>
              </a:rPr>
              <a:t>d</a:t>
            </a:r>
            <a:r>
              <a:rPr lang="ru-RU" altLang="ru-RU" sz="2800" b="1" i="1" dirty="0">
                <a:solidFill>
                  <a:schemeClr val="tx2"/>
                </a:solidFill>
              </a:rPr>
              <a:t>, называется </a:t>
            </a:r>
            <a:r>
              <a:rPr lang="ru-RU" altLang="ru-RU" sz="2800" b="1" i="1" u="sng" dirty="0">
                <a:solidFill>
                  <a:schemeClr val="tx2"/>
                </a:solidFill>
              </a:rPr>
              <a:t>арифметической прогрессией.</a:t>
            </a:r>
          </a:p>
          <a:p>
            <a:pPr marL="0" indent="0" eaLnBrk="1" hangingPunct="1">
              <a:buNone/>
            </a:pPr>
            <a:r>
              <a:rPr lang="ru-RU" altLang="ru-RU" sz="2800" b="1" i="1" dirty="0">
                <a:solidFill>
                  <a:schemeClr val="tx2"/>
                </a:solidFill>
              </a:rPr>
              <a:t>Число </a:t>
            </a:r>
            <a:r>
              <a:rPr lang="en-US" altLang="ru-RU" sz="2800" b="1" i="1" dirty="0">
                <a:solidFill>
                  <a:schemeClr val="tx2"/>
                </a:solidFill>
              </a:rPr>
              <a:t>d</a:t>
            </a:r>
            <a:r>
              <a:rPr lang="ru-RU" altLang="ru-RU" sz="2800" b="1" i="1" dirty="0">
                <a:solidFill>
                  <a:schemeClr val="tx2"/>
                </a:solidFill>
              </a:rPr>
              <a:t> называют </a:t>
            </a:r>
            <a:r>
              <a:rPr lang="ru-RU" altLang="ru-RU" sz="2800" b="1" i="1" u="sng" dirty="0">
                <a:solidFill>
                  <a:schemeClr val="tx2"/>
                </a:solidFill>
              </a:rPr>
              <a:t>разностью</a:t>
            </a:r>
            <a:r>
              <a:rPr lang="ru-RU" altLang="ru-RU" sz="2800" b="1" i="1" dirty="0">
                <a:solidFill>
                  <a:schemeClr val="tx2"/>
                </a:solidFill>
              </a:rPr>
              <a:t> арифметической прогрессии.</a:t>
            </a:r>
          </a:p>
        </p:txBody>
      </p:sp>
      <p:graphicFrame>
        <p:nvGraphicFramePr>
          <p:cNvPr id="18" name="Object 4"/>
          <p:cNvGraphicFramePr>
            <a:graphicFrameLocks noChangeAspect="1"/>
          </p:cNvGraphicFramePr>
          <p:nvPr>
            <p:extLst/>
          </p:nvPr>
        </p:nvGraphicFramePr>
        <p:xfrm>
          <a:off x="5426778" y="3909238"/>
          <a:ext cx="4103687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Формула" r:id="rId4" imgW="800100" imgH="228600" progId="Equation.3">
                  <p:embed/>
                </p:oleObj>
              </mc:Choice>
              <mc:Fallback>
                <p:oleObj name="Формула" r:id="rId4" imgW="800100" imgH="228600" progId="Equation.3">
                  <p:embed/>
                  <p:pic>
                    <p:nvPicPr>
                      <p:cNvPr id="1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6778" y="3909238"/>
                        <a:ext cx="4103687" cy="117316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Рисунок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520" y="5310540"/>
            <a:ext cx="4080944" cy="1319213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06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27449" y="3909238"/>
            <a:ext cx="3161793" cy="3161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255778" y="476672"/>
            <a:ext cx="56886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–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ого члена арифметической прогрессии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615274" y="1772816"/>
            <a:ext cx="7056139" cy="3528392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2800" b="1" dirty="0">
                <a:solidFill>
                  <a:schemeClr val="tx2"/>
                </a:solidFill>
              </a:rPr>
              <a:t>Дано: (а</a:t>
            </a:r>
            <a:r>
              <a:rPr lang="en-US" sz="2800" b="1" baseline="-25000" dirty="0">
                <a:solidFill>
                  <a:schemeClr val="tx2"/>
                </a:solidFill>
              </a:rPr>
              <a:t>n</a:t>
            </a:r>
            <a:r>
              <a:rPr lang="ru-RU" sz="2800" b="1" dirty="0">
                <a:solidFill>
                  <a:schemeClr val="tx2"/>
                </a:solidFill>
              </a:rPr>
              <a:t>) – арифметическая прогрессия</a:t>
            </a:r>
            <a:r>
              <a:rPr lang="en-US" sz="2800" b="1" dirty="0">
                <a:solidFill>
                  <a:schemeClr val="tx2"/>
                </a:solidFill>
              </a:rPr>
              <a:t>, a</a:t>
            </a:r>
            <a:r>
              <a:rPr lang="en-US" sz="2800" b="1" baseline="-25000" dirty="0">
                <a:solidFill>
                  <a:schemeClr val="tx2"/>
                </a:solidFill>
              </a:rPr>
              <a:t>1</a:t>
            </a:r>
            <a:r>
              <a:rPr lang="en-US" sz="2800" b="1" dirty="0">
                <a:solidFill>
                  <a:schemeClr val="tx2"/>
                </a:solidFill>
              </a:rPr>
              <a:t>-</a:t>
            </a:r>
            <a:r>
              <a:rPr lang="ru-RU" sz="2800" b="1" dirty="0">
                <a:solidFill>
                  <a:schemeClr val="tx2"/>
                </a:solidFill>
              </a:rPr>
              <a:t>первый член прогрессии, </a:t>
            </a:r>
            <a:r>
              <a:rPr lang="en-US" sz="2800" b="1" dirty="0">
                <a:solidFill>
                  <a:schemeClr val="tx2"/>
                </a:solidFill>
              </a:rPr>
              <a:t>d –</a:t>
            </a:r>
            <a:r>
              <a:rPr lang="ru-RU" sz="2800" b="1" dirty="0">
                <a:solidFill>
                  <a:schemeClr val="tx2"/>
                </a:solidFill>
              </a:rPr>
              <a:t> разность.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sz="2800" b="1" dirty="0">
                <a:solidFill>
                  <a:schemeClr val="tx2"/>
                </a:solidFill>
              </a:rPr>
              <a:t>a</a:t>
            </a:r>
            <a:r>
              <a:rPr lang="en-US" sz="2800" b="1" baseline="-25000" dirty="0">
                <a:solidFill>
                  <a:schemeClr val="tx2"/>
                </a:solidFill>
              </a:rPr>
              <a:t>2 </a:t>
            </a:r>
            <a:r>
              <a:rPr lang="en-US" sz="2800" b="1" dirty="0">
                <a:solidFill>
                  <a:schemeClr val="tx2"/>
                </a:solidFill>
              </a:rPr>
              <a:t>= a</a:t>
            </a:r>
            <a:r>
              <a:rPr lang="en-US" sz="2800" b="1" baseline="-25000" dirty="0">
                <a:solidFill>
                  <a:schemeClr val="tx2"/>
                </a:solidFill>
              </a:rPr>
              <a:t>1</a:t>
            </a:r>
            <a:r>
              <a:rPr lang="en-US" sz="2800" b="1" dirty="0">
                <a:solidFill>
                  <a:schemeClr val="tx2"/>
                </a:solidFill>
              </a:rPr>
              <a:t> + d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sz="2800" b="1" dirty="0">
                <a:solidFill>
                  <a:schemeClr val="tx2"/>
                </a:solidFill>
              </a:rPr>
              <a:t>a</a:t>
            </a:r>
            <a:r>
              <a:rPr lang="en-US" sz="2800" b="1" baseline="-25000" dirty="0">
                <a:solidFill>
                  <a:schemeClr val="tx2"/>
                </a:solidFill>
              </a:rPr>
              <a:t>3 </a:t>
            </a:r>
            <a:r>
              <a:rPr lang="en-US" sz="2800" b="1" dirty="0">
                <a:solidFill>
                  <a:schemeClr val="tx2"/>
                </a:solidFill>
              </a:rPr>
              <a:t>= a</a:t>
            </a:r>
            <a:r>
              <a:rPr lang="en-US" sz="2800" b="1" baseline="-25000" dirty="0">
                <a:solidFill>
                  <a:schemeClr val="tx2"/>
                </a:solidFill>
              </a:rPr>
              <a:t>2 </a:t>
            </a:r>
            <a:r>
              <a:rPr lang="en-US" sz="2800" b="1" dirty="0">
                <a:solidFill>
                  <a:schemeClr val="tx2"/>
                </a:solidFill>
              </a:rPr>
              <a:t>+ d =(a</a:t>
            </a:r>
            <a:r>
              <a:rPr lang="en-US" sz="2800" b="1" baseline="-25000" dirty="0">
                <a:solidFill>
                  <a:schemeClr val="tx2"/>
                </a:solidFill>
              </a:rPr>
              <a:t>1</a:t>
            </a:r>
            <a:r>
              <a:rPr lang="en-US" sz="2800" b="1" dirty="0">
                <a:solidFill>
                  <a:schemeClr val="tx2"/>
                </a:solidFill>
              </a:rPr>
              <a:t> + d) + d = a</a:t>
            </a:r>
            <a:r>
              <a:rPr lang="en-US" sz="2800" b="1" baseline="-25000" dirty="0">
                <a:solidFill>
                  <a:schemeClr val="tx2"/>
                </a:solidFill>
              </a:rPr>
              <a:t>1</a:t>
            </a:r>
            <a:r>
              <a:rPr lang="en-US" sz="2800" b="1" dirty="0">
                <a:solidFill>
                  <a:schemeClr val="tx2"/>
                </a:solidFill>
              </a:rPr>
              <a:t>+2d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sz="2800" b="1" dirty="0">
                <a:solidFill>
                  <a:schemeClr val="tx2"/>
                </a:solidFill>
              </a:rPr>
              <a:t>a</a:t>
            </a:r>
            <a:r>
              <a:rPr lang="en-US" sz="2800" b="1" baseline="-25000" dirty="0">
                <a:solidFill>
                  <a:schemeClr val="tx2"/>
                </a:solidFill>
              </a:rPr>
              <a:t>4</a:t>
            </a:r>
            <a:r>
              <a:rPr lang="en-US" sz="2800" b="1" dirty="0">
                <a:solidFill>
                  <a:schemeClr val="tx2"/>
                </a:solidFill>
              </a:rPr>
              <a:t> = a</a:t>
            </a:r>
            <a:r>
              <a:rPr lang="en-US" sz="2800" b="1" baseline="-25000" dirty="0">
                <a:solidFill>
                  <a:schemeClr val="tx2"/>
                </a:solidFill>
              </a:rPr>
              <a:t>3 </a:t>
            </a:r>
            <a:r>
              <a:rPr lang="en-US" sz="2800" b="1" dirty="0">
                <a:solidFill>
                  <a:schemeClr val="tx2"/>
                </a:solidFill>
              </a:rPr>
              <a:t>+ d =(a</a:t>
            </a:r>
            <a:r>
              <a:rPr lang="en-US" sz="2800" b="1" baseline="-25000" dirty="0">
                <a:solidFill>
                  <a:schemeClr val="tx2"/>
                </a:solidFill>
              </a:rPr>
              <a:t>1</a:t>
            </a:r>
            <a:r>
              <a:rPr lang="en-US" sz="2800" b="1" dirty="0">
                <a:solidFill>
                  <a:schemeClr val="tx2"/>
                </a:solidFill>
              </a:rPr>
              <a:t>+2d) +d = a</a:t>
            </a:r>
            <a:r>
              <a:rPr lang="en-US" sz="2800" b="1" baseline="-25000" dirty="0">
                <a:solidFill>
                  <a:schemeClr val="tx2"/>
                </a:solidFill>
              </a:rPr>
              <a:t>1</a:t>
            </a:r>
            <a:r>
              <a:rPr lang="en-US" sz="2800" b="1" dirty="0">
                <a:solidFill>
                  <a:schemeClr val="tx2"/>
                </a:solidFill>
              </a:rPr>
              <a:t>+3d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sz="2800" b="1" dirty="0">
                <a:solidFill>
                  <a:schemeClr val="tx2"/>
                </a:solidFill>
              </a:rPr>
              <a:t>a</a:t>
            </a:r>
            <a:r>
              <a:rPr lang="en-US" sz="2800" b="1" baseline="-25000" dirty="0">
                <a:solidFill>
                  <a:schemeClr val="tx2"/>
                </a:solidFill>
              </a:rPr>
              <a:t>5 </a:t>
            </a:r>
            <a:r>
              <a:rPr lang="en-US" sz="2800" b="1" dirty="0">
                <a:solidFill>
                  <a:schemeClr val="tx2"/>
                </a:solidFill>
              </a:rPr>
              <a:t>= a</a:t>
            </a:r>
            <a:r>
              <a:rPr lang="en-US" sz="2800" b="1" baseline="-25000" dirty="0">
                <a:solidFill>
                  <a:schemeClr val="tx2"/>
                </a:solidFill>
              </a:rPr>
              <a:t>4 </a:t>
            </a:r>
            <a:r>
              <a:rPr lang="en-US" sz="2800" b="1" dirty="0">
                <a:solidFill>
                  <a:schemeClr val="tx2"/>
                </a:solidFill>
              </a:rPr>
              <a:t>+ d =(a</a:t>
            </a:r>
            <a:r>
              <a:rPr lang="en-US" sz="2800" b="1" baseline="-25000" dirty="0">
                <a:solidFill>
                  <a:schemeClr val="tx2"/>
                </a:solidFill>
              </a:rPr>
              <a:t>1</a:t>
            </a:r>
            <a:r>
              <a:rPr lang="en-US" sz="2800" b="1" dirty="0">
                <a:solidFill>
                  <a:schemeClr val="tx2"/>
                </a:solidFill>
              </a:rPr>
              <a:t>+3d) +d = a</a:t>
            </a:r>
            <a:r>
              <a:rPr lang="en-US" sz="2800" b="1" baseline="-25000" dirty="0">
                <a:solidFill>
                  <a:schemeClr val="tx2"/>
                </a:solidFill>
              </a:rPr>
              <a:t>1</a:t>
            </a:r>
            <a:r>
              <a:rPr lang="en-US" sz="2800" b="1" dirty="0">
                <a:solidFill>
                  <a:schemeClr val="tx2"/>
                </a:solidFill>
              </a:rPr>
              <a:t>+4d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sz="2800" b="1" dirty="0">
                <a:solidFill>
                  <a:schemeClr val="tx2"/>
                </a:solidFill>
              </a:rPr>
              <a:t>   .    .    .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ru-RU" sz="4000" b="1" dirty="0">
                <a:solidFill>
                  <a:schemeClr val="tx2"/>
                </a:solidFill>
              </a:rPr>
              <a:t>               </a:t>
            </a:r>
            <a:r>
              <a:rPr lang="en-US" sz="4000" b="1" dirty="0">
                <a:solidFill>
                  <a:schemeClr val="tx2"/>
                </a:solidFill>
              </a:rPr>
              <a:t>a</a:t>
            </a:r>
            <a:r>
              <a:rPr lang="en-US" sz="4000" b="1" baseline="-25000" dirty="0">
                <a:solidFill>
                  <a:schemeClr val="tx2"/>
                </a:solidFill>
              </a:rPr>
              <a:t>n</a:t>
            </a:r>
            <a:r>
              <a:rPr lang="en-US" sz="4000" b="1" dirty="0">
                <a:solidFill>
                  <a:schemeClr val="tx2"/>
                </a:solidFill>
              </a:rPr>
              <a:t> = a</a:t>
            </a:r>
            <a:r>
              <a:rPr lang="en-US" sz="4000" b="1" baseline="-25000" dirty="0">
                <a:solidFill>
                  <a:schemeClr val="tx2"/>
                </a:solidFill>
              </a:rPr>
              <a:t>1</a:t>
            </a:r>
            <a:r>
              <a:rPr lang="en-US" sz="4000" b="1" dirty="0">
                <a:solidFill>
                  <a:schemeClr val="tx2"/>
                </a:solidFill>
              </a:rPr>
              <a:t>+ (n-1)d</a:t>
            </a:r>
            <a:r>
              <a:rPr lang="ru-RU" sz="4000" b="1" i="1" dirty="0">
                <a:solidFill>
                  <a:schemeClr val="tx2"/>
                </a:solidFill>
              </a:rPr>
              <a:t>      </a:t>
            </a:r>
            <a:r>
              <a:rPr lang="ru-RU" sz="2800" b="1" i="1" dirty="0">
                <a:solidFill>
                  <a:schemeClr val="tx2"/>
                </a:solidFill>
              </a:rPr>
              <a:t>                    							            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97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27449" y="3909238"/>
            <a:ext cx="3161793" cy="3161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511824" y="1700809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Физкультминутка</a:t>
            </a:r>
          </a:p>
        </p:txBody>
      </p:sp>
    </p:spTree>
    <p:extLst>
      <p:ext uri="{BB962C8B-B14F-4D97-AF65-F5344CB8AC3E}">
        <p14:creationId xmlns:p14="http://schemas.microsoft.com/office/powerpoint/2010/main" val="20541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692</Words>
  <Application>Microsoft Office PowerPoint</Application>
  <PresentationFormat>Широкоэкранный</PresentationFormat>
  <Paragraphs>103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Constantia</vt:lpstr>
      <vt:lpstr>Georgia</vt:lpstr>
      <vt:lpstr>Times New Roman</vt:lpstr>
      <vt:lpstr>Wingdings</vt:lpstr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Определение арифметической прогрессии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Минина</dc:creator>
  <cp:lastModifiedBy>Елена Минина</cp:lastModifiedBy>
  <cp:revision>2</cp:revision>
  <dcterms:created xsi:type="dcterms:W3CDTF">2020-01-19T14:51:59Z</dcterms:created>
  <dcterms:modified xsi:type="dcterms:W3CDTF">2020-01-24T18:17:08Z</dcterms:modified>
</cp:coreProperties>
</file>