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0" r:id="rId1"/>
  </p:sldMasterIdLst>
  <p:notesMasterIdLst>
    <p:notesMasterId r:id="rId23"/>
  </p:notesMasterIdLst>
  <p:sldIdLst>
    <p:sldId id="257" r:id="rId2"/>
    <p:sldId id="272" r:id="rId3"/>
    <p:sldId id="287" r:id="rId4"/>
    <p:sldId id="263" r:id="rId5"/>
    <p:sldId id="262" r:id="rId6"/>
    <p:sldId id="271" r:id="rId7"/>
    <p:sldId id="260" r:id="rId8"/>
    <p:sldId id="285" r:id="rId9"/>
    <p:sldId id="273" r:id="rId10"/>
    <p:sldId id="269" r:id="rId11"/>
    <p:sldId id="274" r:id="rId12"/>
    <p:sldId id="286" r:id="rId13"/>
    <p:sldId id="276" r:id="rId14"/>
    <p:sldId id="277" r:id="rId15"/>
    <p:sldId id="278" r:id="rId16"/>
    <p:sldId id="279" r:id="rId17"/>
    <p:sldId id="280" r:id="rId18"/>
    <p:sldId id="281" r:id="rId19"/>
    <p:sldId id="270" r:id="rId20"/>
    <p:sldId id="283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52" autoAdjust="0"/>
  </p:normalViewPr>
  <p:slideViewPr>
    <p:cSldViewPr>
      <p:cViewPr varScale="1">
        <p:scale>
          <a:sx n="67" d="100"/>
          <a:sy n="67" d="100"/>
        </p:scale>
        <p:origin x="-60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5F5BC-BF61-462A-B153-7724FA14AFE0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900A9-B4C3-4153-8D3B-AAF26EDD0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737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900A9-B4C3-4153-8D3B-AAF26EDD0E0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788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64B4-3C3A-4918-89A0-F2A12E596CA9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61CF-4690-4121-A349-3B437E70463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64B4-3C3A-4918-89A0-F2A12E596CA9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61CF-4690-4121-A349-3B437E7046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64B4-3C3A-4918-89A0-F2A12E596CA9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61CF-4690-4121-A349-3B437E7046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64B4-3C3A-4918-89A0-F2A12E596CA9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61CF-4690-4121-A349-3B437E70463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64B4-3C3A-4918-89A0-F2A12E596CA9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61CF-4690-4121-A349-3B437E7046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64B4-3C3A-4918-89A0-F2A12E596CA9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61CF-4690-4121-A349-3B437E70463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64B4-3C3A-4918-89A0-F2A12E596CA9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61CF-4690-4121-A349-3B437E70463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64B4-3C3A-4918-89A0-F2A12E596CA9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61CF-4690-4121-A349-3B437E7046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64B4-3C3A-4918-89A0-F2A12E596CA9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61CF-4690-4121-A349-3B437E7046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64B4-3C3A-4918-89A0-F2A12E596CA9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61CF-4690-4121-A349-3B437E7046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E64B4-3C3A-4918-89A0-F2A12E596CA9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61CF-4690-4121-A349-3B437E70463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7E64B4-3C3A-4918-89A0-F2A12E596CA9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7E61CF-4690-4121-A349-3B437E7046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ortobzor.ru/diety-pravilnoe-pitanie/produkty-bez-glyutena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928992" cy="669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6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ЧОУ  «Школа – интернат № 23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среднего общего образования  </a:t>
            </a:r>
          </a:p>
          <a:p>
            <a:pPr algn="ctr">
              <a:spcAft>
                <a:spcPts val="100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ОАО</a:t>
            </a:r>
            <a:r>
              <a:rPr lang="ru-RU" sz="16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«</a:t>
            </a:r>
            <a:r>
              <a:rPr lang="ru-RU" sz="14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Российские</a:t>
            </a:r>
            <a:r>
              <a:rPr lang="ru-RU" sz="16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железные дороги»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 </a:t>
            </a: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Исследовательская работа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«Что такое </a:t>
            </a:r>
            <a:r>
              <a:rPr lang="ru-RU" sz="2400" dirty="0" err="1">
                <a:solidFill>
                  <a:srgbClr val="00006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глютен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и чем он вреден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?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  <a:r>
              <a:rPr lang="ru-RU" sz="2400" dirty="0" smtClean="0">
                <a:solidFill>
                  <a:srgbClr val="000066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000066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solidFill>
                <a:srgbClr val="000099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ru-RU" sz="1200" b="1" i="1" dirty="0" smtClean="0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ru-RU" sz="1200" b="1" i="1" dirty="0" smtClean="0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r">
              <a:spcAft>
                <a:spcPts val="1000"/>
              </a:spcAft>
            </a:pPr>
            <a:r>
              <a:rPr lang="ru-RU" sz="14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Автор работы: </a:t>
            </a:r>
            <a:r>
              <a:rPr lang="ru-RU" sz="1400" b="1" dirty="0" err="1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Куксина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Анна Александровна</a:t>
            </a:r>
            <a:endParaRPr lang="ru-RU" sz="1400" b="1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                                                                                                        Ученица 3 «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А» </a:t>
            </a:r>
            <a:r>
              <a:rPr lang="ru-RU" sz="14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класс</a:t>
            </a:r>
          </a:p>
          <a:p>
            <a:pPr>
              <a:spcAft>
                <a:spcPts val="1000"/>
              </a:spcAft>
            </a:pPr>
            <a:r>
              <a:rPr lang="ru-RU" sz="14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                                                                                                         Школы-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интерната №23                                                                                       </a:t>
            </a:r>
          </a:p>
          <a:p>
            <a:pPr>
              <a:spcAft>
                <a:spcPts val="100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                                                                                                        </a:t>
            </a:r>
            <a:r>
              <a:rPr lang="ru-RU" sz="14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ОАО «РЖД»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r">
              <a:spcAft>
                <a:spcPts val="1000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                                                                            Руководитель: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Павлова Светлана Сергеевна</a:t>
            </a:r>
          </a:p>
          <a:p>
            <a:pPr lvl="0" algn="r">
              <a:spcAft>
                <a:spcPts val="1000"/>
              </a:spcAft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Учитель начальных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классов</a:t>
            </a:r>
          </a:p>
          <a:p>
            <a:pPr lvl="0" algn="r">
              <a:spcAft>
                <a:spcPts val="1000"/>
              </a:spcAft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ысшей категории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</a:t>
            </a:r>
            <a:r>
              <a:rPr lang="ru-RU" sz="12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sz="1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Слюдянка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2019-2020 учебный год</a:t>
            </a:r>
            <a:r>
              <a:rPr lang="ru-RU" sz="16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4534237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370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40"/>
          <a:stretch/>
        </p:blipFill>
        <p:spPr bwMode="auto">
          <a:xfrm rot="5400000">
            <a:off x="1940239" y="2493578"/>
            <a:ext cx="1599058" cy="2454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07904" y="2669613"/>
            <a:ext cx="506248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Чтобы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доказать, что это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глютен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капала по очереди на каждый белок по 1 капле йода.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3 мешочках наблюдала черную окраску белка, в 2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темно-фиолетовую.</a:t>
            </a:r>
            <a:endParaRPr lang="ru-RU" sz="2000" dirty="0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367364"/>
            <a:ext cx="515965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just">
              <a:lnSpc>
                <a:spcPct val="115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Затем, через 10 мин. Мешочек с промытой крупой вынимала из стакана, разворачивала и видела на марле вещество похожее на клейстер-это и есть белок (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глютен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), клейковина. Особенно хорошо он виден в мешочке из муки.</a:t>
            </a:r>
            <a:endParaRPr lang="ru-RU" sz="20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437112"/>
            <a:ext cx="881235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Вывод: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Белок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глютен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определился в манной, овсяной  крупе и муке.</a:t>
            </a: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рисовой и гречневой крупе белок не определился, но по реакции с йодом определился крахмал. Такие каши из круп с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глютеном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нужно с осторожностью давать моей маленькой сестре, наблюдая за её самочувствием.</a:t>
            </a:r>
            <a:endParaRPr lang="ru-RU" sz="2000" dirty="0">
              <a:solidFill>
                <a:srgbClr val="FF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07" y="1606965"/>
            <a:ext cx="2320455" cy="1739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978" y="260648"/>
            <a:ext cx="2323945" cy="1743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64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20891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b="1" u="sng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Исследование №2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Проверка правдивости информации с этикеток  детских кашек, используемых для прикорма моей маленькой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сестре.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lvl="0" algn="just">
              <a:lnSpc>
                <a:spcPct val="115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Для проверки были взяты каши, нужные для прикорма маленьких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детей: Винни гречневая, Винни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рисовая,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Малютка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гречневая,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Беби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овсяная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2800" b="7733"/>
          <a:stretch/>
        </p:blipFill>
        <p:spPr>
          <a:xfrm rot="5400000">
            <a:off x="722084" y="4064423"/>
            <a:ext cx="1944216" cy="1386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0" t="12534" r="9600" b="17200"/>
          <a:stretch/>
        </p:blipFill>
        <p:spPr>
          <a:xfrm rot="5400000">
            <a:off x="5226612" y="4025797"/>
            <a:ext cx="1738573" cy="1463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4" t="3800" r="7921"/>
          <a:stretch/>
        </p:blipFill>
        <p:spPr>
          <a:xfrm>
            <a:off x="7404915" y="2509783"/>
            <a:ext cx="1130758" cy="1778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11867" r="4667" b="4533"/>
          <a:stretch/>
        </p:blipFill>
        <p:spPr>
          <a:xfrm>
            <a:off x="3155357" y="2734242"/>
            <a:ext cx="1488651" cy="1920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260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18368" y="530054"/>
            <a:ext cx="179202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>
              <a:lnSpc>
                <a:spcPct val="115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Методика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44" y="47976"/>
            <a:ext cx="3631634" cy="2946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78" y="2492896"/>
            <a:ext cx="3714367" cy="30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35821" y="2994918"/>
            <a:ext cx="457200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>
              <a:lnSpc>
                <a:spcPct val="115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Провела реакцию с йодом;</a:t>
            </a:r>
          </a:p>
          <a:p>
            <a:pPr marL="457200" lvl="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3. Черная окраска определилась во всех кашках.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56472" y="1012666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>
              <a:lnSpc>
                <a:spcPct val="115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1. Взвесила 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исследуемые пробы на лабораторных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весах.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960" y="5085184"/>
            <a:ext cx="84969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Вывод. </a:t>
            </a:r>
            <a:r>
              <a:rPr lang="ru-RU" sz="20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Во всех пробах детских кашек, исследуемых на наличие </a:t>
            </a:r>
            <a:r>
              <a:rPr lang="ru-RU" sz="20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глютена</a:t>
            </a:r>
            <a:r>
              <a:rPr lang="ru-RU" sz="20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, он обнаружился.  Не смотря на то, что эти кашки созданы для младенцев, в ней обнаружился </a:t>
            </a:r>
            <a:r>
              <a:rPr lang="ru-RU" sz="20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глютен</a:t>
            </a:r>
            <a:r>
              <a:rPr lang="ru-RU" sz="20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 Это соответствовало заявленной на этикетке информации. Было написано – следы </a:t>
            </a:r>
            <a:r>
              <a:rPr lang="ru-RU" sz="20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глютена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0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050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746004"/>
              </p:ext>
            </p:extLst>
          </p:nvPr>
        </p:nvGraphicFramePr>
        <p:xfrm>
          <a:off x="502573" y="1772816"/>
          <a:ext cx="8245891" cy="3470148"/>
        </p:xfrm>
        <a:graphic>
          <a:graphicData uri="http://schemas.openxmlformats.org/drawingml/2006/table">
            <a:tbl>
              <a:tblPr firstRow="1" firstCol="1" bandRow="1"/>
              <a:tblGrid>
                <a:gridCol w="1257119"/>
                <a:gridCol w="2827895"/>
                <a:gridCol w="4160877"/>
              </a:tblGrid>
              <a:tr h="52369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Число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месяц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49" marR="4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Вид каши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49" marR="4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Реакция на кашу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49" marR="4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84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28.10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49" marR="4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Винни гречневая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49" marR="4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Прыщи на ногах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49" marR="4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84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29.10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49" marR="4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Малютка гречневая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49" marR="4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 хорошо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49" marR="4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84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30.10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49" marR="4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Малютка гречневая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49" marR="4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 хорошо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49" marR="4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84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31.10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49" marR="4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Малютка гречневая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49" marR="4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 хорошо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49" marR="4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84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01..11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49" marR="4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Малютка гречневая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49" marR="4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 хорошо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49" marR="4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84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02.11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49" marR="4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Каша овсяная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49" marR="4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Прыщи на ногах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49" marR="4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84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03.11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49" marR="4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Винни гречневая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49" marR="4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Прыщи на ногах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49" marR="4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84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04.11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49" marR="4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Малютка гречневая 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49" marR="4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 хорошо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49" marR="4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84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05.11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49" marR="4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Беби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овсяная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49" marR="4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 хорошо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49" marR="4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80536" y="327139"/>
            <a:ext cx="495556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Исследование – наблюдение №3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Дневник наблюдения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самочувствием моей сестренки</a:t>
            </a:r>
            <a:r>
              <a:rPr kumimoji="0" lang="ru-RU" sz="2000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время прикармливания ее детскими кашками</a:t>
            </a:r>
            <a:endParaRPr kumimoji="0" lang="ru-RU" sz="200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5654" y="5157192"/>
            <a:ext cx="832111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Вывод: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Мой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«Дневник наблюдений за самочувствием моей сестры после прикорма кашками», помог маме выбрать те Фирмы – изготовители этих каш, на которые, у сестренке,  не наблюдалось каких то проблем со здоровьем. Это фирма Малютка. В кашах этого производителя отсутствует </a:t>
            </a:r>
            <a:r>
              <a:rPr lang="ru-RU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глютен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ru-RU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82044"/>
            <a:ext cx="1080120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82044"/>
            <a:ext cx="1095522" cy="1460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481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7648" y="260648"/>
            <a:ext cx="8446840" cy="4596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u="sng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Исследование №4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Изучение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ассортимента хлебобулочных изделий, каш и гарниров в школе-интернате №23 ОАО «РЖД»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нашей школе – интернате 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23 ОАО «РЖД»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существует целая система питания школьников, 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утвержденная </a:t>
            </a: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Са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</a:t>
            </a: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ПиНами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Также за питанием следит целая служба специалистов: Врач, диет сестра, повара, бухгалтера, кладовщики, хозяйственник и другие специалисты, обслуживающие столовую. Создано и утверждено 10 –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дневное меню. Еда витаминизируется в холодный период времени. Любые жалобы на питание со стороны детей и родителей рассматриваются директором школы. В школе-интернате есть свой кондитерский цех, где частично выпекаются 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хлебо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-булочные изделия на полдники и паужины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085184"/>
            <a:ext cx="2189043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48" y="5095830"/>
            <a:ext cx="2470176" cy="1389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7"/>
          <a:stretch/>
        </p:blipFill>
        <p:spPr>
          <a:xfrm>
            <a:off x="3851920" y="5085184"/>
            <a:ext cx="1933812" cy="1389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33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38212"/>
            <a:ext cx="8424936" cy="6719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Интервью с диет сестрой Ковалевой Еленой Александровной.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Вопросы интервью: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Какие хлебобулочные изделия используются в нашей школе для питания детей?</a:t>
            </a:r>
          </a:p>
          <a:p>
            <a:pPr marL="457200" lvl="0">
              <a:lnSpc>
                <a:spcPct val="115000"/>
              </a:lnSpc>
            </a:pP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Ответ: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 нас очень большой ассортимент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булочки: дорожная и домашняя, с повидлом;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ватрушки с джемом и творогом;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коржики: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рогалик с маком;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пирожки: с картошкой, с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капустой;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сочник с творогом;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кармашек с повидлом;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блины кекс;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ромбаба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рулет глазированный;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печенье разнообразное;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пряники разнообразные;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вафли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0"/>
          <a:stretch/>
        </p:blipFill>
        <p:spPr>
          <a:xfrm>
            <a:off x="5234859" y="2564904"/>
            <a:ext cx="3621013" cy="3997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83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496944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2.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Какие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каши, и из каких круп варят в школьной столовой? Они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глютеновые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или нет?</a:t>
            </a:r>
          </a:p>
          <a:p>
            <a:pPr marL="457200" lvl="0" algn="just">
              <a:lnSpc>
                <a:spcPct val="115000"/>
              </a:lnSpc>
            </a:pP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Ответ.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Я знаю, что к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глютеновым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, относятся: манная, пшенная, овсяная, перловая, пшеничная, ячневая. У нас их варят. Дети все съедают, ко мне с жалобами не обращались. Особенно любят манную</a:t>
            </a:r>
          </a:p>
          <a:p>
            <a:pPr marL="457200" lvl="0" algn="just">
              <a:lnSpc>
                <a:spcPct val="115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Также много варим другие крупы в разных блюдах – это рисовую, гречневую, кукурузную. Они могут быть и гарниром и пловом и в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супах.</a:t>
            </a:r>
          </a:p>
          <a:p>
            <a:pPr marL="457200" lvl="0" algn="just">
              <a:lnSpc>
                <a:spcPct val="115000"/>
              </a:lnSpc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макаронных изделиях  может быть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глютен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? Как наши дети едят макаронные блюда?</a:t>
            </a:r>
          </a:p>
          <a:p>
            <a:pPr marL="457200" lvl="0" algn="just">
              <a:lnSpc>
                <a:spcPct val="115000"/>
              </a:lnSpc>
            </a:pP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Ответ: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Очень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любят макароны и вермишель в гарнирах. Кто с подливой, кто без нее, т.к. в подливах используется мука и соусы, в которых может быть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глютен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Макароны берут на добавку. Жалоб не поступало. Помимо этого кормим разнообразным хлебом: белый – пшеничный, серый – ржаной, зерновой,  батон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дет-</a:t>
            </a:r>
          </a:p>
          <a:p>
            <a:pPr marL="457200" lvl="0" algn="just">
              <a:lnSpc>
                <a:spcPct val="115000"/>
              </a:lnSpc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ский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другие виды.</a:t>
            </a:r>
          </a:p>
          <a:p>
            <a:pPr marL="457200" lvl="0" algn="just">
              <a:lnSpc>
                <a:spcPct val="115000"/>
              </a:lnSpc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Спасибо за интервью!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024" y="5380040"/>
            <a:ext cx="1844948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778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" y="0"/>
            <a:ext cx="917321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409019"/>
            <a:ext cx="8712968" cy="609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Исследование  №5 – анкетирование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Своим одноклассникам предложила анкету по вопросам моей темы.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Было интересно узнать, знают ли они что -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нибудь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глютене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Анкета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Знаете ли вы, что такое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глютен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(да, нет – ответ подчеркнуть)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Любите ли вы манную кашу? (да, нет – подчеркнуть)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хлебо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-булочные изделия в нашей столовой вам нравятся?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булочки, пирожки, печенье, блины,  кексы, коржики, пряники и др.)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Есть ли проблемы со здоровьем после потребления каш (овсяной, гречневой,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пшенной, перловой, пшеничной, кукурузной рисовой, ячменной)?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Знаете ли вы, что в макаронах и вермишели есть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глютен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( да, нет)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Всего было опрошено 23 одноклассника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Анкетирование показало, что 43% моих одноклассников знают про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глютен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но большинство 57% ничего не знают про него. Действительно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манную кашу любят – 65% детей. Хочется думать, что у них нет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аллергии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глютен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Любимые блины занимаю 1 место в списке, на втором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месте пирожки, кексы и все разнообразие, на третьем месте – булочки. Хорошо, что у большинства детей 56% не испытывают проблем с ЖКТ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(желудочно-кишечным трактом) после поедания каш, правда, 44% есть какой то дискомфорт. Почти 50% на 50% одноклассников догадываются о том, в их любимых макаронах есть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глютен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Если любят и кушают с удовольствием и без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 значит, нет проблем с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глютеном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04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341851"/>
              </p:ext>
            </p:extLst>
          </p:nvPr>
        </p:nvGraphicFramePr>
        <p:xfrm>
          <a:off x="255200" y="836712"/>
          <a:ext cx="8565272" cy="5669716"/>
        </p:xfrm>
        <a:graphic>
          <a:graphicData uri="http://schemas.openxmlformats.org/drawingml/2006/table">
            <a:tbl>
              <a:tblPr firstRow="1" firstCol="1" bandRow="1"/>
              <a:tblGrid>
                <a:gridCol w="1954864"/>
                <a:gridCol w="3754886"/>
                <a:gridCol w="2855522"/>
              </a:tblGrid>
              <a:tr h="112695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вопроса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Ответы - ДА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Ответы - НЕТ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40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№1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40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508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№3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– всё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10-блины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endParaRPr lang="ru-RU" sz="2000" dirty="0" smtClean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4-кексы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endParaRPr lang="ru-RU" sz="2000" dirty="0" smtClean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– пирожки, </a:t>
                      </a:r>
                      <a:endParaRPr lang="ru-RU" sz="2000" dirty="0" smtClean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1-пряники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2-булочки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95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№4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 – проблемы с разными кашами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13- нет проблем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40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№5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520" y="312207"/>
            <a:ext cx="30781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анкетирования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1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63835" y="4598639"/>
            <a:ext cx="1579090" cy="2130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81567" y="4611747"/>
            <a:ext cx="1567928" cy="2115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01514" y="4579208"/>
            <a:ext cx="1661275" cy="2241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95536" y="515895"/>
            <a:ext cx="8427002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b="1" u="sng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Исследование №6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Изучение ассортимента «Витрины правильного питания» в магазине «Авоська»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Есть люди, которые задумываются о правильном питании. Они выполняют все рекомендации врачей и через питание поддерживают свое здоровье. Кому нельзя сахар, покупают продукты без глюкозы. Кому нельзя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глютен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– продукты без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глютена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Слюдянке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в магазине «Авоська» открыли Витрину с продуктами без глюкозы и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глютена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Там есть каши, сухие завтраки, соки, печенье и другое без этих веществ. К сожалению, там все для взрослых или школьников, нет ничего для малюток, как моя сестренка.</a:t>
            </a:r>
            <a:endParaRPr lang="ru-RU" sz="2000" dirty="0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276985"/>
            <a:ext cx="8424937" cy="4400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2390" y="5085184"/>
            <a:ext cx="84569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solidFill>
                  <a:srgbClr val="002060"/>
                </a:solidFill>
                <a:latin typeface="Times New Roman"/>
                <a:ea typeface="Calibri"/>
              </a:rPr>
              <a:t>Глютен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</a:rPr>
              <a:t>, называемый также клейковиной, представляет собой  вид белка, содержащегося в пшенице, ячмене, ржи и определенных овсяных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Calibri"/>
              </a:rPr>
              <a:t>культурах.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Что такое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глютен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чем он вреден?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33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780" y="176864"/>
            <a:ext cx="8496944" cy="6042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Заключение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75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Своей исследовательской работой я доказала, что есть вещество - </a:t>
            </a:r>
            <a:r>
              <a:rPr lang="ru-RU" sz="1750" dirty="0" err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глютен</a:t>
            </a:r>
            <a:r>
              <a:rPr lang="ru-RU" sz="175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Не все его переносят,  и нужно очень серьезно относиться к своему питанию, чтобы не было неприятностей со здоровьем в последующие годы. Научилась наблюдать за моей маленькой сестренкой и реагировать на малейшее отклонение её здоровья. Эта тема научила меня общаться с одноклассниками и специалистами. Могу сама дать советы по детскому питанию. Узнала сложную «кухню» школы-интерната №23.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75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магазинах стала приглядываться к маркировкам, искать значок перечеркнутый колос, что означает без </a:t>
            </a:r>
            <a:r>
              <a:rPr lang="ru-RU" sz="1750" dirty="0" err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глютена</a:t>
            </a:r>
            <a:r>
              <a:rPr lang="ru-RU" sz="175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75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После анкетирования одноклассников,  согласилась с учеными, которые считают, что только 2% людей в России страдают </a:t>
            </a:r>
            <a:r>
              <a:rPr lang="ru-RU" sz="1750" dirty="0" err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целиакией</a:t>
            </a:r>
            <a:r>
              <a:rPr lang="ru-RU" sz="175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врожденной непереносимостью белка некоторых злаковых культур, при которой нарушается всасывание  питательных веществ.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75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Конечно, сестренке никогда не дам кашки, которые вызывают нарушения обмена веществ.</a:t>
            </a:r>
            <a:r>
              <a:rPr lang="ru-RU" sz="175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Пусть подрастет, потом сама будет следить за своим здоровьем, как это учусь делать</a:t>
            </a:r>
            <a:r>
              <a:rPr lang="ru-RU" sz="175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я!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75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Питание </a:t>
            </a:r>
            <a:r>
              <a:rPr lang="ru-RU" sz="175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важная составляющая часть нашей жизни. Будьте здоровы!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445224"/>
            <a:ext cx="1210778" cy="130876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7218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80920" cy="3180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Список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литературы и других источников информации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3"/>
              </a:rPr>
              <a:t>https://www.sportobzor.ru/diety-pravilnoe-pitanie/produkty-bez-glyutena.html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3"/>
              </a:rPr>
              <a:t>https://www.sportobzor.ru/diety-pravilnoe-pitanie/produkty-bez-glyutena.html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fishki.net/3103584-ego-velichestvo-gljuten-chto-jeto-takoe-i-pochemu-on-vreden.html</a:t>
            </a:r>
            <a:r>
              <a:rPr lang="en-US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986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" y="525896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93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8619"/>
            <a:ext cx="2448272" cy="3264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920" y="3356992"/>
            <a:ext cx="2292896" cy="3057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640647"/>
            <a:ext cx="2574518" cy="3432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609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95536" y="332656"/>
            <a:ext cx="835292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just">
              <a:lnSpc>
                <a:spcPct val="115000"/>
              </a:lnSpc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Цель работы: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Исследовать состав многих известных каш (круп) на наличие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глютена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и порекомендовать использование этих каш при кормлении детей.</a:t>
            </a:r>
          </a:p>
          <a:p>
            <a:pPr marL="457200" lvl="0">
              <a:lnSpc>
                <a:spcPct val="115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Задачи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</a:p>
          <a:p>
            <a:pPr marL="342900" lvl="0" indent="-342900">
              <a:lnSpc>
                <a:spcPct val="115000"/>
              </a:lnSpc>
              <a:buFont typeface="Symbol"/>
              <a:buChar char="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Изучить информацию по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глютену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из интернет источников;</a:t>
            </a:r>
          </a:p>
          <a:p>
            <a:pPr marL="342900" lvl="0" indent="-342900">
              <a:lnSpc>
                <a:spcPct val="115000"/>
              </a:lnSpc>
              <a:buFont typeface="Symbol"/>
              <a:buChar char="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Провести наблюдения за питанием моей маленькой сестры и составить Дневник реакций на пищу;</a:t>
            </a:r>
          </a:p>
          <a:p>
            <a:pPr marL="342900" lvl="0" indent="-342900">
              <a:lnSpc>
                <a:spcPct val="115000"/>
              </a:lnSpc>
              <a:buFont typeface="Symbol"/>
              <a:buChar char="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Провести опыты по исследованию  многих каш(круп) на наличие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глютена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</a:p>
          <a:p>
            <a:pPr marL="342900" lvl="0" indent="-342900">
              <a:lnSpc>
                <a:spcPct val="115000"/>
              </a:lnSpc>
              <a:buFont typeface="Symbol"/>
              <a:buChar char="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Провести анкетирование среди одноклассников по вопросу потребление каш в своем питании;</a:t>
            </a:r>
          </a:p>
          <a:p>
            <a:pPr marL="342900" lvl="0" indent="-342900">
              <a:lnSpc>
                <a:spcPct val="115000"/>
              </a:lnSpc>
              <a:buFont typeface="Symbol"/>
              <a:buChar char="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Обследовать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разнообразие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хлебо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-булочных изделий, применяемых в школьной столовой для питания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школьников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</a:p>
          <a:p>
            <a:pPr marL="342900" lvl="0" indent="-342900">
              <a:lnSpc>
                <a:spcPct val="115000"/>
              </a:lnSpc>
              <a:buFont typeface="Symbol"/>
              <a:buChar char="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Выступить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 сообщениями и докладами на конференциях разного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уровня.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1600" b="1" dirty="0" smtClean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556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Гипотеза: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Многие из детей ничего не знают о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глютене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и не замечают реакцию на него.</a:t>
            </a:r>
            <a:endParaRPr lang="ru-RU" sz="16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Методы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Личные наблюдения, опыты, анкетирование, сравнение, измерение, диагностирование, анализ источников информации.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Объект исследования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Различные каши, входящие в состав детского питания.</a:t>
            </a:r>
          </a:p>
          <a:p>
            <a:pPr lvl="0" algn="just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Предмет исследования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Свойства и особенности продуктов питания с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глютеном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и реакция детских организмов на потребление таких продуктов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6704"/>
            <a:ext cx="2520280" cy="1676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55" y="4005064"/>
            <a:ext cx="2735689" cy="1846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667" y="4703392"/>
            <a:ext cx="2559621" cy="1894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517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43513"/>
            <a:ext cx="849694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Исследовательская часть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u="sng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Исследование №1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u="sng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Определение </a:t>
            </a:r>
            <a:r>
              <a:rPr lang="ru-RU" sz="2000" b="1" u="sng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глютена</a:t>
            </a:r>
            <a:r>
              <a:rPr lang="ru-RU" sz="2000" b="1" u="sng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в разных видах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круп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  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2066704"/>
            <a:ext cx="367240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just">
              <a:lnSpc>
                <a:spcPct val="115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Из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дома принесла 4 вида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круп: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гречневая, рисовая, манная,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овсяная и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муку пшеничную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1494400"/>
            <a:ext cx="171668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algn="ctr">
              <a:lnSpc>
                <a:spcPct val="115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Методика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65" y="4293096"/>
            <a:ext cx="2830169" cy="2123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99992" y="4725144"/>
            <a:ext cx="410445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Отмерила на лабораторных весах определенное количество каждой крупы по 5 грамм.</a:t>
            </a:r>
            <a:endParaRPr lang="ru-RU" sz="20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21" y="1717538"/>
            <a:ext cx="2868513" cy="2141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0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50472" y="183020"/>
            <a:ext cx="2448273" cy="3259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11960" y="1412776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 химические стаканы налила по 100 мл. воды.</a:t>
            </a:r>
            <a:endParaRPr lang="ru-RU" sz="20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62" y="3455423"/>
            <a:ext cx="2226362" cy="2975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76504" y="4077072"/>
            <a:ext cx="457200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Каждую весовую долю крупы ( 5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гр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) раздробила в специальной ступке с пестиком, кроме муки.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20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648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3808" y="908720"/>
            <a:ext cx="60304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Затем каждую дозу раздробленной крупы помещала на 3-х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слойную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марлевую ткань, после завязывания узелком, получался такой марлевый мешочек с дробленной крупой  и мукой внутри.</a:t>
            </a:r>
            <a:endParaRPr lang="ru-RU" sz="20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3789040"/>
            <a:ext cx="2990639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08762" y="4139166"/>
            <a:ext cx="536546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>
              <a:lnSpc>
                <a:spcPct val="115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Далее мешочки помещала в воду в стакане, через 3 минуты пропитывания крупы, начинала сильно обмакивать этот мешочек в воде, промывая крупу и муку.</a:t>
            </a:r>
            <a:endParaRPr lang="ru-RU" sz="20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2016224" cy="2683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38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2445</TotalTime>
  <Words>1660</Words>
  <Application>Microsoft Office PowerPoint</Application>
  <PresentationFormat>Экран (4:3)</PresentationFormat>
  <Paragraphs>171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PavlovaSS</cp:lastModifiedBy>
  <cp:revision>66</cp:revision>
  <dcterms:created xsi:type="dcterms:W3CDTF">2019-11-09T03:51:27Z</dcterms:created>
  <dcterms:modified xsi:type="dcterms:W3CDTF">2020-01-13T05:17:34Z</dcterms:modified>
</cp:coreProperties>
</file>