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3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66" r:id="rId23"/>
    <p:sldId id="265" r:id="rId24"/>
    <p:sldId id="264" r:id="rId25"/>
    <p:sldId id="262" r:id="rId26"/>
    <p:sldId id="282" r:id="rId27"/>
    <p:sldId id="283" r:id="rId28"/>
    <p:sldId id="284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>
      <p:cViewPr varScale="1">
        <p:scale>
          <a:sx n="89" d="100"/>
          <a:sy n="89" d="100"/>
        </p:scale>
        <p:origin x="100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21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5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22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28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38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99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3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77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79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58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347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94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84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9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46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0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89AF74E-50D2-498C-93A6-338FD8FBD707}" type="datetimeFigureOut">
              <a:rPr lang="en-US" smtClean="0"/>
              <a:pPr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78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964" y="332656"/>
            <a:ext cx="6620968" cy="2269231"/>
          </a:xfrm>
        </p:spPr>
        <p:txBody>
          <a:bodyPr/>
          <a:lstStyle/>
          <a:p>
            <a:pPr algn="ctr"/>
            <a:r>
              <a:rPr lang="ru-RU" sz="4800" dirty="0" smtClean="0"/>
              <a:t>Образ лирического героя в поэзии Александра Блока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224" y="4293096"/>
            <a:ext cx="4032448" cy="127369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2780928"/>
            <a:ext cx="5724000" cy="38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55380" cy="1400530"/>
          </a:xfrm>
        </p:spPr>
        <p:txBody>
          <a:bodyPr/>
          <a:lstStyle/>
          <a:p>
            <a:pPr algn="ctr"/>
            <a:r>
              <a:rPr lang="ru-RU" sz="4400" dirty="0" smtClean="0"/>
              <a:t>Цикл «Город» </a:t>
            </a:r>
            <a:br>
              <a:rPr lang="ru-RU" sz="4400" dirty="0" smtClean="0"/>
            </a:br>
            <a:r>
              <a:rPr lang="ru-RU" sz="4400" dirty="0" smtClean="0"/>
              <a:t>(1904 – 1908)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2132856"/>
            <a:ext cx="4191490" cy="4195481"/>
          </a:xfrm>
        </p:spPr>
        <p:txBody>
          <a:bodyPr/>
          <a:lstStyle/>
          <a:p>
            <a:r>
              <a:rPr lang="ru-RU" dirty="0" smtClean="0"/>
              <a:t>«И меня поглотили дома…» – так говорит о себе лирический герой цикла «Город».</a:t>
            </a:r>
          </a:p>
          <a:p>
            <a:r>
              <a:rPr lang="ru-RU" dirty="0" smtClean="0"/>
              <a:t>Город и его дома мрачны, серы, туманны.</a:t>
            </a:r>
          </a:p>
          <a:p>
            <a:r>
              <a:rPr lang="ru-RU" dirty="0" smtClean="0"/>
              <a:t>Изображён мрачный колорит Петербурга.</a:t>
            </a:r>
          </a:p>
          <a:p>
            <a:r>
              <a:rPr lang="ru-RU" dirty="0" smtClean="0"/>
              <a:t>Герой предчувствует надвигающуюся беду…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872596"/>
            <a:ext cx="3771968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02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55380" cy="1400530"/>
          </a:xfrm>
        </p:spPr>
        <p:txBody>
          <a:bodyPr/>
          <a:lstStyle/>
          <a:p>
            <a:pPr algn="ctr"/>
            <a:r>
              <a:rPr lang="ru-RU" sz="4400" dirty="0" smtClean="0"/>
              <a:t>«Вися над городом всемирным» (1905)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105472"/>
            <a:ext cx="4320480" cy="4752528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/>
              <a:t>Вися над городом </a:t>
            </a:r>
            <a:r>
              <a:rPr lang="ru-RU" sz="5500" dirty="0" smtClean="0"/>
              <a:t>всемирным,                         В</a:t>
            </a:r>
            <a:r>
              <a:rPr lang="ru-RU" sz="5500" dirty="0"/>
              <a:t> пыли прошедшей заточён, </a:t>
            </a:r>
            <a:r>
              <a:rPr lang="ru-RU" sz="5500" dirty="0" smtClean="0"/>
              <a:t>                               Ещё </a:t>
            </a:r>
            <a:r>
              <a:rPr lang="ru-RU" sz="5500" dirty="0"/>
              <a:t>монарха в утре лирном </a:t>
            </a:r>
            <a:r>
              <a:rPr lang="ru-RU" sz="5500" dirty="0" smtClean="0"/>
              <a:t>Самодержавный </a:t>
            </a:r>
            <a:r>
              <a:rPr lang="ru-RU" sz="5500" dirty="0"/>
              <a:t>клонит </a:t>
            </a:r>
            <a:r>
              <a:rPr lang="ru-RU" sz="5500" dirty="0" smtClean="0"/>
              <a:t>сон.</a:t>
            </a:r>
          </a:p>
          <a:p>
            <a:r>
              <a:rPr lang="ru-RU" sz="5500" dirty="0" smtClean="0"/>
              <a:t>И</a:t>
            </a:r>
            <a:r>
              <a:rPr lang="ru-RU" sz="5500" dirty="0"/>
              <a:t> предок царственно-чугунный </a:t>
            </a:r>
            <a:r>
              <a:rPr lang="ru-RU" sz="5500" dirty="0" smtClean="0"/>
              <a:t>                       Всё </a:t>
            </a:r>
            <a:r>
              <a:rPr lang="ru-RU" sz="5500" dirty="0"/>
              <a:t>так же бредит на змее, </a:t>
            </a:r>
            <a:r>
              <a:rPr lang="ru-RU" sz="5500" dirty="0" smtClean="0"/>
              <a:t>                             И</a:t>
            </a:r>
            <a:r>
              <a:rPr lang="ru-RU" sz="5500" dirty="0"/>
              <a:t> голос черни многострунный </a:t>
            </a:r>
            <a:r>
              <a:rPr lang="ru-RU" sz="5500" dirty="0" smtClean="0"/>
              <a:t>                         Ещё </a:t>
            </a:r>
            <a:r>
              <a:rPr lang="ru-RU" sz="5500" dirty="0"/>
              <a:t>не властен на Неве. </a:t>
            </a:r>
            <a:r>
              <a:rPr lang="ru-RU" sz="5500" dirty="0" smtClean="0"/>
              <a:t> </a:t>
            </a:r>
          </a:p>
          <a:p>
            <a:r>
              <a:rPr lang="ru-RU" sz="5500" dirty="0" smtClean="0"/>
              <a:t>Уже </a:t>
            </a:r>
            <a:r>
              <a:rPr lang="ru-RU" sz="5500" dirty="0"/>
              <a:t>на домах веют флаги, </a:t>
            </a:r>
            <a:r>
              <a:rPr lang="ru-RU" sz="5500" dirty="0" smtClean="0"/>
              <a:t>                            Готовы </a:t>
            </a:r>
            <a:r>
              <a:rPr lang="ru-RU" sz="5500" dirty="0"/>
              <a:t>новые птенцы, </a:t>
            </a:r>
            <a:r>
              <a:rPr lang="ru-RU" sz="5500" dirty="0" smtClean="0"/>
              <a:t>                              Но</a:t>
            </a:r>
            <a:r>
              <a:rPr lang="ru-RU" sz="5500" dirty="0"/>
              <a:t> тихи струи невской влаги, </a:t>
            </a:r>
            <a:r>
              <a:rPr lang="ru-RU" sz="5500" dirty="0" smtClean="0"/>
              <a:t>                               И</a:t>
            </a:r>
            <a:r>
              <a:rPr lang="ru-RU" sz="5500" dirty="0"/>
              <a:t> слепы </a:t>
            </a:r>
            <a:r>
              <a:rPr lang="ru-RU" sz="5500" dirty="0" smtClean="0"/>
              <a:t>тёмные </a:t>
            </a:r>
            <a:r>
              <a:rPr lang="ru-RU" sz="5500" dirty="0"/>
              <a:t>дворцы. </a:t>
            </a:r>
            <a:endParaRPr lang="ru-RU" sz="5500" dirty="0" smtClean="0"/>
          </a:p>
          <a:p>
            <a:r>
              <a:rPr lang="ru-RU" sz="5500" dirty="0" smtClean="0"/>
              <a:t>И</a:t>
            </a:r>
            <a:r>
              <a:rPr lang="ru-RU" sz="5500" dirty="0"/>
              <a:t> если лик свободы явлен, </a:t>
            </a:r>
            <a:r>
              <a:rPr lang="ru-RU" sz="5500" dirty="0" smtClean="0"/>
              <a:t>                       То</a:t>
            </a:r>
            <a:r>
              <a:rPr lang="ru-RU" sz="5500" dirty="0"/>
              <a:t> прежде явлен лик змеи, </a:t>
            </a:r>
            <a:r>
              <a:rPr lang="ru-RU" sz="5500" dirty="0" smtClean="0"/>
              <a:t>                          И</a:t>
            </a:r>
            <a:r>
              <a:rPr lang="ru-RU" sz="5500" dirty="0"/>
              <a:t> ни один сустав не сдавлен </a:t>
            </a:r>
            <a:r>
              <a:rPr lang="ru-RU" sz="5500" dirty="0" smtClean="0"/>
              <a:t>Сверкнувших </a:t>
            </a:r>
            <a:r>
              <a:rPr lang="ru-RU" sz="5500" dirty="0"/>
              <a:t>колец чешуи.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05388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58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55380" cy="1464114"/>
          </a:xfrm>
        </p:spPr>
        <p:txBody>
          <a:bodyPr/>
          <a:lstStyle/>
          <a:p>
            <a:pPr algn="ctr"/>
            <a:r>
              <a:rPr lang="ru-RU" sz="4400" dirty="0" smtClean="0"/>
              <a:t>«Холодный день» </a:t>
            </a:r>
            <a:br>
              <a:rPr lang="ru-RU" sz="4400" dirty="0" smtClean="0"/>
            </a:br>
            <a:r>
              <a:rPr lang="ru-RU" sz="4400" dirty="0" smtClean="0"/>
              <a:t>(1906)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35846" y="2232580"/>
            <a:ext cx="4308154" cy="4195481"/>
          </a:xfrm>
        </p:spPr>
        <p:txBody>
          <a:bodyPr>
            <a:normAutofit fontScale="77500" lnSpcReduction="20000"/>
          </a:bodyPr>
          <a:lstStyle/>
          <a:p>
            <a:r>
              <a:rPr lang="ru-RU" sz="2100" dirty="0"/>
              <a:t>Мы встретились с тобою в храме</a:t>
            </a:r>
            <a:br>
              <a:rPr lang="ru-RU" sz="2100" dirty="0"/>
            </a:br>
            <a:r>
              <a:rPr lang="ru-RU" sz="2100" dirty="0"/>
              <a:t>И жили в радостном саду,</a:t>
            </a:r>
            <a:br>
              <a:rPr lang="ru-RU" sz="2100" dirty="0"/>
            </a:br>
            <a:r>
              <a:rPr lang="ru-RU" sz="2100" dirty="0"/>
              <a:t>Но вот зловонными дворами</a:t>
            </a:r>
            <a:br>
              <a:rPr lang="ru-RU" sz="2100" dirty="0"/>
            </a:br>
            <a:r>
              <a:rPr lang="ru-RU" sz="2100" dirty="0"/>
              <a:t>Пошли к проклятью и труду.</a:t>
            </a:r>
          </a:p>
          <a:p>
            <a:r>
              <a:rPr lang="ru-RU" sz="2100" dirty="0"/>
              <a:t>Мы миновали все ворота</a:t>
            </a:r>
            <a:br>
              <a:rPr lang="ru-RU" sz="2100" dirty="0"/>
            </a:br>
            <a:r>
              <a:rPr lang="ru-RU" sz="2100" dirty="0"/>
              <a:t>И в каждом видели окне,</a:t>
            </a:r>
            <a:br>
              <a:rPr lang="ru-RU" sz="2100" dirty="0"/>
            </a:br>
            <a:r>
              <a:rPr lang="ru-RU" sz="2100" dirty="0"/>
              <a:t>Как тяжело лежит работа</a:t>
            </a:r>
            <a:br>
              <a:rPr lang="ru-RU" sz="2100" dirty="0"/>
            </a:br>
            <a:r>
              <a:rPr lang="ru-RU" sz="2100" dirty="0"/>
              <a:t>На каждой согнутой спине.</a:t>
            </a:r>
          </a:p>
          <a:p>
            <a:r>
              <a:rPr lang="ru-RU" sz="2100" dirty="0"/>
              <a:t>И вот пошли туда, где будем</a:t>
            </a:r>
            <a:br>
              <a:rPr lang="ru-RU" sz="2100" dirty="0"/>
            </a:br>
            <a:r>
              <a:rPr lang="ru-RU" sz="2100" dirty="0"/>
              <a:t>Мы жить под низким потолком,</a:t>
            </a:r>
            <a:br>
              <a:rPr lang="ru-RU" sz="2100" dirty="0"/>
            </a:br>
            <a:r>
              <a:rPr lang="ru-RU" sz="2100" dirty="0"/>
              <a:t>Где прокляли друг друга люди,</a:t>
            </a:r>
            <a:br>
              <a:rPr lang="ru-RU" sz="2100" dirty="0"/>
            </a:br>
            <a:r>
              <a:rPr lang="ru-RU" sz="2100" dirty="0"/>
              <a:t>Убитые своим трудом.</a:t>
            </a:r>
          </a:p>
          <a:p>
            <a:r>
              <a:rPr lang="ru-RU" sz="2100" dirty="0"/>
              <a:t>Стараясь не запачкать платья,</a:t>
            </a:r>
            <a:br>
              <a:rPr lang="ru-RU" sz="2100" dirty="0"/>
            </a:br>
            <a:r>
              <a:rPr lang="ru-RU" sz="2100" dirty="0"/>
              <a:t>Ты шла меж спящих на полу;</a:t>
            </a:r>
            <a:br>
              <a:rPr lang="ru-RU" sz="2100" dirty="0"/>
            </a:br>
            <a:r>
              <a:rPr lang="ru-RU" sz="2100" dirty="0"/>
              <a:t>Но самый сон их был проклятье,</a:t>
            </a:r>
            <a:br>
              <a:rPr lang="ru-RU" sz="2100" dirty="0"/>
            </a:br>
            <a:r>
              <a:rPr lang="ru-RU" sz="2100" dirty="0"/>
              <a:t>Вон там - в заплёванном углу.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4240328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94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55380" cy="888050"/>
          </a:xfrm>
        </p:spPr>
        <p:txBody>
          <a:bodyPr/>
          <a:lstStyle/>
          <a:p>
            <a:pPr algn="ctr"/>
            <a:r>
              <a:rPr lang="ru-RU" sz="4400" dirty="0" smtClean="0"/>
              <a:t>«В октябре»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1023"/>
            <a:ext cx="4402846" cy="4555521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/>
              <a:t>Открыл окно. Какая хмурая</a:t>
            </a:r>
            <a:br>
              <a:rPr lang="ru-RU" sz="2100" dirty="0"/>
            </a:br>
            <a:r>
              <a:rPr lang="ru-RU" sz="2100" dirty="0"/>
              <a:t>Столица в октябре!</a:t>
            </a:r>
            <a:br>
              <a:rPr lang="ru-RU" sz="2100" dirty="0"/>
            </a:br>
            <a:r>
              <a:rPr lang="ru-RU" sz="2100" dirty="0"/>
              <a:t>Забитая лошадка бурая</a:t>
            </a:r>
            <a:br>
              <a:rPr lang="ru-RU" sz="2100" dirty="0"/>
            </a:br>
            <a:r>
              <a:rPr lang="ru-RU" sz="2100" dirty="0"/>
              <a:t> Гуляет на дворе.</a:t>
            </a:r>
          </a:p>
          <a:p>
            <a:r>
              <a:rPr lang="ru-RU" sz="2100" dirty="0"/>
              <a:t>Снежинка легкою </a:t>
            </a:r>
            <a:r>
              <a:rPr lang="ru-RU" sz="2100" dirty="0" err="1"/>
              <a:t>пушинкою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>Порхает на ветру,</a:t>
            </a:r>
            <a:br>
              <a:rPr lang="ru-RU" sz="2100" dirty="0"/>
            </a:br>
            <a:r>
              <a:rPr lang="ru-RU" sz="2100" dirty="0"/>
              <a:t>И елка слабенькой </a:t>
            </a:r>
            <a:r>
              <a:rPr lang="ru-RU" sz="2100" dirty="0" err="1"/>
              <a:t>вершинкою</a:t>
            </a:r>
            <a:r>
              <a:rPr lang="ru-RU" sz="2100" dirty="0"/>
              <a:t>                                                                                                    Мотает на юру.</a:t>
            </a:r>
          </a:p>
          <a:p>
            <a:r>
              <a:rPr lang="ru-RU" sz="2100" dirty="0"/>
              <a:t>Жилось легко, жилось и </a:t>
            </a:r>
            <a:r>
              <a:rPr lang="ru-RU" sz="2100" dirty="0" smtClean="0"/>
              <a:t>молодо,</a:t>
            </a: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>Прошла моя пора.</a:t>
            </a:r>
            <a:br>
              <a:rPr lang="ru-RU" sz="2100" dirty="0"/>
            </a:br>
            <a:r>
              <a:rPr lang="ru-RU" sz="2100" dirty="0"/>
              <a:t>Вон — мальчик, посинев от холода,                                                                                                       Дрожит среди двора.</a:t>
            </a:r>
          </a:p>
          <a:p>
            <a:r>
              <a:rPr lang="ru-RU" sz="2100" dirty="0"/>
              <a:t>Все, все по старому, бывалому,</a:t>
            </a:r>
            <a:br>
              <a:rPr lang="ru-RU" sz="2100" dirty="0"/>
            </a:br>
            <a:r>
              <a:rPr lang="ru-RU" sz="2100" dirty="0"/>
              <a:t>И будет как всегда:</a:t>
            </a:r>
            <a:br>
              <a:rPr lang="ru-RU" sz="2100" dirty="0"/>
            </a:br>
            <a:r>
              <a:rPr lang="ru-RU" sz="2100" dirty="0"/>
              <a:t>Лошадке и мальчишке малому</a:t>
            </a:r>
            <a:br>
              <a:rPr lang="ru-RU" sz="2100" dirty="0"/>
            </a:br>
            <a:r>
              <a:rPr lang="ru-RU" sz="2100" dirty="0"/>
              <a:t>Не сладки холода.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3"/>
            <a:ext cx="3383382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3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55380" cy="1400530"/>
          </a:xfrm>
        </p:spPr>
        <p:txBody>
          <a:bodyPr/>
          <a:lstStyle/>
          <a:p>
            <a:pPr algn="ctr"/>
            <a:r>
              <a:rPr lang="ru-RU" dirty="0" smtClean="0"/>
              <a:t>Лирический герой в цикле «Город»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988840"/>
            <a:ext cx="4032448" cy="4195481"/>
          </a:xfrm>
        </p:spPr>
        <p:txBody>
          <a:bodyPr/>
          <a:lstStyle/>
          <a:p>
            <a:r>
              <a:rPr lang="ru-RU" dirty="0" smtClean="0"/>
              <a:t>Лирический герой вдруг увидел в Городе людей. Он понял, что они страдают, им больно.</a:t>
            </a:r>
          </a:p>
          <a:p>
            <a:r>
              <a:rPr lang="ru-RU" dirty="0" smtClean="0"/>
              <a:t>«Тёмные дворцы» слепы к страданиям людей.</a:t>
            </a:r>
          </a:p>
          <a:p>
            <a:r>
              <a:rPr lang="ru-RU" dirty="0" smtClean="0"/>
              <a:t>Голос народа не слышен «на Неве»</a:t>
            </a:r>
          </a:p>
          <a:p>
            <a:r>
              <a:rPr lang="ru-RU" dirty="0" smtClean="0"/>
              <a:t>Человек беззащитен перед роковыми силами</a:t>
            </a:r>
          </a:p>
          <a:p>
            <a:r>
              <a:rPr lang="ru-RU" dirty="0" smtClean="0"/>
              <a:t>Выход – только в мечте…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3066624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0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55380" cy="1400530"/>
          </a:xfrm>
        </p:spPr>
        <p:txBody>
          <a:bodyPr/>
          <a:lstStyle/>
          <a:p>
            <a:pPr algn="ctr"/>
            <a:r>
              <a:rPr lang="ru-RU" sz="4400" dirty="0" smtClean="0"/>
              <a:t>Цикл «Страшный мир» (1909 – 1916)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2394392"/>
            <a:ext cx="3888432" cy="324036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 Городе царят беспросветность, безнадёжность.</a:t>
            </a:r>
          </a:p>
          <a:p>
            <a:r>
              <a:rPr lang="ru-RU" sz="2200" dirty="0" smtClean="0"/>
              <a:t>Только зреющие в народе силы протеста, кажется, могут что-то изменить…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657150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75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055380" cy="1512168"/>
          </a:xfrm>
        </p:spPr>
        <p:txBody>
          <a:bodyPr/>
          <a:lstStyle/>
          <a:p>
            <a:pPr algn="ctr"/>
            <a:r>
              <a:rPr lang="ru-RU" sz="4400" dirty="0" smtClean="0"/>
              <a:t>«Поднимались из тьмы погребов…» (1904)</a:t>
            </a:r>
            <a:endParaRPr lang="ru-RU" sz="4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55976" y="1916832"/>
            <a:ext cx="4464496" cy="4195481"/>
          </a:xfrm>
        </p:spPr>
        <p:txBody>
          <a:bodyPr>
            <a:normAutofit fontScale="92500"/>
          </a:bodyPr>
          <a:lstStyle/>
          <a:p>
            <a:r>
              <a:rPr lang="ru-RU" dirty="0"/>
              <a:t>Поднимались из тьмы погребов. </a:t>
            </a:r>
            <a:r>
              <a:rPr lang="ru-RU" dirty="0" smtClean="0"/>
              <a:t>                                         Уходили </a:t>
            </a:r>
            <a:r>
              <a:rPr lang="ru-RU" dirty="0"/>
              <a:t>их головы в плечи. </a:t>
            </a:r>
            <a:r>
              <a:rPr lang="ru-RU" dirty="0" smtClean="0"/>
              <a:t>                  Тихо </a:t>
            </a:r>
            <a:r>
              <a:rPr lang="ru-RU" dirty="0"/>
              <a:t>выросли шумы шагов, Словеса незнакомых наречий. </a:t>
            </a:r>
            <a:endParaRPr lang="ru-RU" dirty="0" smtClean="0"/>
          </a:p>
          <a:p>
            <a:r>
              <a:rPr lang="ru-RU" dirty="0" smtClean="0"/>
              <a:t>Скоро </a:t>
            </a:r>
            <a:r>
              <a:rPr lang="ru-RU" dirty="0"/>
              <a:t>прибыли т</a:t>
            </a:r>
            <a:r>
              <a:rPr lang="ru-RU" b="1" dirty="0"/>
              <a:t>о</a:t>
            </a:r>
            <a:r>
              <a:rPr lang="ru-RU" dirty="0"/>
              <a:t>лпы других, Волочили кирки и лопаты. Расползлись по камням мостовых, </a:t>
            </a:r>
            <a:r>
              <a:rPr lang="ru-RU" dirty="0" smtClean="0"/>
              <a:t>                                                  Из </a:t>
            </a:r>
            <a:r>
              <a:rPr lang="ru-RU" dirty="0"/>
              <a:t>земли воздвигали палаты. </a:t>
            </a:r>
            <a:endParaRPr lang="ru-RU" dirty="0" smtClean="0"/>
          </a:p>
          <a:p>
            <a:r>
              <a:rPr lang="ru-RU" dirty="0" smtClean="0"/>
              <a:t>Встала </a:t>
            </a:r>
            <a:r>
              <a:rPr lang="ru-RU" dirty="0"/>
              <a:t>улица, серым полна, Заткалась паутинною пряжей. Шелестя, прибывала волна, Затрудняя проток экипажей.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8" y="1818572"/>
            <a:ext cx="3294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68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55380" cy="1400530"/>
          </a:xfrm>
        </p:spPr>
        <p:txBody>
          <a:bodyPr/>
          <a:lstStyle/>
          <a:p>
            <a:pPr algn="ctr"/>
            <a:r>
              <a:rPr lang="ru-RU" sz="4400" dirty="0" smtClean="0"/>
              <a:t>«Идут часы, и дни, и годы…» (1910)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844824"/>
            <a:ext cx="4839562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sz="1900" b="1" dirty="0"/>
              <a:t>Идут часы, и дни, и годы.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dirty="0"/>
              <a:t>Хочу стряхнуть какой-то сон,</a:t>
            </a:r>
            <a:br>
              <a:rPr lang="ru-RU" sz="1900" dirty="0"/>
            </a:br>
            <a:r>
              <a:rPr lang="ru-RU" sz="1900" dirty="0"/>
              <a:t>Взглянуть в лицо людей, природы,</a:t>
            </a:r>
            <a:br>
              <a:rPr lang="ru-RU" sz="1900" dirty="0"/>
            </a:br>
            <a:r>
              <a:rPr lang="ru-RU" sz="1900" dirty="0"/>
              <a:t>Рассеять сумерки времен...</a:t>
            </a:r>
            <a:br>
              <a:rPr lang="ru-RU" sz="1900" dirty="0"/>
            </a:br>
            <a:endParaRPr lang="ru-RU" sz="1900" dirty="0" smtClean="0"/>
          </a:p>
          <a:p>
            <a:r>
              <a:rPr lang="ru-RU" sz="1900" dirty="0" smtClean="0"/>
              <a:t>Там </a:t>
            </a:r>
            <a:r>
              <a:rPr lang="ru-RU" sz="1900" dirty="0"/>
              <a:t>кто-то машет, дразнит светом</a:t>
            </a:r>
            <a:br>
              <a:rPr lang="ru-RU" sz="1900" dirty="0"/>
            </a:br>
            <a:r>
              <a:rPr lang="ru-RU" sz="1900" dirty="0"/>
              <a:t>(Так зимней ночью, на крыльцо</a:t>
            </a:r>
            <a:br>
              <a:rPr lang="ru-RU" sz="1900" dirty="0"/>
            </a:br>
            <a:r>
              <a:rPr lang="ru-RU" sz="1900" dirty="0"/>
              <a:t>Тень чья-то глянет силуэтом,</a:t>
            </a:r>
            <a:br>
              <a:rPr lang="ru-RU" sz="1900" dirty="0"/>
            </a:br>
            <a:r>
              <a:rPr lang="ru-RU" sz="1900" dirty="0"/>
              <a:t>И быстро спрячется лицо).</a:t>
            </a:r>
            <a:br>
              <a:rPr lang="ru-RU" sz="1900" dirty="0"/>
            </a:br>
            <a:endParaRPr lang="ru-RU" sz="1900" dirty="0" smtClean="0"/>
          </a:p>
          <a:p>
            <a:r>
              <a:rPr lang="ru-RU" sz="1900" dirty="0" smtClean="0"/>
              <a:t>Вот </a:t>
            </a:r>
            <a:r>
              <a:rPr lang="ru-RU" sz="1900" dirty="0"/>
              <a:t>меч. Он - был. Но он - не нужен.</a:t>
            </a:r>
            <a:br>
              <a:rPr lang="ru-RU" sz="1900" dirty="0"/>
            </a:br>
            <a:r>
              <a:rPr lang="ru-RU" sz="1900" dirty="0"/>
              <a:t>Кто обессилил руку мне? -</a:t>
            </a:r>
            <a:br>
              <a:rPr lang="ru-RU" sz="1900" dirty="0"/>
            </a:br>
            <a:r>
              <a:rPr lang="ru-RU" sz="1900" dirty="0"/>
              <a:t>Я помню: мелкий ряд жемчужин</a:t>
            </a:r>
            <a:br>
              <a:rPr lang="ru-RU" sz="1900" dirty="0"/>
            </a:br>
            <a:r>
              <a:rPr lang="ru-RU" sz="1900" dirty="0"/>
              <a:t>Однажды ночью, при </a:t>
            </a:r>
            <a:r>
              <a:rPr lang="ru-RU" sz="1900" dirty="0" smtClean="0"/>
              <a:t>луне…</a:t>
            </a:r>
            <a:endParaRPr lang="ru-RU" sz="19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2774119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89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55380" cy="1400530"/>
          </a:xfrm>
        </p:spPr>
        <p:txBody>
          <a:bodyPr/>
          <a:lstStyle/>
          <a:p>
            <a:pPr algn="ctr"/>
            <a:r>
              <a:rPr lang="ru-RU" sz="4400" dirty="0" smtClean="0"/>
              <a:t>Лирический герой цикла «Страшный мир»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988840"/>
            <a:ext cx="4767554" cy="4195481"/>
          </a:xfrm>
        </p:spPr>
        <p:txBody>
          <a:bodyPr/>
          <a:lstStyle/>
          <a:p>
            <a:r>
              <a:rPr lang="ru-RU" dirty="0" smtClean="0"/>
              <a:t>Сила стихии, её энергия завораживают и подчиняют себе лирического героя.</a:t>
            </a:r>
          </a:p>
          <a:p>
            <a:r>
              <a:rPr lang="ru-RU" dirty="0" smtClean="0"/>
              <a:t>Революция воспринимается как путь духовного обогащения человека.</a:t>
            </a:r>
          </a:p>
          <a:p>
            <a:r>
              <a:rPr lang="ru-RU" dirty="0" smtClean="0"/>
              <a:t>Лирического героя привлекают «новые люди», поднимающиеся «из тьмы погребов» - люди-труженики, творцы завтрашнего дня.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72321"/>
            <a:ext cx="2761983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94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«Незнакомка» (1906)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710" y="1628800"/>
            <a:ext cx="4479522" cy="4752528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/>
              <a:t>По вечерам над ресторанами</a:t>
            </a:r>
            <a:br>
              <a:rPr lang="ru-RU" sz="1900" dirty="0"/>
            </a:br>
            <a:r>
              <a:rPr lang="ru-RU" sz="1900" dirty="0"/>
              <a:t>Горячий воздух дик и глух,</a:t>
            </a:r>
            <a:br>
              <a:rPr lang="ru-RU" sz="1900" dirty="0"/>
            </a:br>
            <a:r>
              <a:rPr lang="ru-RU" sz="1900" dirty="0"/>
              <a:t>И правит окриками пьяными</a:t>
            </a:r>
            <a:br>
              <a:rPr lang="ru-RU" sz="1900" dirty="0"/>
            </a:br>
            <a:r>
              <a:rPr lang="ru-RU" sz="1900" dirty="0"/>
              <a:t>Весенний и тлетворный дух.</a:t>
            </a:r>
          </a:p>
          <a:p>
            <a:r>
              <a:rPr lang="ru-RU" sz="1900" dirty="0"/>
              <a:t>Вдали над пылью переулочной,</a:t>
            </a:r>
            <a:br>
              <a:rPr lang="ru-RU" sz="1900" dirty="0"/>
            </a:br>
            <a:r>
              <a:rPr lang="ru-RU" sz="1900" dirty="0"/>
              <a:t>Над скукой загородных дач,</a:t>
            </a:r>
            <a:br>
              <a:rPr lang="ru-RU" sz="1900" dirty="0"/>
            </a:br>
            <a:r>
              <a:rPr lang="ru-RU" sz="1900" dirty="0"/>
              <a:t>Чуть золотится крендель булочной,</a:t>
            </a:r>
            <a:br>
              <a:rPr lang="ru-RU" sz="1900" dirty="0"/>
            </a:br>
            <a:r>
              <a:rPr lang="ru-RU" sz="1900" dirty="0"/>
              <a:t>И раздается детский плач.</a:t>
            </a:r>
          </a:p>
          <a:p>
            <a:r>
              <a:rPr lang="ru-RU" sz="1900" dirty="0"/>
              <a:t>И каждый вечер, за шлагбаумами,</a:t>
            </a:r>
            <a:br>
              <a:rPr lang="ru-RU" sz="1900" dirty="0"/>
            </a:br>
            <a:r>
              <a:rPr lang="ru-RU" sz="1900" dirty="0"/>
              <a:t>Заламывая котелки,</a:t>
            </a:r>
            <a:br>
              <a:rPr lang="ru-RU" sz="1900" dirty="0"/>
            </a:br>
            <a:r>
              <a:rPr lang="ru-RU" sz="1900" dirty="0"/>
              <a:t>Среди канав гуляют с дамами</a:t>
            </a:r>
            <a:br>
              <a:rPr lang="ru-RU" sz="1900" dirty="0"/>
            </a:br>
            <a:r>
              <a:rPr lang="ru-RU" sz="1900" dirty="0"/>
              <a:t>Испытанные остряки.</a:t>
            </a:r>
          </a:p>
          <a:p>
            <a:r>
              <a:rPr lang="ru-RU" sz="1900" dirty="0"/>
              <a:t>Над озером скрипят уключины</a:t>
            </a:r>
            <a:br>
              <a:rPr lang="ru-RU" sz="1900" dirty="0"/>
            </a:br>
            <a:r>
              <a:rPr lang="ru-RU" sz="1900" dirty="0"/>
              <a:t>И раздается женский визг,</a:t>
            </a:r>
            <a:br>
              <a:rPr lang="ru-RU" sz="1900" dirty="0"/>
            </a:br>
            <a:r>
              <a:rPr lang="ru-RU" sz="1900" dirty="0"/>
              <a:t>А в небе, ко всему приученный</a:t>
            </a:r>
            <a:br>
              <a:rPr lang="ru-RU" sz="1900" dirty="0"/>
            </a:br>
            <a:r>
              <a:rPr lang="ru-RU" sz="1900" dirty="0" smtClean="0"/>
              <a:t>Бессмысленно </a:t>
            </a:r>
            <a:r>
              <a:rPr lang="ru-RU" sz="1900" dirty="0"/>
              <a:t>кривится диск.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12707"/>
            <a:ext cx="3029688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32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055380" cy="1400530"/>
          </a:xfrm>
        </p:spPr>
        <p:txBody>
          <a:bodyPr/>
          <a:lstStyle/>
          <a:p>
            <a:pPr algn="ctr"/>
            <a:r>
              <a:rPr lang="ru-RU" sz="4400" dirty="0" smtClean="0"/>
              <a:t>Цели урока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8948" y="1844824"/>
            <a:ext cx="3975466" cy="4195481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наблюдение за эволюцией лирического героя в поэзии А.А. Блока, в разных циклах его лирики; </a:t>
            </a:r>
          </a:p>
          <a:p>
            <a:pPr lvl="0"/>
            <a:r>
              <a:rPr lang="ru-RU" dirty="0"/>
              <a:t>развитие умения анализировать поэтический текст, определять динамику лирического сюжета стихотворения; </a:t>
            </a:r>
          </a:p>
          <a:p>
            <a:pPr lvl="0"/>
            <a:r>
              <a:rPr lang="ru-RU" dirty="0"/>
              <a:t>воспитание  уважения к историческому и культурному прошлому России.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130421" cy="46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055380" cy="1440160"/>
          </a:xfrm>
        </p:spPr>
        <p:txBody>
          <a:bodyPr/>
          <a:lstStyle/>
          <a:p>
            <a:pPr algn="ctr"/>
            <a:r>
              <a:rPr lang="ru-RU" sz="4400" dirty="0" smtClean="0"/>
              <a:t>Образ лирического героя в «Незнакомке»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2132856"/>
            <a:ext cx="4479522" cy="419548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душе лирического героя нарастают противоречия.</a:t>
            </a:r>
          </a:p>
          <a:p>
            <a:r>
              <a:rPr lang="ru-RU" dirty="0" smtClean="0"/>
              <a:t>Поиски идеала завели его в тупик.</a:t>
            </a:r>
          </a:p>
          <a:p>
            <a:r>
              <a:rPr lang="ru-RU" dirty="0" smtClean="0"/>
              <a:t>Трагедия лирического героя – в раздвоенности его сознания.</a:t>
            </a:r>
          </a:p>
          <a:p>
            <a:r>
              <a:rPr lang="ru-RU" dirty="0" smtClean="0"/>
              <a:t>Из глубин души поднимается мечта. Она реализуется в образе Незнакомки…</a:t>
            </a:r>
          </a:p>
          <a:p>
            <a:r>
              <a:rPr lang="ru-RU" dirty="0" smtClean="0"/>
              <a:t>Но герой беспомощен и слаб…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72588"/>
            <a:ext cx="286073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09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30" y="332656"/>
            <a:ext cx="7055380" cy="1400530"/>
          </a:xfrm>
        </p:spPr>
        <p:txBody>
          <a:bodyPr/>
          <a:lstStyle/>
          <a:p>
            <a:pPr algn="ctr"/>
            <a:r>
              <a:rPr lang="ru-RU" sz="4400" dirty="0" smtClean="0"/>
              <a:t>Цикл «Заклятие огнём и мраком»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362016"/>
            <a:ext cx="4032448" cy="386850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В 1907 году </a:t>
            </a:r>
            <a:r>
              <a:rPr lang="ru-RU" dirty="0" smtClean="0"/>
              <a:t>Александр Блок </a:t>
            </a:r>
            <a:r>
              <a:rPr lang="ru-RU" dirty="0"/>
              <a:t>создал цикл из 11 </a:t>
            </a:r>
            <a:r>
              <a:rPr lang="ru-RU" dirty="0" smtClean="0"/>
              <a:t>стихотворений, который назвал  </a:t>
            </a:r>
            <a:r>
              <a:rPr lang="ru-RU" dirty="0"/>
              <a:t>«Заклятие огнём и мраком». </a:t>
            </a:r>
            <a:endParaRPr lang="ru-RU" dirty="0" smtClean="0"/>
          </a:p>
          <a:p>
            <a:r>
              <a:rPr lang="ru-RU" dirty="0" smtClean="0"/>
              <a:t>Исследователи </a:t>
            </a:r>
            <a:r>
              <a:rPr lang="ru-RU" dirty="0"/>
              <a:t>творчества поэта отмечают, что для </a:t>
            </a:r>
            <a:r>
              <a:rPr lang="ru-RU" dirty="0" smtClean="0"/>
              <a:t>этого  </a:t>
            </a:r>
            <a:r>
              <a:rPr lang="ru-RU" dirty="0"/>
              <a:t>цикла характерна общая жизнеутверждающая идея.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72270"/>
            <a:ext cx="3286890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64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55380" cy="1400530"/>
          </a:xfrm>
        </p:spPr>
        <p:txBody>
          <a:bodyPr/>
          <a:lstStyle/>
          <a:p>
            <a:pPr algn="ctr"/>
            <a:r>
              <a:rPr lang="ru-RU" sz="4400" dirty="0" smtClean="0"/>
              <a:t>«О, весна без конца и без краю…» (</a:t>
            </a:r>
            <a:r>
              <a:rPr lang="ru-RU" sz="4400" dirty="0" smtClean="0"/>
              <a:t>1907)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09131" y="1988840"/>
            <a:ext cx="5055586" cy="4680520"/>
          </a:xfrm>
        </p:spPr>
        <p:txBody>
          <a:bodyPr>
            <a:normAutofit fontScale="92500" lnSpcReduction="10000"/>
          </a:bodyPr>
          <a:lstStyle/>
          <a:p>
            <a:r>
              <a:rPr lang="ru-RU" sz="2100" dirty="0"/>
              <a:t>О, весна без конца и без краю — </a:t>
            </a:r>
            <a:br>
              <a:rPr lang="ru-RU" sz="2100" dirty="0"/>
            </a:br>
            <a:r>
              <a:rPr lang="ru-RU" sz="2100" dirty="0"/>
              <a:t>Без конца и без краю мечта! </a:t>
            </a:r>
            <a:br>
              <a:rPr lang="ru-RU" sz="2100" dirty="0"/>
            </a:br>
            <a:r>
              <a:rPr lang="ru-RU" sz="2100" dirty="0"/>
              <a:t>Узнаю тебя, жизнь! Принимаю! </a:t>
            </a:r>
            <a:br>
              <a:rPr lang="ru-RU" sz="2100" dirty="0"/>
            </a:br>
            <a:r>
              <a:rPr lang="ru-RU" sz="2100" dirty="0"/>
              <a:t>И приветствую звоном щита! </a:t>
            </a:r>
            <a:br>
              <a:rPr lang="ru-RU" sz="2100" dirty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>Принимаю тебя, неудача, </a:t>
            </a:r>
            <a:br>
              <a:rPr lang="ru-RU" sz="2100" dirty="0"/>
            </a:br>
            <a:r>
              <a:rPr lang="ru-RU" sz="2100" dirty="0"/>
              <a:t>И удача, тебе мой привет! </a:t>
            </a:r>
            <a:br>
              <a:rPr lang="ru-RU" sz="2100" dirty="0"/>
            </a:br>
            <a:r>
              <a:rPr lang="ru-RU" sz="2100" dirty="0"/>
              <a:t>В заколдованной области плача, </a:t>
            </a:r>
            <a:br>
              <a:rPr lang="ru-RU" sz="2100" dirty="0"/>
            </a:br>
            <a:r>
              <a:rPr lang="ru-RU" sz="2100" dirty="0"/>
              <a:t>В тайне смеха — позорного нет! </a:t>
            </a:r>
            <a:br>
              <a:rPr lang="ru-RU" sz="2100" dirty="0"/>
            </a:br>
            <a:r>
              <a:rPr lang="ru-RU" sz="2100" dirty="0"/>
              <a:t/>
            </a:r>
            <a:br>
              <a:rPr lang="ru-RU" sz="2100" dirty="0"/>
            </a:br>
            <a:r>
              <a:rPr lang="ru-RU" sz="2100" dirty="0"/>
              <a:t>Принимаю бессонные споры, </a:t>
            </a:r>
            <a:br>
              <a:rPr lang="ru-RU" sz="2100" dirty="0"/>
            </a:br>
            <a:r>
              <a:rPr lang="ru-RU" sz="2100" dirty="0"/>
              <a:t>Утро в завесах темных окна, </a:t>
            </a:r>
            <a:br>
              <a:rPr lang="ru-RU" sz="2100" dirty="0"/>
            </a:br>
            <a:r>
              <a:rPr lang="ru-RU" sz="2100" dirty="0"/>
              <a:t>Чтоб мои воспаленные взоры </a:t>
            </a:r>
            <a:br>
              <a:rPr lang="ru-RU" sz="2100" dirty="0"/>
            </a:br>
            <a:r>
              <a:rPr lang="ru-RU" sz="2100" dirty="0"/>
              <a:t>Раздражала, пьянила весна!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40" y="1772816"/>
            <a:ext cx="356903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4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43412" cy="1400530"/>
          </a:xfrm>
        </p:spPr>
        <p:txBody>
          <a:bodyPr/>
          <a:lstStyle/>
          <a:p>
            <a:pPr algn="ctr"/>
            <a:r>
              <a:rPr lang="ru-RU" sz="4400" dirty="0" smtClean="0"/>
              <a:t>Рождение сильной личности в лирике Блока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51083"/>
            <a:ext cx="4479522" cy="4195481"/>
          </a:xfrm>
        </p:spPr>
        <p:txBody>
          <a:bodyPr/>
          <a:lstStyle/>
          <a:p>
            <a:r>
              <a:rPr lang="ru-RU" dirty="0" smtClean="0"/>
              <a:t>Жизнь лирического героя – это и взлёт духа, и жизнь Родины – России, и вечная «весна сердца» – любовь.</a:t>
            </a:r>
          </a:p>
          <a:p>
            <a:r>
              <a:rPr lang="ru-RU" dirty="0" smtClean="0"/>
              <a:t>Сущность бытия лирического героя – в трудностях и радостях жизни.</a:t>
            </a:r>
          </a:p>
          <a:p>
            <a:r>
              <a:rPr lang="ru-RU" dirty="0" smtClean="0"/>
              <a:t>Он принимает жизнь в любых проявлениях.</a:t>
            </a:r>
          </a:p>
          <a:p>
            <a:r>
              <a:rPr lang="ru-RU" dirty="0" smtClean="0"/>
              <a:t>Проявляется желание сразиться за лучшее, светлое.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3"/>
            <a:ext cx="331776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55380" cy="1400530"/>
          </a:xfrm>
        </p:spPr>
        <p:txBody>
          <a:bodyPr/>
          <a:lstStyle/>
          <a:p>
            <a:pPr algn="ctr"/>
            <a:r>
              <a:rPr lang="ru-RU" sz="4400" dirty="0" smtClean="0"/>
              <a:t>Оптимизм и полнота мироощущения…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988840"/>
            <a:ext cx="4551530" cy="4195481"/>
          </a:xfrm>
        </p:spPr>
        <p:txBody>
          <a:bodyPr/>
          <a:lstStyle/>
          <a:p>
            <a:r>
              <a:rPr lang="ru-RU" dirty="0"/>
              <a:t>Перед этой враждующей встречей</a:t>
            </a:r>
            <a:br>
              <a:rPr lang="ru-RU" dirty="0"/>
            </a:br>
            <a:r>
              <a:rPr lang="ru-RU" dirty="0"/>
              <a:t>Никогда я не брошу щита... </a:t>
            </a:r>
            <a:br>
              <a:rPr lang="ru-RU" dirty="0"/>
            </a:br>
            <a:r>
              <a:rPr lang="ru-RU" dirty="0"/>
              <a:t>Никогда не откроешь ты плечи... </a:t>
            </a:r>
            <a:br>
              <a:rPr lang="ru-RU" dirty="0"/>
            </a:br>
            <a:r>
              <a:rPr lang="ru-RU" dirty="0"/>
              <a:t>Но над нами — хмельная мечта! </a:t>
            </a:r>
          </a:p>
          <a:p>
            <a:r>
              <a:rPr lang="ru-RU" dirty="0" smtClean="0"/>
              <a:t>И </a:t>
            </a:r>
            <a:r>
              <a:rPr lang="ru-RU" dirty="0"/>
              <a:t>смотрю, и вражду измеряю. </a:t>
            </a:r>
            <a:br>
              <a:rPr lang="ru-RU" dirty="0"/>
            </a:br>
            <a:r>
              <a:rPr lang="ru-RU" dirty="0"/>
              <a:t>Ненавидя, кляня и любя: </a:t>
            </a:r>
            <a:br>
              <a:rPr lang="ru-RU" dirty="0"/>
            </a:br>
            <a:r>
              <a:rPr lang="ru-RU" dirty="0"/>
              <a:t>За мученья, за гибель — я знаю — </a:t>
            </a:r>
            <a:br>
              <a:rPr lang="ru-RU" dirty="0"/>
            </a:br>
            <a:r>
              <a:rPr lang="ru-RU" b="1" dirty="0"/>
              <a:t>Все равно: принимаю тебя!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16540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31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258" y="188640"/>
            <a:ext cx="7055380" cy="1008112"/>
          </a:xfrm>
        </p:spPr>
        <p:txBody>
          <a:bodyPr/>
          <a:lstStyle/>
          <a:p>
            <a:pPr algn="ctr"/>
            <a:r>
              <a:rPr lang="ru-RU" sz="4400" dirty="0" smtClean="0"/>
              <a:t>Рефлексия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8948" y="1556792"/>
            <a:ext cx="4464496" cy="482453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900" dirty="0"/>
              <a:t>Можем ли мы утверждать, что в лирическом герое стихотворений           А.А. Блока отразились биографические черты самого поэта? Если да, то какие?</a:t>
            </a:r>
          </a:p>
          <a:p>
            <a:pPr lvl="0"/>
            <a:r>
              <a:rPr lang="ru-RU" sz="2900" dirty="0"/>
              <a:t>Назовите этапы эволюции образа лирического героя Блока.</a:t>
            </a:r>
          </a:p>
          <a:p>
            <a:pPr lvl="0"/>
            <a:r>
              <a:rPr lang="ru-RU" sz="2900" dirty="0"/>
              <a:t>В чём выражается поступательность развития образа лирического героя?</a:t>
            </a:r>
          </a:p>
          <a:p>
            <a:pPr lvl="0"/>
            <a:r>
              <a:rPr lang="ru-RU" sz="2900" dirty="0"/>
              <a:t>Определите своеобразие творческой манеры Блока-лирика.</a:t>
            </a:r>
          </a:p>
          <a:p>
            <a:pPr lvl="0"/>
            <a:r>
              <a:rPr lang="ru-RU" sz="2900" dirty="0"/>
              <a:t>К каким средствам художественной выразительности прибегал поэт, показывая динамику образа лирического героя?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5328"/>
            <a:ext cx="3498262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8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45" y="332656"/>
            <a:ext cx="7055380" cy="888050"/>
          </a:xfrm>
        </p:spPr>
        <p:txBody>
          <a:bodyPr/>
          <a:lstStyle/>
          <a:p>
            <a:pPr algn="ctr"/>
            <a:r>
              <a:rPr lang="ru-RU" sz="4400" dirty="0" smtClean="0"/>
              <a:t>Домашнее задание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31" y="2492896"/>
            <a:ext cx="3672408" cy="2736304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Прочитать поэму  </a:t>
            </a:r>
            <a:r>
              <a:rPr lang="ru-RU" dirty="0" smtClean="0"/>
              <a:t>                А.А</a:t>
            </a:r>
            <a:r>
              <a:rPr lang="ru-RU" dirty="0"/>
              <a:t>. Блока «Двенадцать»</a:t>
            </a:r>
          </a:p>
          <a:p>
            <a:pPr lvl="0"/>
            <a:r>
              <a:rPr lang="ru-RU" dirty="0"/>
              <a:t>Написать сочинение-миниатюру на тему «Мои первые впечатления от прочтения поэмы </a:t>
            </a:r>
            <a:r>
              <a:rPr lang="ru-RU" dirty="0" smtClean="0"/>
              <a:t>               А.А</a:t>
            </a:r>
            <a:r>
              <a:rPr lang="ru-RU" dirty="0"/>
              <a:t>. Блока «Двенадцать»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66083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7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055380" cy="2376264"/>
          </a:xfrm>
        </p:spPr>
        <p:txBody>
          <a:bodyPr/>
          <a:lstStyle/>
          <a:p>
            <a:pPr algn="ctr"/>
            <a:r>
              <a:rPr lang="ru-RU" sz="4400" dirty="0" smtClean="0"/>
              <a:t>Спасибо </a:t>
            </a:r>
            <a:br>
              <a:rPr lang="ru-RU" sz="4400" dirty="0" smtClean="0"/>
            </a:br>
            <a:r>
              <a:rPr lang="ru-RU" sz="4400" dirty="0" smtClean="0"/>
              <a:t>за </a:t>
            </a:r>
            <a:br>
              <a:rPr lang="ru-RU" sz="4400" dirty="0" smtClean="0"/>
            </a:br>
            <a:r>
              <a:rPr lang="ru-RU" sz="4400" dirty="0" smtClean="0"/>
              <a:t>работу на уроке!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01008"/>
            <a:ext cx="5407867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5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55380" cy="3480338"/>
          </a:xfrm>
        </p:spPr>
        <p:txBody>
          <a:bodyPr/>
          <a:lstStyle/>
          <a:p>
            <a:pPr algn="ctr"/>
            <a:r>
              <a:rPr lang="ru-RU" sz="4000" dirty="0" smtClean="0"/>
              <a:t>Работа выполнена учителем литературы ГБПОУ «1-й МОК»</a:t>
            </a:r>
            <a:br>
              <a:rPr lang="ru-RU" sz="4000" dirty="0" smtClean="0"/>
            </a:br>
            <a:r>
              <a:rPr lang="ru-RU" sz="4000" dirty="0" smtClean="0"/>
              <a:t> г. Москвы </a:t>
            </a:r>
            <a:br>
              <a:rPr lang="ru-RU" sz="4000" dirty="0" smtClean="0"/>
            </a:br>
            <a:r>
              <a:rPr lang="ru-RU" sz="4000" dirty="0" err="1" smtClean="0"/>
              <a:t>Немцевой</a:t>
            </a:r>
            <a:r>
              <a:rPr lang="ru-RU" sz="4000" dirty="0" smtClean="0"/>
              <a:t> Л.В.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21437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560840" cy="2016224"/>
          </a:xfrm>
        </p:spPr>
        <p:txBody>
          <a:bodyPr/>
          <a:lstStyle/>
          <a:p>
            <a:pPr algn="ctr"/>
            <a:r>
              <a:rPr lang="ru-RU" sz="4400" dirty="0" smtClean="0"/>
              <a:t>Лирический герой в «Стихах о Прекрасной Даме»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2708920"/>
            <a:ext cx="3471410" cy="3674024"/>
          </a:xfrm>
        </p:spPr>
        <p:txBody>
          <a:bodyPr/>
          <a:lstStyle/>
          <a:p>
            <a:r>
              <a:rPr lang="ru-RU" dirty="0" smtClean="0"/>
              <a:t>Лирический герой – отрок; инок; рыцарь Прекрасной Дамы, ожидающий грядущего преображения жизни.</a:t>
            </a:r>
          </a:p>
          <a:p>
            <a:r>
              <a:rPr lang="ru-RU" dirty="0" smtClean="0"/>
              <a:t>Героиня – воплощение Вечной Женственности, идеал красоты и духовности.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435600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2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55380" cy="1400530"/>
          </a:xfrm>
        </p:spPr>
        <p:txBody>
          <a:bodyPr/>
          <a:lstStyle/>
          <a:p>
            <a:pPr algn="ctr"/>
            <a:r>
              <a:rPr lang="ru-RU" sz="4400" dirty="0" smtClean="0"/>
              <a:t>«Предчувствую тебя…» (1901)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607381"/>
            <a:ext cx="4551530" cy="5229200"/>
          </a:xfrm>
        </p:spPr>
        <p:txBody>
          <a:bodyPr>
            <a:normAutofit/>
          </a:bodyPr>
          <a:lstStyle/>
          <a:p>
            <a:r>
              <a:rPr lang="ru-RU" sz="1600" dirty="0"/>
              <a:t>Предчувствую Тебя. Года проходят мимо —</a:t>
            </a:r>
            <a:br>
              <a:rPr lang="ru-RU" sz="1600" dirty="0"/>
            </a:br>
            <a:r>
              <a:rPr lang="ru-RU" sz="1600" dirty="0"/>
              <a:t>Всё в облике одном предчувствую Тебя.</a:t>
            </a:r>
          </a:p>
          <a:p>
            <a:r>
              <a:rPr lang="ru-RU" sz="1600" dirty="0"/>
              <a:t>Весь горизонт в огне — и ясен нестерпимо,</a:t>
            </a:r>
            <a:br>
              <a:rPr lang="ru-RU" sz="1600" dirty="0"/>
            </a:br>
            <a:r>
              <a:rPr lang="ru-RU" sz="1600" dirty="0"/>
              <a:t>И молча жду,— тоскуя и любя.</a:t>
            </a:r>
          </a:p>
          <a:p>
            <a:r>
              <a:rPr lang="ru-RU" sz="1600" dirty="0"/>
              <a:t>Весь горизонт в огне, и близко появленье,</a:t>
            </a:r>
            <a:br>
              <a:rPr lang="ru-RU" sz="1600" dirty="0"/>
            </a:br>
            <a:r>
              <a:rPr lang="ru-RU" sz="1600" dirty="0"/>
              <a:t>Но страшно мне: изменишь облик Ты,</a:t>
            </a:r>
          </a:p>
          <a:p>
            <a:r>
              <a:rPr lang="ru-RU" sz="1600" dirty="0"/>
              <a:t>И дерзкое возбудишь подозренье,</a:t>
            </a:r>
            <a:br>
              <a:rPr lang="ru-RU" sz="1600" dirty="0"/>
            </a:br>
            <a:r>
              <a:rPr lang="ru-RU" sz="1600" dirty="0"/>
              <a:t>Сменив в конце привычные черты.</a:t>
            </a:r>
          </a:p>
          <a:p>
            <a:r>
              <a:rPr lang="ru-RU" sz="1600" dirty="0"/>
              <a:t>О, как паду — и горестно, и низко,</a:t>
            </a:r>
            <a:br>
              <a:rPr lang="ru-RU" sz="1600" dirty="0"/>
            </a:br>
            <a:r>
              <a:rPr lang="ru-RU" sz="1600" dirty="0"/>
              <a:t>Не одолев смертельные мечты!</a:t>
            </a:r>
          </a:p>
          <a:p>
            <a:r>
              <a:rPr lang="ru-RU" sz="1600" dirty="0"/>
              <a:t>Как ясен горизонт! И лучезарность близко.</a:t>
            </a:r>
            <a:br>
              <a:rPr lang="ru-RU" sz="1600" dirty="0"/>
            </a:br>
            <a:r>
              <a:rPr lang="ru-RU" sz="1600" dirty="0"/>
              <a:t>Но страшно мне: изменишь облик Ты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6" y="1844824"/>
            <a:ext cx="3448920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81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55380" cy="1400530"/>
          </a:xfrm>
        </p:spPr>
        <p:txBody>
          <a:bodyPr/>
          <a:lstStyle/>
          <a:p>
            <a:pPr algn="ctr"/>
            <a:r>
              <a:rPr lang="ru-RU" sz="4400" dirty="0" smtClean="0"/>
              <a:t>«Мы встречались с тобой на закате»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2060848"/>
            <a:ext cx="4551530" cy="462752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Мы встречались с тобой на закате.</a:t>
            </a:r>
            <a:br>
              <a:rPr lang="ru-RU" dirty="0"/>
            </a:br>
            <a:r>
              <a:rPr lang="ru-RU" dirty="0"/>
              <a:t>Ты веслом рассекала залив.</a:t>
            </a:r>
            <a:br>
              <a:rPr lang="ru-RU" dirty="0"/>
            </a:br>
            <a:r>
              <a:rPr lang="ru-RU" dirty="0"/>
              <a:t>Я любил твое белое платье,</a:t>
            </a:r>
            <a:br>
              <a:rPr lang="ru-RU" dirty="0"/>
            </a:br>
            <a:r>
              <a:rPr lang="ru-RU" dirty="0"/>
              <a:t>Утонченность мечты разлюбив.</a:t>
            </a:r>
          </a:p>
          <a:p>
            <a:r>
              <a:rPr lang="ru-RU" dirty="0"/>
              <a:t>Были странны безмолвные встречи.</a:t>
            </a:r>
            <a:br>
              <a:rPr lang="ru-RU" dirty="0"/>
            </a:br>
            <a:r>
              <a:rPr lang="ru-RU" dirty="0"/>
              <a:t>Впереди — на песчаной косе</a:t>
            </a:r>
            <a:br>
              <a:rPr lang="ru-RU" dirty="0"/>
            </a:br>
            <a:r>
              <a:rPr lang="ru-RU" dirty="0"/>
              <a:t>Загорались вечерние свечи.</a:t>
            </a:r>
            <a:br>
              <a:rPr lang="ru-RU" dirty="0"/>
            </a:br>
            <a:r>
              <a:rPr lang="ru-RU" dirty="0"/>
              <a:t>Кто-то думал о бледной красе.</a:t>
            </a:r>
          </a:p>
          <a:p>
            <a:r>
              <a:rPr lang="ru-RU" dirty="0"/>
              <a:t>Приближений, сближений, сгораний —</a:t>
            </a:r>
            <a:br>
              <a:rPr lang="ru-RU" dirty="0"/>
            </a:br>
            <a:r>
              <a:rPr lang="ru-RU" dirty="0"/>
              <a:t>Не приемлет лазурная тишь…</a:t>
            </a:r>
            <a:br>
              <a:rPr lang="ru-RU" dirty="0"/>
            </a:br>
            <a:r>
              <a:rPr lang="ru-RU" dirty="0"/>
              <a:t>Мы встречались в вечернем тумане,</a:t>
            </a:r>
            <a:br>
              <a:rPr lang="ru-RU" dirty="0"/>
            </a:br>
            <a:r>
              <a:rPr lang="ru-RU" dirty="0"/>
              <a:t>Где у берега рябь и камыш.</a:t>
            </a:r>
          </a:p>
          <a:p>
            <a:r>
              <a:rPr lang="ru-RU" dirty="0"/>
              <a:t>Ни тоски, ни любви, ни обиды,</a:t>
            </a:r>
            <a:br>
              <a:rPr lang="ru-RU" dirty="0"/>
            </a:br>
            <a:r>
              <a:rPr lang="ru-RU" dirty="0"/>
              <a:t>Всё померкло, прошло, отошло..</a:t>
            </a:r>
            <a:br>
              <a:rPr lang="ru-RU" dirty="0"/>
            </a:br>
            <a:r>
              <a:rPr lang="ru-RU" dirty="0"/>
              <a:t>Белый стан, голоса панихиды</a:t>
            </a:r>
            <a:br>
              <a:rPr lang="ru-RU" dirty="0"/>
            </a:br>
            <a:r>
              <a:rPr lang="ru-RU" dirty="0"/>
              <a:t>И твое золотое весло.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348984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38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55380" cy="1512168"/>
          </a:xfrm>
        </p:spPr>
        <p:txBody>
          <a:bodyPr/>
          <a:lstStyle/>
          <a:p>
            <a:pPr algn="ctr"/>
            <a:r>
              <a:rPr lang="ru-RU" sz="4400" dirty="0" smtClean="0"/>
              <a:t>Цикл «Распутья» </a:t>
            </a:r>
            <a:br>
              <a:rPr lang="ru-RU" sz="4400" dirty="0" smtClean="0"/>
            </a:br>
            <a:r>
              <a:rPr lang="ru-RU" sz="4400" dirty="0" smtClean="0"/>
              <a:t>(1902 – 1904)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311193"/>
            <a:ext cx="3903458" cy="4195481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Этот цикл А. Блок назвал «романом в стихах», «трилогией </a:t>
            </a:r>
            <a:r>
              <a:rPr lang="ru-RU" sz="2200" dirty="0" err="1" smtClean="0"/>
              <a:t>всечеловеченья</a:t>
            </a:r>
            <a:r>
              <a:rPr lang="ru-RU" sz="2200" dirty="0" smtClean="0"/>
              <a:t>». </a:t>
            </a:r>
          </a:p>
          <a:p>
            <a:r>
              <a:rPr lang="ru-RU" sz="2200" dirty="0" smtClean="0"/>
              <a:t>Главная идея трёхтомного цикла – трагический путь лирического героя, тесно связанного со своим временем.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8053"/>
            <a:ext cx="3398054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92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55380" cy="1400530"/>
          </a:xfrm>
        </p:spPr>
        <p:txBody>
          <a:bodyPr/>
          <a:lstStyle/>
          <a:p>
            <a:pPr algn="ctr"/>
            <a:r>
              <a:rPr lang="ru-RU" sz="4400" dirty="0" smtClean="0"/>
              <a:t>«Я был весь в пёстрых лоскутьях…» (1903)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2132856"/>
            <a:ext cx="4623538" cy="448351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Я был весь в пестрых </a:t>
            </a:r>
            <a:r>
              <a:rPr lang="ru-RU" dirty="0" smtClean="0"/>
              <a:t>лоскутьях,                      Белый</a:t>
            </a:r>
            <a:r>
              <a:rPr lang="ru-RU" dirty="0"/>
              <a:t>, красный, в безобразной </a:t>
            </a:r>
            <a:r>
              <a:rPr lang="ru-RU" dirty="0" smtClean="0"/>
              <a:t>маске.                                                     Хохотал </a:t>
            </a:r>
            <a:r>
              <a:rPr lang="ru-RU" dirty="0"/>
              <a:t>и кривлялся на </a:t>
            </a:r>
            <a:r>
              <a:rPr lang="ru-RU" dirty="0" smtClean="0"/>
              <a:t>распутьях,                      И </a:t>
            </a:r>
            <a:r>
              <a:rPr lang="ru-RU" dirty="0"/>
              <a:t>рассказывал шуточные сказки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Развертывал длинные </a:t>
            </a:r>
            <a:r>
              <a:rPr lang="ru-RU" dirty="0" smtClean="0"/>
              <a:t>сказанья     Бессвязно</a:t>
            </a:r>
            <a:r>
              <a:rPr lang="ru-RU" dirty="0"/>
              <a:t>, и долго, и звонко </a:t>
            </a:r>
            <a:r>
              <a:rPr lang="ru-RU" dirty="0" smtClean="0"/>
              <a:t>—                          О </a:t>
            </a:r>
            <a:r>
              <a:rPr lang="ru-RU" dirty="0"/>
              <a:t>стариках, и о странах без </a:t>
            </a:r>
            <a:r>
              <a:rPr lang="ru-RU" dirty="0" smtClean="0"/>
              <a:t>названья,                                                                        И </a:t>
            </a:r>
            <a:r>
              <a:rPr lang="ru-RU" dirty="0"/>
              <a:t>о девушке с глазами ребенка.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/>
              <a:t>Кто-то долго, бессмысленно </a:t>
            </a:r>
            <a:r>
              <a:rPr lang="ru-RU" dirty="0" smtClean="0"/>
              <a:t>смеялся,                                                             И </a:t>
            </a:r>
            <a:r>
              <a:rPr lang="ru-RU" dirty="0"/>
              <a:t>кому-то становилось </a:t>
            </a:r>
            <a:r>
              <a:rPr lang="ru-RU" dirty="0" smtClean="0"/>
              <a:t>больно.                     И </a:t>
            </a:r>
            <a:r>
              <a:rPr lang="ru-RU" dirty="0"/>
              <a:t>когда я внезапно </a:t>
            </a:r>
            <a:r>
              <a:rPr lang="ru-RU" dirty="0" smtClean="0"/>
              <a:t>сбивался,                      Из </a:t>
            </a:r>
            <a:r>
              <a:rPr lang="ru-RU" dirty="0"/>
              <a:t>толпы кричали: «Довольно!»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6" y="1844824"/>
            <a:ext cx="3244707" cy="46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76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55380" cy="1368152"/>
          </a:xfrm>
        </p:spPr>
        <p:txBody>
          <a:bodyPr/>
          <a:lstStyle/>
          <a:p>
            <a:pPr algn="ctr"/>
            <a:r>
              <a:rPr lang="ru-RU" sz="4400" dirty="0" smtClean="0"/>
              <a:t>«Я вышел в ночь – узнать, понять…» (1902)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911021"/>
            <a:ext cx="4608512" cy="4475590"/>
          </a:xfrm>
        </p:spPr>
        <p:txBody>
          <a:bodyPr>
            <a:noAutofit/>
          </a:bodyPr>
          <a:lstStyle/>
          <a:p>
            <a:r>
              <a:rPr lang="ru-RU" sz="1800" dirty="0"/>
              <a:t>Я вышел в ночь - узнать, понять </a:t>
            </a:r>
            <a:r>
              <a:rPr lang="ru-RU" sz="1800" dirty="0" smtClean="0"/>
              <a:t>                                              Далекий </a:t>
            </a:r>
            <a:r>
              <a:rPr lang="ru-RU" sz="1800" dirty="0"/>
              <a:t>шорох, близкий </a:t>
            </a:r>
            <a:r>
              <a:rPr lang="ru-RU" sz="1800" dirty="0" smtClean="0"/>
              <a:t>ропот,                           Несуществующих </a:t>
            </a:r>
            <a:r>
              <a:rPr lang="ru-RU" sz="1800" dirty="0"/>
              <a:t>принять, </a:t>
            </a:r>
            <a:r>
              <a:rPr lang="ru-RU" sz="1800" dirty="0" smtClean="0"/>
              <a:t>                                                       Поверить </a:t>
            </a:r>
            <a:r>
              <a:rPr lang="ru-RU" sz="1800" dirty="0"/>
              <a:t>в мнимый конский топот. </a:t>
            </a:r>
            <a:r>
              <a:rPr lang="ru-RU" sz="1800" dirty="0" smtClean="0"/>
              <a:t>                                              Дорога</a:t>
            </a:r>
            <a:r>
              <a:rPr lang="ru-RU" sz="1800" dirty="0"/>
              <a:t>, под луной бела, </a:t>
            </a:r>
            <a:r>
              <a:rPr lang="ru-RU" sz="1800" dirty="0" smtClean="0"/>
              <a:t>                                                     Казалось</a:t>
            </a:r>
            <a:r>
              <a:rPr lang="ru-RU" sz="1800" dirty="0"/>
              <a:t>, полнилась шагами</a:t>
            </a:r>
            <a:r>
              <a:rPr lang="ru-RU" sz="1800" dirty="0" smtClean="0"/>
              <a:t>.                                                                 </a:t>
            </a:r>
            <a:r>
              <a:rPr lang="ru-RU" sz="1800" dirty="0"/>
              <a:t>Там только чья-то тень </a:t>
            </a:r>
            <a:r>
              <a:rPr lang="ru-RU" sz="1800" dirty="0" smtClean="0"/>
              <a:t>брела                                                                                   </a:t>
            </a:r>
            <a:r>
              <a:rPr lang="ru-RU" sz="1800" dirty="0"/>
              <a:t>И опустилась за холмами. </a:t>
            </a:r>
            <a:r>
              <a:rPr lang="ru-RU" sz="1800" dirty="0" smtClean="0"/>
              <a:t>                                                               И </a:t>
            </a:r>
            <a:r>
              <a:rPr lang="ru-RU" sz="1800" dirty="0"/>
              <a:t>слушал я - и услыхал: </a:t>
            </a:r>
            <a:r>
              <a:rPr lang="ru-RU" sz="1800" dirty="0" smtClean="0"/>
              <a:t>                                                                 Среди </a:t>
            </a:r>
            <a:r>
              <a:rPr lang="ru-RU" sz="1800" dirty="0"/>
              <a:t>дрожащих лунных пятен </a:t>
            </a:r>
            <a:r>
              <a:rPr lang="ru-RU" sz="1800" dirty="0" smtClean="0"/>
              <a:t>                                                   Далёко</a:t>
            </a:r>
            <a:r>
              <a:rPr lang="ru-RU" sz="1800" dirty="0"/>
              <a:t>, звонко конь скакал</a:t>
            </a:r>
            <a:r>
              <a:rPr lang="ru-RU" sz="1800" dirty="0" smtClean="0"/>
              <a:t>,                                                                                </a:t>
            </a:r>
            <a:r>
              <a:rPr lang="ru-RU" sz="1800" dirty="0"/>
              <a:t>И легкий посвист был понятен. </a:t>
            </a:r>
            <a:r>
              <a:rPr lang="ru-RU" sz="1800" dirty="0" smtClean="0"/>
              <a:t>                                                                 Но </a:t>
            </a:r>
            <a:r>
              <a:rPr lang="ru-RU" sz="1800" dirty="0"/>
              <a:t>здесь, и дальше - ровный звук</a:t>
            </a:r>
            <a:r>
              <a:rPr lang="ru-RU" sz="1800" dirty="0" smtClean="0"/>
              <a:t>,                                                       </a:t>
            </a:r>
            <a:r>
              <a:rPr lang="ru-RU" sz="1800" dirty="0"/>
              <a:t>И сердце медленно боролось, </a:t>
            </a:r>
            <a:r>
              <a:rPr lang="ru-RU" sz="1800" dirty="0" smtClean="0"/>
              <a:t>                                                   О</a:t>
            </a:r>
            <a:r>
              <a:rPr lang="ru-RU" sz="1800" dirty="0"/>
              <a:t>, как понять, откуда стук</a:t>
            </a:r>
            <a:r>
              <a:rPr lang="ru-RU" sz="1800" dirty="0" smtClean="0"/>
              <a:t>,                                                               </a:t>
            </a:r>
            <a:r>
              <a:rPr lang="ru-RU" sz="1800" dirty="0"/>
              <a:t>Откуда будет слышен голос</a:t>
            </a:r>
            <a:r>
              <a:rPr lang="ru-RU" sz="1800" dirty="0" smtClean="0"/>
              <a:t>?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196426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18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55380" cy="1248090"/>
          </a:xfrm>
        </p:spPr>
        <p:txBody>
          <a:bodyPr/>
          <a:lstStyle/>
          <a:p>
            <a:r>
              <a:rPr lang="ru-RU" sz="4400" dirty="0" smtClean="0"/>
              <a:t>Этапы пути лирического героя цикла «Распутья»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117" y="2022392"/>
            <a:ext cx="4176464" cy="4195481"/>
          </a:xfrm>
        </p:spPr>
        <p:txBody>
          <a:bodyPr/>
          <a:lstStyle/>
          <a:p>
            <a:r>
              <a:rPr lang="ru-RU" dirty="0" smtClean="0"/>
              <a:t>В письме А. Белому Блок образно обозначил этапы пути лирического героя: «… от мгновения слишком яркого света – через непроходимый болотистый лес – к отчаянью, проклятиям, возмездию и … - к рождению человека общественного, мужественно глядящего в лицо миру»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08223"/>
            <a:ext cx="322198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25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1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0BBBFD-AEF8-4896-BBF8-8B0405883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553</TotalTime>
  <Words>915</Words>
  <Application>Microsoft Office PowerPoint</Application>
  <PresentationFormat>Экран (4:3)</PresentationFormat>
  <Paragraphs>110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Ион</vt:lpstr>
      <vt:lpstr>Образ лирического героя в поэзии Александра Блока</vt:lpstr>
      <vt:lpstr>Цели урока</vt:lpstr>
      <vt:lpstr>Лирический герой в «Стихах о Прекрасной Даме»</vt:lpstr>
      <vt:lpstr>«Предчувствую тебя…» (1901)</vt:lpstr>
      <vt:lpstr>«Мы встречались с тобой на закате»</vt:lpstr>
      <vt:lpstr>Цикл «Распутья»  (1902 – 1904)</vt:lpstr>
      <vt:lpstr>«Я был весь в пёстрых лоскутьях…» (1903)</vt:lpstr>
      <vt:lpstr>«Я вышел в ночь – узнать, понять…» (1902)</vt:lpstr>
      <vt:lpstr>Этапы пути лирического героя цикла «Распутья»</vt:lpstr>
      <vt:lpstr>Цикл «Город»  (1904 – 1908)</vt:lpstr>
      <vt:lpstr>«Вися над городом всемирным» (1905)</vt:lpstr>
      <vt:lpstr>«Холодный день»  (1906)</vt:lpstr>
      <vt:lpstr>«В октябре»</vt:lpstr>
      <vt:lpstr>Лирический герой в цикле «Город»</vt:lpstr>
      <vt:lpstr>Цикл «Страшный мир» (1909 – 1916)</vt:lpstr>
      <vt:lpstr>«Поднимались из тьмы погребов…» (1904)</vt:lpstr>
      <vt:lpstr>«Идут часы, и дни, и годы…» (1910)</vt:lpstr>
      <vt:lpstr>Лирический герой цикла «Страшный мир»</vt:lpstr>
      <vt:lpstr>«Незнакомка» (1906)</vt:lpstr>
      <vt:lpstr>Образ лирического героя в «Незнакомке»</vt:lpstr>
      <vt:lpstr>Цикл «Заклятие огнём и мраком» </vt:lpstr>
      <vt:lpstr>«О, весна без конца и без краю…» (1907)</vt:lpstr>
      <vt:lpstr>Рождение сильной личности в лирике Блока</vt:lpstr>
      <vt:lpstr>Оптимизм и полнота мироощущения…</vt:lpstr>
      <vt:lpstr>Рефлексия</vt:lpstr>
      <vt:lpstr>Домашнее задание</vt:lpstr>
      <vt:lpstr>Спасибо  за  работу на уроке!</vt:lpstr>
      <vt:lpstr>Работа выполнена учителем литературы ГБПОУ «1-й МОК»  г. Москвы  Немцевой Л.В.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лирического героя в поэзии Александра Блока</dc:title>
  <dc:subject>Шаблон оформления</dc:subject>
  <dc:creator>Admin</dc:creator>
  <cp:keywords/>
  <dc:description>Шаблон оформления
Корпорация Майкрософт</dc:description>
  <cp:lastModifiedBy>Admin</cp:lastModifiedBy>
  <cp:revision>54</cp:revision>
  <dcterms:created xsi:type="dcterms:W3CDTF">2019-03-28T19:49:17Z</dcterms:created>
  <dcterms:modified xsi:type="dcterms:W3CDTF">2019-03-30T20:30:19Z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TC019087019991</vt:lpwstr>
  </property>
</Properties>
</file>