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7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357"/>
    <a:srgbClr val="FFF3F9"/>
    <a:srgbClr val="44644C"/>
    <a:srgbClr val="FEE2EF"/>
    <a:srgbClr val="FDC7E1"/>
    <a:srgbClr val="275C9D"/>
    <a:srgbClr val="1F4A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/>
  </p:normalViewPr>
  <p:slideViewPr>
    <p:cSldViewPr>
      <p:cViewPr>
        <p:scale>
          <a:sx n="48" d="100"/>
          <a:sy n="48" d="100"/>
        </p:scale>
        <p:origin x="-2166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C3A6-8FFE-4977-87DF-539552BDD2B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69A-FDEC-4C94-AD20-693A0A1A8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hkolnayastrana.ucoz.u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audio" Target="../media/audio3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3357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ownloads\ph_50321fe2975a7d86c1bff28d_shutterstock_49165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1" y="4"/>
            <a:ext cx="3206836" cy="18448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191683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Поиграем в </a:t>
            </a:r>
            <a:r>
              <a:rPr lang="ru-RU" sz="4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боулинг</a:t>
            </a:r>
            <a:r>
              <a:rPr lang="en-US" sz="4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(тренажёр)</a:t>
            </a:r>
            <a:endParaRPr lang="ru-RU" sz="40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96482" y="0"/>
            <a:ext cx="4047518" cy="338554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hlinkClick r:id="rId3"/>
              </a:rPr>
              <a:t>shkolnayastrana.ucoz.ua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5661248"/>
            <a:ext cx="3419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FFFF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08920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Безударная  гласная </a:t>
            </a:r>
          </a:p>
          <a:p>
            <a:pPr algn="ctr"/>
            <a:r>
              <a:rPr lang="ru-RU" sz="5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 приставке,  в  корне,      в  суффиксе,  в  окончании</a:t>
            </a:r>
          </a:p>
          <a:p>
            <a:pPr algn="ctr"/>
            <a:endParaRPr lang="ru-RU" sz="20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Пономарева </a:t>
            </a:r>
            <a:r>
              <a:rPr lang="ru-RU" sz="24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Ирина </a:t>
            </a:r>
            <a:r>
              <a:rPr lang="ru-RU" sz="24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Валентиновна</a:t>
            </a:r>
          </a:p>
          <a:p>
            <a:pPr algn="ctr"/>
            <a:endParaRPr lang="ru-RU" sz="24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ГБОУ Школа № 814 Москва</a:t>
            </a:r>
            <a:endParaRPr lang="ru-RU" sz="24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окумент 7">
            <a:hlinkClick r:id="" action="ppaction://noaction" highlightClick="1"/>
          </p:cNvPr>
          <p:cNvSpPr/>
          <p:nvPr/>
        </p:nvSpPr>
        <p:spPr>
          <a:xfrm>
            <a:off x="179512" y="5815584"/>
            <a:ext cx="720080" cy="853776"/>
          </a:xfrm>
          <a:prstGeom prst="actionButton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2000">
              <a:srgbClr val="C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835696" y="2996952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..горел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516216" y="5566092"/>
            <a:ext cx="1246821" cy="1291908"/>
            <a:chOff x="9900592" y="5805264"/>
            <a:chExt cx="1246821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60632" y="5900420"/>
              <a:ext cx="8867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з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89240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828584" y="4509120"/>
              <a:ext cx="5760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с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257219" y="4365104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0" name="Управляющая кнопка: возврат 19">
            <a:hlinkClick r:id="rId8" action="ppaction://hlinksldjump" highlightClick="1"/>
          </p:cNvPr>
          <p:cNvSpPr/>
          <p:nvPr/>
        </p:nvSpPr>
        <p:spPr>
          <a:xfrm>
            <a:off x="0" y="6175624"/>
            <a:ext cx="648072" cy="682376"/>
          </a:xfrm>
          <a:prstGeom prst="actionButtonReturn">
            <a:avLst/>
          </a:prstGeom>
          <a:solidFill>
            <a:schemeClr val="accent1">
              <a:lumMod val="40000"/>
              <a:lumOff val="6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74809 -0.57732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2EF">
                <a:alpha val="43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27000">
              <a:srgbClr val="F8B049">
                <a:alpha val="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91680" y="3645024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44644C"/>
                </a:solidFill>
              </a:rPr>
              <a:t>пт..</a:t>
            </a:r>
            <a:r>
              <a:rPr lang="ru-RU" sz="8800" b="1" dirty="0" err="1" smtClean="0">
                <a:solidFill>
                  <a:srgbClr val="44644C"/>
                </a:solidFill>
              </a:rPr>
              <a:t>нцы</a:t>
            </a:r>
            <a:endParaRPr lang="ru-RU" sz="8800" b="1" dirty="0">
              <a:solidFill>
                <a:srgbClr val="44644C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46821" cy="1291908"/>
            <a:chOff x="9900592" y="5805264"/>
            <a:chExt cx="1246821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60632" y="5900420"/>
              <a:ext cx="8867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437112"/>
              <a:ext cx="5357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33947" y="5949280"/>
              <a:ext cx="8867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я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74809 -0.5773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2EF">
                <a:alpha val="43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27000">
              <a:srgbClr val="F8B049">
                <a:alpha val="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763688" y="3573016"/>
            <a:ext cx="4680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002060"/>
                </a:solidFill>
              </a:rPr>
              <a:t>кр</a:t>
            </a:r>
            <a:r>
              <a:rPr lang="ru-RU" sz="8800" b="1" dirty="0" smtClean="0">
                <a:solidFill>
                  <a:srgbClr val="002060"/>
                </a:solidFill>
              </a:rPr>
              <a:t>..чат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88624" y="593467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я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684568" y="4509120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93144" y="5934670"/>
              <a:ext cx="6382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4427 -0.57014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2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2EF">
                <a:alpha val="43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27000">
              <a:srgbClr val="F8B049">
                <a:alpha val="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91680" y="3356992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д..</a:t>
            </a:r>
            <a:r>
              <a:rPr lang="ru-RU" sz="8800" b="1" dirty="0" err="1" smtClean="0">
                <a:solidFill>
                  <a:srgbClr val="002060"/>
                </a:solidFill>
              </a:rPr>
              <a:t>лина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60632" y="593467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149128" y="5934670"/>
              <a:ext cx="7822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64566 -0.6944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2EF">
                <a:alpha val="43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27000">
              <a:srgbClr val="F8B049">
                <a:alpha val="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411760" y="3573016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за..</a:t>
            </a:r>
            <a:r>
              <a:rPr lang="ru-RU" sz="8800" b="1" dirty="0" err="1" smtClean="0">
                <a:solidFill>
                  <a:srgbClr val="002060"/>
                </a:solidFill>
              </a:rPr>
              <a:t>ц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88624" y="593467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5760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я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34670"/>
              <a:ext cx="7102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4427 -0.57014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2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2EF">
                <a:alpha val="43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27000">
              <a:srgbClr val="F8B049">
                <a:alpha val="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187624" y="4005064"/>
            <a:ext cx="4968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002060"/>
                </a:solidFill>
              </a:rPr>
              <a:t>зап</a:t>
            </a:r>
            <a:r>
              <a:rPr lang="ru-RU" sz="8800" b="1" dirty="0" smtClean="0">
                <a:solidFill>
                  <a:srgbClr val="002060"/>
                </a:solidFill>
              </a:rPr>
              <a:t>..сал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49128" y="594928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684568" y="4509120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6444208" y="5566092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60632" y="5972428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я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2EF">
                <a:alpha val="43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27000">
              <a:srgbClr val="F8B049">
                <a:alpha val="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19672" y="3933056"/>
            <a:ext cx="4464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б..лото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5695498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33947" y="5877272"/>
              <a:ext cx="8867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4427 -0.5701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2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2EF">
                <a:alpha val="43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27000">
              <a:srgbClr val="F8B049">
                <a:alpha val="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19672" y="3429000"/>
            <a:ext cx="4176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002060"/>
                </a:solidFill>
              </a:rPr>
              <a:t>кл</a:t>
            </a:r>
            <a:r>
              <a:rPr lang="ru-RU" sz="8800" b="1" dirty="0" smtClean="0">
                <a:solidFill>
                  <a:srgbClr val="002060"/>
                </a:solidFill>
              </a:rPr>
              <a:t>..</a:t>
            </a:r>
            <a:r>
              <a:rPr lang="ru-RU" sz="8800" b="1" dirty="0" err="1" smtClean="0">
                <a:solidFill>
                  <a:srgbClr val="002060"/>
                </a:solidFill>
              </a:rPr>
              <a:t>сты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60632" y="593467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504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34670"/>
              <a:ext cx="7102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я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64566 -0.69444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29497 -0.12083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6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E2EF">
                <a:alpha val="43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27000">
              <a:srgbClr val="F8B049">
                <a:alpha val="1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827584" y="3645024"/>
            <a:ext cx="52271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..</a:t>
            </a:r>
            <a:r>
              <a:rPr lang="ru-RU" sz="8800" b="1" dirty="0" err="1" smtClean="0">
                <a:solidFill>
                  <a:srgbClr val="002060"/>
                </a:solidFill>
              </a:rPr>
              <a:t>ловая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60632" y="590042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504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4928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я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Управляющая кнопка: возврат 19">
            <a:hlinkClick r:id="rId8" action="ppaction://hlinksldjump" highlightClick="1"/>
          </p:cNvPr>
          <p:cNvSpPr/>
          <p:nvPr/>
        </p:nvSpPr>
        <p:spPr>
          <a:xfrm>
            <a:off x="0" y="6175624"/>
            <a:ext cx="648072" cy="682376"/>
          </a:xfrm>
          <a:prstGeom prst="actionButtonReturn">
            <a:avLst/>
          </a:prstGeom>
          <a:solidFill>
            <a:srgbClr val="FFC0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74809 -0.5773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39552" y="3861048"/>
            <a:ext cx="6120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153357"/>
                </a:solidFill>
              </a:rPr>
              <a:t>доч</a:t>
            </a:r>
            <a:r>
              <a:rPr lang="ru-RU" sz="8800" b="1" dirty="0" smtClean="0">
                <a:solidFill>
                  <a:srgbClr val="153357"/>
                </a:solidFill>
              </a:rPr>
              <a:t>..</a:t>
            </a:r>
            <a:r>
              <a:rPr lang="ru-RU" sz="8800" b="1" dirty="0" err="1" smtClean="0">
                <a:solidFill>
                  <a:srgbClr val="153357"/>
                </a:solidFill>
              </a:rPr>
              <a:t>нька</a:t>
            </a:r>
            <a:endParaRPr lang="ru-RU" sz="8800" b="1" dirty="0">
              <a:solidFill>
                <a:srgbClr val="15335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6256" y="5661248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504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4928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74809 -0.57732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0">
              <a:srgbClr val="C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Ольга\Downloads\bowl1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2267744" y="2204864"/>
            <a:ext cx="2232248" cy="4320479"/>
          </a:xfrm>
          <a:prstGeom prst="rect">
            <a:avLst/>
          </a:prstGeom>
          <a:noFill/>
        </p:spPr>
      </p:pic>
      <p:pic>
        <p:nvPicPr>
          <p:cNvPr id="10" name="Picture 5" descr="C:\Users\Ольга\Downloads\bowl1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4211960" y="0"/>
            <a:ext cx="2667126" cy="4653136"/>
          </a:xfrm>
          <a:prstGeom prst="rect">
            <a:avLst/>
          </a:prstGeom>
          <a:noFill/>
        </p:spPr>
      </p:pic>
      <p:pic>
        <p:nvPicPr>
          <p:cNvPr id="11" name="Picture 5" descr="C:\Users\Ольга\Downloads\bowl1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516216" y="2276873"/>
            <a:ext cx="2376264" cy="4336982"/>
          </a:xfrm>
          <a:prstGeom prst="rect">
            <a:avLst/>
          </a:prstGeom>
          <a:noFill/>
        </p:spPr>
      </p:pic>
      <p:pic>
        <p:nvPicPr>
          <p:cNvPr id="8" name="Picture 5" descr="C:\Users\Ольга\Downloads\bowl1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0" y="0"/>
            <a:ext cx="2771800" cy="4721540"/>
          </a:xfrm>
          <a:prstGeom prst="rect">
            <a:avLst/>
          </a:prstGeom>
          <a:noFill/>
        </p:spPr>
      </p:pic>
      <p:sp>
        <p:nvSpPr>
          <p:cNvPr id="2" name="Oval 14"/>
          <p:cNvSpPr/>
          <p:nvPr/>
        </p:nvSpPr>
        <p:spPr>
          <a:xfrm>
            <a:off x="0" y="2420888"/>
            <a:ext cx="2627784" cy="1584176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приставка</a:t>
            </a:r>
            <a:endParaRPr lang="bg-BG" sz="2800" b="1" dirty="0"/>
          </a:p>
        </p:txBody>
      </p:sp>
      <p:sp>
        <p:nvSpPr>
          <p:cNvPr id="3" name="Oval 21">
            <a:hlinkClick r:id="rId3" action="ppaction://hlinksldjump"/>
          </p:cNvPr>
          <p:cNvSpPr/>
          <p:nvPr/>
        </p:nvSpPr>
        <p:spPr>
          <a:xfrm>
            <a:off x="2339752" y="4437112"/>
            <a:ext cx="2088232" cy="108012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 smtClean="0"/>
              <a:t>корень</a:t>
            </a:r>
            <a:endParaRPr lang="bg-BG" sz="3200" b="1" dirty="0"/>
          </a:p>
        </p:txBody>
      </p:sp>
      <p:sp>
        <p:nvSpPr>
          <p:cNvPr id="4" name="Oval 22">
            <a:hlinkClick r:id="rId4" action="ppaction://hlinksldjump"/>
          </p:cNvPr>
          <p:cNvSpPr/>
          <p:nvPr/>
        </p:nvSpPr>
        <p:spPr>
          <a:xfrm>
            <a:off x="4283968" y="2276872"/>
            <a:ext cx="2448272" cy="1512168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 smtClean="0"/>
              <a:t>суффикс</a:t>
            </a:r>
            <a:endParaRPr lang="bg-BG" sz="3200" b="1" dirty="0"/>
          </a:p>
        </p:txBody>
      </p:sp>
      <p:sp>
        <p:nvSpPr>
          <p:cNvPr id="5" name="Oval 39">
            <a:hlinkClick r:id="rId5" action="ppaction://hlinksldjump"/>
          </p:cNvPr>
          <p:cNvSpPr/>
          <p:nvPr/>
        </p:nvSpPr>
        <p:spPr>
          <a:xfrm>
            <a:off x="6588224" y="4437112"/>
            <a:ext cx="2304256" cy="1368152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/>
              <a:t>окончание</a:t>
            </a:r>
            <a:endParaRPr lang="bg-BG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79712" y="0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FF00"/>
                </a:solidFill>
              </a:rPr>
              <a:t>Сделай свой выбор!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827584" y="3717032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153357"/>
                </a:solidFill>
              </a:rPr>
              <a:t>ореш</a:t>
            </a:r>
            <a:r>
              <a:rPr lang="ru-RU" sz="8800" b="1" dirty="0" smtClean="0">
                <a:solidFill>
                  <a:srgbClr val="153357"/>
                </a:solidFill>
              </a:rPr>
              <a:t>..к</a:t>
            </a:r>
            <a:endParaRPr lang="ru-RU" sz="8800" b="1" dirty="0">
              <a:solidFill>
                <a:srgbClr val="153357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88624" y="593467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684568" y="4509120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067880" y="4350494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64566 -0.6944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29497 -0.1208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6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83568" y="3573016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153357"/>
                </a:solidFill>
              </a:rPr>
              <a:t>птенч</a:t>
            </a:r>
            <a:r>
              <a:rPr lang="ru-RU" sz="8800" b="1" dirty="0" smtClean="0">
                <a:solidFill>
                  <a:srgbClr val="153357"/>
                </a:solidFill>
              </a:rPr>
              <a:t>..к</a:t>
            </a:r>
            <a:endParaRPr lang="ru-RU" sz="8800" b="1" dirty="0">
              <a:solidFill>
                <a:srgbClr val="153357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21136" y="594928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028384" y="558924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0"/>
          <p:cNvGrpSpPr/>
          <p:nvPr/>
        </p:nvGrpSpPr>
        <p:grpSpPr>
          <a:xfrm>
            <a:off x="6444208" y="5566092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188624" y="5972428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763688" y="2708920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153357"/>
                </a:solidFill>
              </a:rPr>
              <a:t>замоч</a:t>
            </a:r>
            <a:r>
              <a:rPr lang="ru-RU" sz="8800" b="1" dirty="0" smtClean="0">
                <a:solidFill>
                  <a:srgbClr val="153357"/>
                </a:solidFill>
              </a:rPr>
              <a:t>..к</a:t>
            </a:r>
            <a:endParaRPr lang="ru-RU" sz="8800" b="1" dirty="0">
              <a:solidFill>
                <a:srgbClr val="153357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46821" cy="1291908"/>
            <a:chOff x="9900592" y="5805264"/>
            <a:chExt cx="1246821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332640" y="5900420"/>
              <a:ext cx="8147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437112"/>
              <a:ext cx="5357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93144" y="5949280"/>
              <a:ext cx="8275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74809 -0.5773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67544" y="3501008"/>
            <a:ext cx="6696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153357"/>
                </a:solidFill>
              </a:rPr>
              <a:t>мяг</a:t>
            </a:r>
            <a:r>
              <a:rPr lang="ru-RU" sz="8800" b="1" dirty="0" smtClean="0">
                <a:solidFill>
                  <a:srgbClr val="153357"/>
                </a:solidFill>
              </a:rPr>
              <a:t>..</a:t>
            </a:r>
            <a:r>
              <a:rPr lang="ru-RU" sz="8800" b="1" dirty="0" err="1" smtClean="0">
                <a:solidFill>
                  <a:srgbClr val="153357"/>
                </a:solidFill>
              </a:rPr>
              <a:t>нький</a:t>
            </a:r>
            <a:endParaRPr lang="ru-RU" sz="8800" b="1" dirty="0">
              <a:solidFill>
                <a:srgbClr val="153357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21136" y="594928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956376" y="5517232"/>
            <a:ext cx="1008112" cy="1053117"/>
            <a:chOff x="9540552" y="4437112"/>
            <a:chExt cx="1008112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540552" y="4437112"/>
              <a:ext cx="1008112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828584" y="4509120"/>
              <a:ext cx="5760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6444208" y="5566092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188624" y="5972428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23528" y="3933056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153357"/>
                </a:solidFill>
              </a:rPr>
              <a:t>тёпл</a:t>
            </a:r>
            <a:r>
              <a:rPr lang="ru-RU" sz="8800" b="1" dirty="0" smtClean="0">
                <a:solidFill>
                  <a:srgbClr val="153357"/>
                </a:solidFill>
              </a:rPr>
              <a:t>..</a:t>
            </a:r>
            <a:r>
              <a:rPr lang="ru-RU" sz="8800" b="1" dirty="0" err="1" smtClean="0">
                <a:solidFill>
                  <a:srgbClr val="153357"/>
                </a:solidFill>
              </a:rPr>
              <a:t>нький</a:t>
            </a:r>
            <a:endParaRPr lang="ru-RU" sz="8800" b="1" dirty="0">
              <a:solidFill>
                <a:srgbClr val="153357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60632" y="590042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я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4928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74809 -0.5773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475656" y="3429000"/>
            <a:ext cx="4968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153357"/>
                </a:solidFill>
              </a:rPr>
              <a:t>бул..</a:t>
            </a:r>
            <a:r>
              <a:rPr lang="ru-RU" sz="8800" b="1" dirty="0" err="1" smtClean="0">
                <a:solidFill>
                  <a:srgbClr val="153357"/>
                </a:solidFill>
              </a:rPr>
              <a:t>чка</a:t>
            </a:r>
            <a:endParaRPr lang="ru-RU" sz="8800" b="1" dirty="0">
              <a:solidFill>
                <a:srgbClr val="153357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21136" y="594928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828584" y="4509120"/>
              <a:ext cx="4320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827584" y="335699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153357"/>
                </a:solidFill>
              </a:rPr>
              <a:t>строит..ль</a:t>
            </a:r>
            <a:endParaRPr lang="ru-RU" sz="8800" b="1" dirty="0">
              <a:solidFill>
                <a:srgbClr val="153357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88624" y="593467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067880" y="4350494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4427 -0.5701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2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77000">
              <a:srgbClr val="FAE3B7">
                <a:alpha val="74000"/>
              </a:srgb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187624" y="3356992"/>
            <a:ext cx="5688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153357"/>
                </a:solidFill>
              </a:rPr>
              <a:t>кирпич..к</a:t>
            </a:r>
            <a:endParaRPr lang="ru-RU" sz="8800" b="1" dirty="0">
              <a:solidFill>
                <a:srgbClr val="153357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33947" y="5877272"/>
              <a:ext cx="8867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5325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60632" y="5972428"/>
              <a:ext cx="8147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Управляющая кнопка: возврат 19">
            <a:hlinkClick r:id="rId8" action="ppaction://hlinksldjump" highlightClick="1"/>
          </p:cNvPr>
          <p:cNvSpPr/>
          <p:nvPr/>
        </p:nvSpPr>
        <p:spPr>
          <a:xfrm>
            <a:off x="0" y="6175624"/>
            <a:ext cx="648072" cy="682376"/>
          </a:xfrm>
          <a:prstGeom prst="actionButtonReturn">
            <a:avLst/>
          </a:prstGeom>
          <a:solidFill>
            <a:srgbClr val="FFFF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60000">
              <a:srgbClr val="FEE7F2">
                <a:alpha val="38000"/>
              </a:srgb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827584" y="3429000"/>
            <a:ext cx="5760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на диван..</a:t>
            </a:r>
            <a:endParaRPr lang="ru-RU" sz="88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60632" y="590042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648072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684568" y="4437112"/>
              <a:ext cx="8640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257219" y="4365104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74809 -0.57732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-2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60000">
              <a:srgbClr val="FEE7F2">
                <a:alpha val="38000"/>
              </a:srgbClr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51520" y="3356992"/>
            <a:ext cx="6120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на </a:t>
            </a:r>
            <a:r>
              <a:rPr lang="ru-RU" sz="8800" b="1" dirty="0" err="1" smtClean="0">
                <a:solidFill>
                  <a:srgbClr val="C00000"/>
                </a:solidFill>
              </a:rPr>
              <a:t>скатерт</a:t>
            </a:r>
            <a:r>
              <a:rPr lang="ru-RU" sz="8800" b="1" dirty="0" smtClean="0">
                <a:solidFill>
                  <a:srgbClr val="C00000"/>
                </a:solidFill>
              </a:rPr>
              <a:t>..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04248" y="5695498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34670"/>
              <a:ext cx="7102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4427 -0.5701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2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2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347864" y="2708920"/>
            <a:ext cx="2808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..дал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044608" y="5934670"/>
              <a:ext cx="8867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err="1" smtClean="0">
                  <a:solidFill>
                    <a:schemeClr val="bg1"/>
                  </a:solidFill>
                </a:rPr>
                <a:t>сз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26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с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34670"/>
              <a:ext cx="7102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err="1" smtClean="0">
                  <a:solidFill>
                    <a:schemeClr val="bg1"/>
                  </a:solidFill>
                </a:rPr>
                <a:t>з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4427 -0.57014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2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60000">
              <a:srgbClr val="FEE7F2">
                <a:alpha val="38000"/>
              </a:srgbClr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39552" y="3717032"/>
            <a:ext cx="5328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из </a:t>
            </a:r>
            <a:r>
              <a:rPr lang="ru-RU" sz="8800" b="1" dirty="0" err="1" smtClean="0">
                <a:solidFill>
                  <a:srgbClr val="C00000"/>
                </a:solidFill>
              </a:rPr>
              <a:t>фасол</a:t>
            </a:r>
            <a:r>
              <a:rPr lang="ru-RU" sz="8800" b="1" dirty="0" smtClean="0">
                <a:solidFill>
                  <a:srgbClr val="C00000"/>
                </a:solidFill>
              </a:rPr>
              <a:t>..</a:t>
            </a:r>
            <a:endParaRPr lang="ru-RU" sz="88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21136" y="594928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172400" y="558924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0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60632" y="5972428"/>
              <a:ext cx="8147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60000">
              <a:srgbClr val="FEE7F2">
                <a:alpha val="38000"/>
              </a:srgbClr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827584" y="4653136"/>
            <a:ext cx="46549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с  </a:t>
            </a:r>
            <a:r>
              <a:rPr lang="ru-RU" sz="8800" b="1" dirty="0" err="1" smtClean="0">
                <a:solidFill>
                  <a:srgbClr val="C00000"/>
                </a:solidFill>
              </a:rPr>
              <a:t>ветк</a:t>
            </a:r>
            <a:r>
              <a:rPr lang="ru-RU" sz="8800" b="1" dirty="0" smtClean="0">
                <a:solidFill>
                  <a:srgbClr val="C00000"/>
                </a:solidFill>
              </a:rPr>
              <a:t>..</a:t>
            </a:r>
            <a:endParaRPr lang="ru-RU" sz="88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21136" y="594928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828584" y="4509120"/>
              <a:ext cx="4320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804248" y="5733256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60000">
              <a:srgbClr val="FEE7F2">
                <a:alpha val="38000"/>
              </a:srgbClr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0" y="4221088"/>
            <a:ext cx="7092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по </a:t>
            </a:r>
            <a:r>
              <a:rPr lang="ru-RU" sz="8800" b="1" dirty="0" err="1" smtClean="0">
                <a:solidFill>
                  <a:srgbClr val="C00000"/>
                </a:solidFill>
              </a:rPr>
              <a:t>площад</a:t>
            </a:r>
            <a:r>
              <a:rPr lang="ru-RU" sz="8800" b="1" dirty="0" smtClean="0">
                <a:solidFill>
                  <a:srgbClr val="C00000"/>
                </a:solidFill>
              </a:rPr>
              <a:t>..</a:t>
            </a:r>
            <a:endParaRPr lang="ru-RU" sz="88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88624" y="593467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028384" y="558924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149128" y="5934670"/>
              <a:ext cx="7822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64566 -0.6944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29497 -0.12083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6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60000">
              <a:srgbClr val="FEE7F2">
                <a:alpha val="38000"/>
              </a:srgbClr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259632" y="3429000"/>
            <a:ext cx="42228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от  запаха</a:t>
            </a:r>
          </a:p>
          <a:p>
            <a:pPr algn="ctr"/>
            <a:r>
              <a:rPr lang="ru-RU" sz="8800" b="1" dirty="0" smtClean="0">
                <a:solidFill>
                  <a:srgbClr val="C00000"/>
                </a:solidFill>
              </a:rPr>
              <a:t>сирен..</a:t>
            </a:r>
            <a:endParaRPr lang="ru-RU" sz="88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60632" y="5934670"/>
              <a:ext cx="670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028384" y="558924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34670"/>
              <a:ext cx="7102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64566 -0.6944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29497 -0.12083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6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60000">
              <a:srgbClr val="FEE7F2">
                <a:alpha val="38000"/>
              </a:srgbClr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23528" y="3861048"/>
            <a:ext cx="5472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C00000"/>
                </a:solidFill>
              </a:rPr>
              <a:t>на  собак..</a:t>
            </a:r>
            <a:endParaRPr lang="ru-RU" sz="88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49128" y="594928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е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8028384" y="558924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30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188624" y="5972428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и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5" y="1772816"/>
            <a:ext cx="367240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67943" y="1484353"/>
            <a:ext cx="4680519" cy="4401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2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411760" y="2708920"/>
            <a:ext cx="36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п..грел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88624" y="593467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34670"/>
              <a:ext cx="7102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64566 -0.6944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2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123728" y="3356992"/>
            <a:ext cx="4032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н..дел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21136" y="5972428"/>
              <a:ext cx="8542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4" name="Группа 30"/>
          <p:cNvGrpSpPr/>
          <p:nvPr/>
        </p:nvGrpSpPr>
        <p:grpSpPr>
          <a:xfrm>
            <a:off x="6444208" y="5566092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60632" y="5949280"/>
              <a:ext cx="8600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2000">
              <a:srgbClr val="C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763688" y="3429000"/>
            <a:ext cx="4464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..делал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044608" y="5934670"/>
              <a:ext cx="8867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err="1" smtClean="0">
                  <a:solidFill>
                    <a:schemeClr val="bg1"/>
                  </a:solidFill>
                </a:rPr>
                <a:t>сз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756576" y="4509120"/>
              <a:ext cx="5760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с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7884368" y="4221088"/>
            <a:ext cx="1259633" cy="1291908"/>
            <a:chOff x="10293144" y="5805264"/>
            <a:chExt cx="827584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293144" y="5805264"/>
              <a:ext cx="827584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307167" y="5934670"/>
              <a:ext cx="6242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  </a:t>
              </a:r>
              <a:r>
                <a:rPr lang="ru-RU" sz="5400" b="1" dirty="0" err="1" smtClean="0">
                  <a:solidFill>
                    <a:schemeClr val="bg1"/>
                  </a:solidFill>
                </a:rPr>
                <a:t>з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4427 -0.57014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2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2000">
              <a:srgbClr val="C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763688" y="3284984"/>
            <a:ext cx="4464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н..шёл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221136" y="5972428"/>
              <a:ext cx="8542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3" name="Группа 25"/>
          <p:cNvGrpSpPr/>
          <p:nvPr/>
        </p:nvGrpSpPr>
        <p:grpSpPr>
          <a:xfrm>
            <a:off x="7884368" y="5517232"/>
            <a:ext cx="1080120" cy="1053117"/>
            <a:chOff x="9468544" y="4437112"/>
            <a:chExt cx="1080120" cy="1053117"/>
          </a:xfrm>
        </p:grpSpPr>
        <p:pic>
          <p:nvPicPr>
            <p:cNvPr id="1030" name="Picture 6" descr="C:\Users\Ольга\Downloads\bowling-ball-clipart10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468544" y="4437112"/>
              <a:ext cx="1080120" cy="105311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9828584" y="4509120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777563" y="5710108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2000">
              <a:srgbClr val="C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19672" y="3140968"/>
            <a:ext cx="4608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п..</a:t>
            </a:r>
            <a:r>
              <a:rPr lang="ru-RU" sz="8800" b="1" dirty="0" err="1" smtClean="0">
                <a:solidFill>
                  <a:srgbClr val="002060"/>
                </a:solidFill>
              </a:rPr>
              <a:t>днёс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6660232" y="5566092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88624" y="593467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4" name="Группа 30"/>
          <p:cNvGrpSpPr/>
          <p:nvPr/>
        </p:nvGrpSpPr>
        <p:grpSpPr>
          <a:xfrm>
            <a:off x="7923864" y="4221088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221136" y="5934670"/>
              <a:ext cx="7102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64566 -0.69444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29497 -0.12083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6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2000">
              <a:srgbClr val="C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395536" y="548680"/>
            <a:ext cx="720080" cy="2286000"/>
          </a:xfrm>
          <a:prstGeom prst="rect">
            <a:avLst/>
          </a:prstGeom>
          <a:noFill/>
        </p:spPr>
      </p:pic>
      <p:pic>
        <p:nvPicPr>
          <p:cNvPr id="18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691680" y="260648"/>
            <a:ext cx="720080" cy="2286000"/>
          </a:xfrm>
          <a:prstGeom prst="rect">
            <a:avLst/>
          </a:prstGeom>
          <a:noFill/>
        </p:spPr>
      </p:pic>
      <p:pic>
        <p:nvPicPr>
          <p:cNvPr id="17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971600" y="260648"/>
            <a:ext cx="720080" cy="2286000"/>
          </a:xfrm>
          <a:prstGeom prst="rect">
            <a:avLst/>
          </a:prstGeom>
          <a:noFill/>
        </p:spPr>
      </p:pic>
      <p:pic>
        <p:nvPicPr>
          <p:cNvPr id="1029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683568" y="1196752"/>
            <a:ext cx="720080" cy="2286000"/>
          </a:xfrm>
          <a:prstGeom prst="rect">
            <a:avLst/>
          </a:prstGeom>
          <a:noFill/>
        </p:spPr>
      </p:pic>
      <p:pic>
        <p:nvPicPr>
          <p:cNvPr id="14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259632" y="908720"/>
            <a:ext cx="720080" cy="2286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475656" y="3356992"/>
            <a:ext cx="4392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..</a:t>
            </a:r>
            <a:r>
              <a:rPr lang="ru-RU" sz="8800" b="1" dirty="0" err="1" smtClean="0">
                <a:solidFill>
                  <a:srgbClr val="002060"/>
                </a:solidFill>
              </a:rPr>
              <a:t>тдал</a:t>
            </a:r>
            <a:endParaRPr lang="ru-RU" sz="88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7923864" y="4293096"/>
            <a:ext cx="1220136" cy="1291908"/>
            <a:chOff x="9900592" y="5805264"/>
            <a:chExt cx="1220136" cy="1291908"/>
          </a:xfrm>
        </p:grpSpPr>
        <p:pic>
          <p:nvPicPr>
            <p:cNvPr id="1027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10149128" y="594928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о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115616" y="1628800"/>
            <a:ext cx="720080" cy="2286000"/>
          </a:xfrm>
          <a:prstGeom prst="rect">
            <a:avLst/>
          </a:prstGeom>
          <a:noFill/>
        </p:spPr>
      </p:pic>
      <p:pic>
        <p:nvPicPr>
          <p:cNvPr id="15" name="Picture 5" descr="C:\Users\Ольга\Downloads\bowl1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2" r="33295"/>
          <a:stretch>
            <a:fillRect/>
          </a:stretch>
        </p:blipFill>
        <p:spPr bwMode="auto">
          <a:xfrm>
            <a:off x="1835696" y="1124744"/>
            <a:ext cx="720080" cy="2286000"/>
          </a:xfrm>
          <a:prstGeom prst="rect">
            <a:avLst/>
          </a:prstGeom>
          <a:noFill/>
        </p:spPr>
      </p:pic>
      <p:grpSp>
        <p:nvGrpSpPr>
          <p:cNvPr id="4" name="Группа 30"/>
          <p:cNvGrpSpPr/>
          <p:nvPr/>
        </p:nvGrpSpPr>
        <p:grpSpPr>
          <a:xfrm>
            <a:off x="6444208" y="5566092"/>
            <a:ext cx="1220136" cy="1291908"/>
            <a:chOff x="9900592" y="5805264"/>
            <a:chExt cx="1220136" cy="1291908"/>
          </a:xfrm>
        </p:grpSpPr>
        <p:pic>
          <p:nvPicPr>
            <p:cNvPr id="32" name="Picture 3" descr="C:\Users\Ольга\Downloads\bowl06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0592" y="5805264"/>
              <a:ext cx="1220136" cy="1291908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10188624" y="5900420"/>
              <a:ext cx="7427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а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33611 -0.357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69306 -0.38981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-0.4185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85052 -0.10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5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158 0.8726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3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9305 L 1.04757 -0.39629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15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203 L 0.2915 -0.4694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2" grpId="0"/>
      <p:bldP spid="2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208</Words>
  <Application>Microsoft Office PowerPoint</Application>
  <PresentationFormat>Экран (4:3)</PresentationFormat>
  <Paragraphs>123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МОЛОДЦЫ!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27</cp:revision>
  <dcterms:created xsi:type="dcterms:W3CDTF">2013-03-03T12:22:27Z</dcterms:created>
  <dcterms:modified xsi:type="dcterms:W3CDTF">2019-12-02T12:27:28Z</dcterms:modified>
</cp:coreProperties>
</file>