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57" r:id="rId17"/>
    <p:sldId id="268" r:id="rId18"/>
    <p:sldId id="269" r:id="rId19"/>
    <p:sldId id="270" r:id="rId20"/>
    <p:sldId id="271" r:id="rId21"/>
    <p:sldId id="260" r:id="rId22"/>
    <p:sldId id="272" r:id="rId23"/>
    <p:sldId id="27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39B"/>
    <a:srgbClr val="D2D204"/>
    <a:srgbClr val="87544F"/>
    <a:srgbClr val="E75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5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96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4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28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2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55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84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10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08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82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1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23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26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39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70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72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1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30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35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09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87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4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8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19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3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69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523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38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709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55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926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740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7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550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905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767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843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37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63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50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698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5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591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918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148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08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185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703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745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209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29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1034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33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0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21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16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968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412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967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8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312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405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7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795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74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464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4360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708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340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03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530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897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305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207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46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9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47994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09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02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704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29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235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8134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696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866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9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797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9A7506-35E3-4FA7-965D-6FD01246F939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932187-4C68-40BD-86FA-C1EC9FB52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5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13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2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91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31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65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785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8ACE6-2CE0-4CF2-BFF9-AD2164BAF2E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27.11.2019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F3C57-7EF6-4D28-9BD4-5530368E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14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Постановка учебной задачи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3962400"/>
            <a:ext cx="9070848" cy="11768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Учитель </a:t>
            </a:r>
            <a:r>
              <a:rPr lang="ru-RU" sz="2000" b="1" dirty="0" smtClean="0">
                <a:solidFill>
                  <a:srgbClr val="C00000"/>
                </a:solidFill>
              </a:rPr>
              <a:t>русского языка МОБУ «Саха гимназия» г. Якутск </a:t>
            </a:r>
          </a:p>
          <a:p>
            <a:r>
              <a:rPr lang="ru-RU" sz="2000" b="1" dirty="0" err="1" smtClean="0">
                <a:solidFill>
                  <a:srgbClr val="C00000"/>
                </a:solidFill>
              </a:rPr>
              <a:t>Ордахова</a:t>
            </a:r>
            <a:r>
              <a:rPr lang="ru-RU" sz="2000" b="1" dirty="0" smtClean="0">
                <a:solidFill>
                  <a:srgbClr val="C00000"/>
                </a:solidFill>
              </a:rPr>
              <a:t> Марианна </a:t>
            </a:r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асильевна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установления сходства и </a:t>
            </a:r>
            <a:r>
              <a:rPr lang="ru-RU" sz="4000" b="1" dirty="0" smtClean="0">
                <a:solidFill>
                  <a:srgbClr val="002060"/>
                </a:solidFill>
              </a:rPr>
              <a:t>различия</a:t>
            </a: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Маша убиралась в комнате </a:t>
            </a:r>
            <a:br>
              <a:rPr lang="ru-RU" sz="4400" b="1" dirty="0">
                <a:solidFill>
                  <a:srgbClr val="002060"/>
                </a:solidFill>
              </a:rPr>
            </a:b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FF0000"/>
                </a:solidFill>
              </a:rPr>
              <a:t>Маша убралась в комнате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835572"/>
            <a:ext cx="4754880" cy="50165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 лесу растут березы, сосны, ели.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У Маши в корзине лежат маслята, грузди, рыжики и лисички.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70320" y="835572"/>
            <a:ext cx="4754880" cy="50165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лесу растут </a:t>
            </a:r>
            <a:r>
              <a:rPr lang="ru-RU" sz="3200" b="1" dirty="0" smtClean="0">
                <a:solidFill>
                  <a:srgbClr val="C00000"/>
                </a:solidFill>
              </a:rPr>
              <a:t>деревья: березы</a:t>
            </a:r>
            <a:r>
              <a:rPr lang="ru-RU" sz="3200" b="1" dirty="0">
                <a:solidFill>
                  <a:srgbClr val="C00000"/>
                </a:solidFill>
              </a:rPr>
              <a:t>, сосны, ели.</a:t>
            </a: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У </a:t>
            </a:r>
            <a:r>
              <a:rPr lang="ru-RU" sz="3200" b="1" dirty="0">
                <a:solidFill>
                  <a:srgbClr val="C00000"/>
                </a:solidFill>
              </a:rPr>
              <a:t>Маши в корзине </a:t>
            </a:r>
            <a:r>
              <a:rPr lang="ru-RU" sz="3200" b="1" dirty="0" smtClean="0">
                <a:solidFill>
                  <a:srgbClr val="C00000"/>
                </a:solidFill>
              </a:rPr>
              <a:t>лежат грибы: </a:t>
            </a:r>
            <a:r>
              <a:rPr lang="ru-RU" sz="3200" b="1" dirty="0">
                <a:solidFill>
                  <a:srgbClr val="C00000"/>
                </a:solidFill>
              </a:rPr>
              <a:t>маслята, грузди, рыжики и лисички</a:t>
            </a:r>
          </a:p>
        </p:txBody>
      </p:sp>
    </p:spTree>
    <p:extLst>
      <p:ext uri="{BB962C8B-B14F-4D97-AF65-F5344CB8AC3E}">
        <p14:creationId xmlns:p14="http://schemas.microsoft.com/office/powerpoint/2010/main" val="1750268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ru-RU" b="1" dirty="0" smtClean="0">
                <a:solidFill>
                  <a:srgbClr val="C00000"/>
                </a:solidFill>
              </a:rPr>
              <a:t>Раздели на группы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Черный, чернеть, черная, чернота, черное, черненький, чернь, чернеет, </a:t>
            </a:r>
            <a:r>
              <a:rPr lang="ru-RU" sz="4800" b="1" dirty="0" smtClean="0">
                <a:solidFill>
                  <a:srgbClr val="002060"/>
                </a:solidFill>
              </a:rPr>
              <a:t>чернеют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22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Столкновение противоречий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Глушь, речь, луч, дрожь, </a:t>
            </a:r>
            <a:r>
              <a:rPr lang="ru-RU" sz="4800" b="1" dirty="0" smtClean="0">
                <a:solidFill>
                  <a:srgbClr val="002060"/>
                </a:solidFill>
              </a:rPr>
              <a:t>плачь, ёж</a:t>
            </a:r>
            <a:r>
              <a:rPr lang="ru-RU" sz="4800" b="1" dirty="0">
                <a:solidFill>
                  <a:srgbClr val="002060"/>
                </a:solidFill>
              </a:rPr>
              <a:t>, вещь, ночь, ключ, </a:t>
            </a:r>
            <a:r>
              <a:rPr lang="ru-RU" sz="4800" b="1" dirty="0" smtClean="0">
                <a:solidFill>
                  <a:srgbClr val="002060"/>
                </a:solidFill>
              </a:rPr>
              <a:t>плащ, плач 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4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Сравнение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Крикните: [a]! [o]! [у]! [э]! [и]! Легко?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Сердито накричите на своего соседа по парте: </a:t>
            </a:r>
            <a:r>
              <a:rPr lang="ru-RU" sz="3600" b="1" dirty="0" err="1">
                <a:solidFill>
                  <a:srgbClr val="002060"/>
                </a:solidFill>
              </a:rPr>
              <a:t>п!к!н!г!ш!ц</a:t>
            </a:r>
            <a:r>
              <a:rPr lang="ru-RU" sz="3600" b="1" dirty="0">
                <a:solidFill>
                  <a:srgbClr val="002060"/>
                </a:solidFill>
              </a:rPr>
              <a:t>! получилось? Имеет ли право сосед сказать : «Он сейчас накричал на меня!»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5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Проведи </a:t>
            </a:r>
            <a:r>
              <a:rPr lang="ru-RU" b="1" dirty="0">
                <a:solidFill>
                  <a:srgbClr val="C00000"/>
                </a:solidFill>
              </a:rPr>
              <a:t>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«</a:t>
            </a:r>
            <a:r>
              <a:rPr lang="ru-RU" sz="4800" b="1" dirty="0" err="1">
                <a:solidFill>
                  <a:srgbClr val="002060"/>
                </a:solidFill>
              </a:rPr>
              <a:t>Глокая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>
                <a:solidFill>
                  <a:srgbClr val="002060"/>
                </a:solidFill>
              </a:rPr>
              <a:t>куздра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>
                <a:solidFill>
                  <a:srgbClr val="002060"/>
                </a:solidFill>
              </a:rPr>
              <a:t>штеко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>
                <a:solidFill>
                  <a:srgbClr val="002060"/>
                </a:solidFill>
              </a:rPr>
              <a:t>будланула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>
                <a:solidFill>
                  <a:srgbClr val="002060"/>
                </a:solidFill>
              </a:rPr>
              <a:t>бокра</a:t>
            </a:r>
            <a:r>
              <a:rPr lang="ru-RU" sz="4800" b="1" dirty="0">
                <a:solidFill>
                  <a:srgbClr val="002060"/>
                </a:solidFill>
              </a:rPr>
              <a:t> и </a:t>
            </a:r>
            <a:r>
              <a:rPr lang="ru-RU" sz="4800" b="1" dirty="0" err="1">
                <a:solidFill>
                  <a:srgbClr val="002060"/>
                </a:solidFill>
              </a:rPr>
              <a:t>кудрячит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бокренка</a:t>
            </a:r>
            <a:r>
              <a:rPr lang="ru-RU" sz="4800" b="1" dirty="0" smtClean="0">
                <a:solidFill>
                  <a:srgbClr val="002060"/>
                </a:solidFill>
              </a:rPr>
              <a:t>».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Л.В.Щерба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78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88313"/>
            <a:ext cx="10058400" cy="534672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Жизнь </a:t>
            </a:r>
            <a:r>
              <a:rPr lang="ru-RU" sz="2400" b="1" dirty="0">
                <a:solidFill>
                  <a:srgbClr val="002060"/>
                </a:solidFill>
              </a:rPr>
              <a:t>в лесу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	Ни на минуту не затихает жизнь в лесу. Невозможно пережить зиму без припасов, а потому дорог каждый летний денёк. Не легкое, а трудное дело – готовиться к зимовке.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	Вовсе не случайно неуклюжий медведь засел в малиннике. Он не просто лакомится ягодами, а нагуливает жир перед зимней спячкой.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	Вот с невысокого дерева спрыгнула белка, она ищет грибы. Неприметная мышка тихо шуршит в траве, подбирая рассыпавшиеся зёрна. Суетится весь лесной народ, зная, какое несчастье ждёт незапасливого хозяина. Нелёгкий, но необходимый труд поможет выжить в суровую зиму.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30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78724"/>
              </p:ext>
            </p:extLst>
          </p:nvPr>
        </p:nvGraphicFramePr>
        <p:xfrm>
          <a:off x="189188" y="378371"/>
          <a:ext cx="11666481" cy="6306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50"/>
                <a:gridCol w="2543908"/>
                <a:gridCol w="1817077"/>
                <a:gridCol w="3766746"/>
              </a:tblGrid>
              <a:tr h="165952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Этап 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Универсальные учебные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действия (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УУД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46678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Самоопределение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  деятельности.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</a:rPr>
                        <a:t>Орг.момент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Включение в деловой ритм урока.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Подготовка класса к работе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Личностные: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проявлять внутреннюю позицию на уровне положительного отношения к процессу обучения, к участникам учебной ситуации;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Регулятивные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: планировать свою деятельность;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Коммуникативные: планирование учебного сотрудничества с учителем и сверстниками;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Познавательные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: осознавать учебно-познавательную задачу.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408570"/>
              </p:ext>
            </p:extLst>
          </p:nvPr>
        </p:nvGraphicFramePr>
        <p:xfrm>
          <a:off x="141890" y="268014"/>
          <a:ext cx="11808372" cy="6353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510"/>
                <a:gridCol w="2485292"/>
                <a:gridCol w="2719754"/>
                <a:gridCol w="2782816"/>
              </a:tblGrid>
              <a:tr h="108474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учащихся</a:t>
                      </a:r>
                      <a:endParaRPr lang="ru-RU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УУД</a:t>
                      </a:r>
                      <a:endParaRPr lang="ru-RU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26875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Актуализация знаний;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создание ситуаци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и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успеха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(приемы)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Побуждение;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Эпиграф к уроку;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Индуктор;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Ассоциативный ряд;</a:t>
                      </a:r>
                    </a:p>
                    <a:p>
                      <a:endParaRPr lang="ru-RU" sz="2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Выявляет уровень знаний.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Определяет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типичные недостатки.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Выполняют задания, тренирующие отдельные способности к учебной деятельности, мыслительные операции и учебные навыки.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Коммуникативные: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планирование учебного сотрудничества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с учителем и сверстниками; </a:t>
                      </a:r>
                    </a:p>
                    <a:p>
                      <a:endParaRPr lang="ru-RU" b="1" baseline="0" dirty="0" smtClean="0"/>
                    </a:p>
                    <a:p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Познавательные: </a:t>
                      </a:r>
                    </a:p>
                    <a:p>
                      <a:endParaRPr lang="ru-RU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Логические: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анализ объекта с целью выделения признаков.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0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774291"/>
              </p:ext>
            </p:extLst>
          </p:nvPr>
        </p:nvGraphicFramePr>
        <p:xfrm>
          <a:off x="173420" y="283779"/>
          <a:ext cx="11792609" cy="637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211"/>
                <a:gridCol w="1981200"/>
                <a:gridCol w="1957754"/>
                <a:gridCol w="3947444"/>
              </a:tblGrid>
              <a:tr h="892491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3 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УУД</a:t>
                      </a:r>
                      <a:endParaRPr lang="ru-RU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48243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Постановка учебной задачи : фиксация затруднений в деятельности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(приемы)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Столкновение противоречий;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вопросы,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требующие установления сходства и различия;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вопрос к тексту;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Почини цепочку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Да –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нетка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Сравнение;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Информационная карта урока;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Проведи исследование;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Раздели на группы;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Дай информацию;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Придумай название;</a:t>
                      </a:r>
                    </a:p>
                    <a:p>
                      <a:endParaRPr lang="ru-RU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Активизирует знания учащихся; 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Создает проблемную ситуацию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Ставят цели, задают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( формулируют вопросы)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Регулятивные: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принимать и сохранять учебное задание;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– определять лично значимую цель в рамках учебной темы;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–оценивать собственные возможности для выполнения задания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-устанавливать последовательность действий по выполнению задания;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Познавательные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: постановка вопросов; формулирование проблемы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Личностные: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интерес к учебной теме;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творчество выполняя задания;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сопереживание и уважение к другим людям;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желание к самооценке;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Коммуникативные: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адекватно отвечать на поставленный вопрос,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-адекватно передавать информацию собеседнику,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работать в паре и группе,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-внимательно слушать и слышать партнера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договариваться о чем-либо - корректно взаимодействовать с другими людьми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-участвовать в диалоге,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3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10853"/>
              </p:ext>
            </p:extLst>
          </p:nvPr>
        </p:nvGraphicFramePr>
        <p:xfrm>
          <a:off x="0" y="0"/>
          <a:ext cx="12191999" cy="771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446"/>
                <a:gridCol w="1676400"/>
                <a:gridCol w="1406769"/>
                <a:gridCol w="5275384"/>
              </a:tblGrid>
              <a:tr h="13492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Этап 4 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 учителя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УУД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36957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Построение проекта выхода из ситуации затруднения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Совместное решение учебной задачи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(приемы)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Проблемный поиск;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Пары сменного состава;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Послушать – сговориться – обсудить;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Яркое пятно;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Разрешение парадоксов;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Тема в виде проблемного вопроса;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Работа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над понятием;</a:t>
                      </a:r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Подводящий диалог;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Проблемная ситуация;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Составление алгоритма;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Собери модель;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Организует учащихся по исследованию проблемной ситуации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Составляют план достижения и определяют средства ;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Формулируют 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( уточняют ) тему  урока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Регулятивные: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вносить необходимые дополнения и корректировать план и способы действий;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планировать свою деятельность;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-преодолевать затруднения (идти к цели);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Познавательные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: структурировать информацию и составлять план;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устанавливать причинно- следственные связи, строить рассуждения, выводы, доказательства; создавать самостоятельно способы решения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</a:rPr>
                        <a:t>практикоориентированного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задания; создавать творческий продукт;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анализировать, сравнивать, классифицировать, обобщать информацию;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переводить информацию в разные формы предъявления;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формулировать вопросы и ответы, однозначно адекватные друг другу;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создавать «информационную конструкцию», восстанавливать ее.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Коммуникативные: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внимательно слушать и слышать партнера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договариваться о чем-либо - корректно взаимодействовать с другими людьми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-участвовать в диалоге,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-отстаивать свое мнение и разрешать конфликты;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-с достаточной полнотой и точностью выражать свои мысли в соответствии с задачами и условиями коммуникации,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-владеть монологической и диалогической формами речи в соответствии с грамматическими и синтаксическими нормами родного языка и современных средств коммуникации..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Личностные: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определять потребности в освоении учебной темы;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-осознавать эмоционально- ценностное отношение к содержанию изучаемой темы;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отношение к основным моральным нормам;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0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342920"/>
              </p:ext>
            </p:extLst>
          </p:nvPr>
        </p:nvGraphicFramePr>
        <p:xfrm>
          <a:off x="189186" y="357187"/>
          <a:ext cx="11855669" cy="62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860"/>
                <a:gridCol w="2391508"/>
                <a:gridCol w="2579077"/>
                <a:gridCol w="4155224"/>
              </a:tblGrid>
              <a:tr h="9865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 5 </a:t>
                      </a:r>
                      <a:endParaRPr lang="ru-RU" sz="2400" dirty="0"/>
                    </a:p>
                  </a:txBody>
                  <a:tcPr>
                    <a:solidFill>
                      <a:srgbClr val="E75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E75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учащихся</a:t>
                      </a:r>
                      <a:endParaRPr lang="ru-RU" sz="2400" dirty="0"/>
                    </a:p>
                  </a:txBody>
                  <a:tcPr>
                    <a:solidFill>
                      <a:srgbClr val="E75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УУД</a:t>
                      </a:r>
                      <a:endParaRPr lang="ru-RU" sz="2400" dirty="0"/>
                    </a:p>
                  </a:txBody>
                  <a:tcPr>
                    <a:solidFill>
                      <a:srgbClr val="E753B2"/>
                    </a:solidFill>
                  </a:tcPr>
                </a:tc>
              </a:tr>
              <a:tr h="521470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Первичное закрепление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(приемы):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Птичий базар;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Цепочка;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Расшифруй!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Кластер;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Починить цепочку;</a:t>
                      </a:r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Устанавливает осознанность восприятия;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Первичное обобщение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Решают типовые задания с проговариванием алгоритма  (способа действия) вслух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Регулятивные: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адекватно оценивать действия по выполнению задания.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-вносить необходимые дополнения и корректировать план и способы действий;;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Коммуникативные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: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 работать в паре и группе, договариваться о чем-либо - корректно взаимодействовать с другими людьми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-участвовать в диалоге;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Личностные: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проявлять позитивное отношение к чувствам других людей и готовность к сотрудничеству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интерес к учебной теме;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творчество выполняя задания; 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-проявлять сопереживание и уважение к другим людям;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873351"/>
              </p:ext>
            </p:extLst>
          </p:nvPr>
        </p:nvGraphicFramePr>
        <p:xfrm>
          <a:off x="126123" y="283779"/>
          <a:ext cx="11902967" cy="616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831"/>
                <a:gridCol w="2485292"/>
                <a:gridCol w="2098431"/>
                <a:gridCol w="3506413"/>
              </a:tblGrid>
              <a:tr h="9180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 6</a:t>
                      </a:r>
                      <a:endParaRPr lang="ru-RU" sz="2400" dirty="0"/>
                    </a:p>
                  </a:txBody>
                  <a:tcPr>
                    <a:solidFill>
                      <a:srgbClr val="8754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Действия учителя</a:t>
                      </a:r>
                      <a:endParaRPr lang="ru-RU" sz="2400" dirty="0"/>
                    </a:p>
                  </a:txBody>
                  <a:tcPr>
                    <a:solidFill>
                      <a:srgbClr val="8754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Действия учащихся</a:t>
                      </a:r>
                      <a:endParaRPr lang="ru-RU" sz="2400" dirty="0"/>
                    </a:p>
                  </a:txBody>
                  <a:tcPr>
                    <a:solidFill>
                      <a:srgbClr val="8754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УУД</a:t>
                      </a:r>
                      <a:endParaRPr lang="ru-RU" sz="2400" dirty="0"/>
                    </a:p>
                  </a:txBody>
                  <a:tcPr>
                    <a:solidFill>
                      <a:srgbClr val="87544F"/>
                    </a:solidFill>
                  </a:tcPr>
                </a:tc>
              </a:tr>
              <a:tr h="524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Самостоятельная работа с самопроверкой по эталону</a:t>
                      </a:r>
                    </a:p>
                    <a:p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(приемы):</a:t>
                      </a:r>
                    </a:p>
                    <a:p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Фактологический диктант;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Цифровой диктант;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Буквенный диктант;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Блиц – контрольная;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Творческий диктант;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Соответствие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фактов и понятий;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Рядом с художником;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Организует деятельность по применению новых знаний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Самостоятельная работа;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Осуществляют самопроверку: пошаговое сравнение с эталоном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Регулятивные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: контролировать выполнение результата;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-соотносить способы и условия действий;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-оценивать результат деятельности и планировать дальнейшее свое развитие;</a:t>
                      </a: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Личностные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: проявлять желание к самооценке;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-осознавать успешность своей деятельности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5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57328"/>
              </p:ext>
            </p:extLst>
          </p:nvPr>
        </p:nvGraphicFramePr>
        <p:xfrm>
          <a:off x="126125" y="220717"/>
          <a:ext cx="11871434" cy="667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813"/>
                <a:gridCol w="2461847"/>
                <a:gridCol w="2345290"/>
                <a:gridCol w="3462484"/>
              </a:tblGrid>
              <a:tr h="90913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Этап 7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D2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D2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Действия учащихся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D2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УУД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D204"/>
                    </a:solidFill>
                  </a:tcPr>
                </a:tc>
              </a:tr>
              <a:tr h="4912223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Рефлексия деятельности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( итог урока)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(приемы):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Опрос – итог;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Азбука;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Пантомима;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Анкета;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Цветные поля;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Увеличение – уменьшение;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Синквейн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Толстый и тонкий вопрос;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Телеграмма;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Шкатулка;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Организует рефлексию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Осуществляют самооценку собственной учебной деятельности, соотносят цель и результаты, степень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их соответствия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Коммуникативные: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умение с достаточной полнотой и точностью выражать свои мысли;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Познавательные: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предъявлять информацию в различных языковых формах (письменно, устно и т.д.).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Личностные: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-проявлять желание к самооценке;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-осознавать успешность своей деятельности.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15929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5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722910"/>
              </p:ext>
            </p:extLst>
          </p:nvPr>
        </p:nvGraphicFramePr>
        <p:xfrm>
          <a:off x="536573" y="425450"/>
          <a:ext cx="11334860" cy="6006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5"/>
                <a:gridCol w="2508697"/>
                <a:gridCol w="2790390"/>
                <a:gridCol w="3202058"/>
              </a:tblGrid>
              <a:tr h="13306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 8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A03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УЧИТЕЛЯ</a:t>
                      </a:r>
                      <a:endParaRPr lang="ru-RU" dirty="0"/>
                    </a:p>
                  </a:txBody>
                  <a:tcPr>
                    <a:solidFill>
                      <a:srgbClr val="0A03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УЧАЩИХСЯ</a:t>
                      </a:r>
                      <a:endParaRPr lang="ru-RU" dirty="0"/>
                    </a:p>
                  </a:txBody>
                  <a:tcPr>
                    <a:solidFill>
                      <a:srgbClr val="0A03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>
                    <a:solidFill>
                      <a:srgbClr val="0A039B"/>
                    </a:solidFill>
                  </a:tcPr>
                </a:tc>
              </a:tr>
              <a:tr h="467628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ДОМАШНЕЕ ЗАДАНИЕ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Упражнение или творческое задание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Выбирают домашнее задание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Познавательные: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создавать творческий продукт;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 предъявлять информацию в различных языковых формах (письменно, устно и т.д.).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Личностные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: проявлять интерес к учебной теме;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-проявлять творчество, выполняя задания;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1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286</TotalTime>
  <Words>1151</Words>
  <Application>Microsoft Office PowerPoint</Application>
  <PresentationFormat>Произвольный</PresentationFormat>
  <Paragraphs>229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Savon</vt:lpstr>
      <vt:lpstr>Поток</vt:lpstr>
      <vt:lpstr>1_Поток</vt:lpstr>
      <vt:lpstr>2_Поток</vt:lpstr>
      <vt:lpstr>3_Поток</vt:lpstr>
      <vt:lpstr>4_Поток</vt:lpstr>
      <vt:lpstr>5_Поток</vt:lpstr>
      <vt:lpstr>6_Поток</vt:lpstr>
      <vt:lpstr>Постановка учебной задачи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установления сходства и различия </vt:lpstr>
      <vt:lpstr>Презентация PowerPoint</vt:lpstr>
      <vt:lpstr>           Раздели на группы</vt:lpstr>
      <vt:lpstr>Столкновение противоречий</vt:lpstr>
      <vt:lpstr>                Сравнение</vt:lpstr>
      <vt:lpstr>   Проведи исследование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технологической карты урока</dc:title>
  <dc:creator>user</dc:creator>
  <cp:lastModifiedBy>Надежда Пронская</cp:lastModifiedBy>
  <cp:revision>35</cp:revision>
  <dcterms:created xsi:type="dcterms:W3CDTF">2016-01-07T04:45:38Z</dcterms:created>
  <dcterms:modified xsi:type="dcterms:W3CDTF">2019-11-27T11:56:01Z</dcterms:modified>
</cp:coreProperties>
</file>