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C9A92-E4F3-443F-A284-4BCADDBDB9CB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 Устная работа: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2076" y="1772816"/>
            <a:ext cx="66967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*     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называется функцией?</a:t>
            </a:r>
          </a:p>
          <a:p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называется графиком функции?</a:t>
            </a:r>
          </a:p>
          <a:p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  Что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такое область определения и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область значения?</a:t>
            </a:r>
          </a:p>
          <a:p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  Какая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функция называется четной (нечетной) функцией? </a:t>
            </a:r>
            <a:endParaRPr lang="ru-RU" sz="28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*   Какая функция называется периодической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(непериодической)?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4350" y="361256"/>
            <a:ext cx="20514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y=sin2x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7169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10" b="6090"/>
          <a:stretch>
            <a:fillRect/>
          </a:stretch>
        </p:blipFill>
        <p:spPr bwMode="auto">
          <a:xfrm>
            <a:off x="251520" y="1124744"/>
            <a:ext cx="7058015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7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9532" y="689357"/>
            <a:ext cx="252028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y=0,5cosx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Рисунок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21" b="6277"/>
          <a:stretch/>
        </p:blipFill>
        <p:spPr bwMode="auto">
          <a:xfrm>
            <a:off x="611560" y="1412776"/>
            <a:ext cx="5740264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7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552" y="590368"/>
            <a:ext cx="21759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y=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cos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(x/2)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10241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91" b="5811"/>
          <a:stretch>
            <a:fillRect/>
          </a:stretch>
        </p:blipFill>
        <p:spPr bwMode="auto">
          <a:xfrm>
            <a:off x="467544" y="1268760"/>
            <a:ext cx="7088690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79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233903"/>
            <a:ext cx="51845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Работа группы №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y=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cosx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1126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61" b="6908"/>
          <a:stretch>
            <a:fillRect/>
          </a:stretch>
        </p:blipFill>
        <p:spPr bwMode="auto">
          <a:xfrm>
            <a:off x="467544" y="1484784"/>
            <a:ext cx="7454021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54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1785" y="346090"/>
            <a:ext cx="37621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Работа группы №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15" b="6882"/>
          <a:stretch>
            <a:fillRect/>
          </a:stretch>
        </p:blipFill>
        <p:spPr bwMode="auto">
          <a:xfrm>
            <a:off x="247739" y="1177087"/>
            <a:ext cx="4169797" cy="2611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1306" y="764704"/>
            <a:ext cx="1353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Segoe Print" pitchFamily="2" charset="0"/>
              </a:rPr>
              <a:t>у=</a:t>
            </a:r>
            <a:r>
              <a:rPr lang="en-US" sz="2800" b="1" dirty="0" err="1">
                <a:solidFill>
                  <a:srgbClr val="C00000"/>
                </a:solidFill>
                <a:latin typeface="Segoe Print" pitchFamily="2" charset="0"/>
              </a:rPr>
              <a:t>cosx</a:t>
            </a:r>
            <a:endParaRPr lang="ru-RU" sz="28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932040" y="2613813"/>
            <a:ext cx="187220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y=-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cosx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47" b="32658"/>
          <a:stretch>
            <a:fillRect/>
          </a:stretch>
        </p:blipFill>
        <p:spPr bwMode="auto">
          <a:xfrm>
            <a:off x="2627784" y="3408949"/>
            <a:ext cx="498049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5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50" b="33440"/>
          <a:stretch>
            <a:fillRect/>
          </a:stretch>
        </p:blipFill>
        <p:spPr bwMode="auto">
          <a:xfrm>
            <a:off x="323527" y="607110"/>
            <a:ext cx="4728149" cy="2533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08" b="24217"/>
          <a:stretch/>
        </p:blipFill>
        <p:spPr bwMode="auto">
          <a:xfrm>
            <a:off x="3419872" y="3356992"/>
            <a:ext cx="4235865" cy="286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23528" y="377171"/>
            <a:ext cx="172819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y=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sinx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047015" y="2825017"/>
            <a:ext cx="2141984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y=-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sinx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4514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14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4" y="444823"/>
            <a:ext cx="511256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Работа группы №4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=2+3*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cos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/2)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13313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21" b="17993"/>
          <a:stretch>
            <a:fillRect/>
          </a:stretch>
        </p:blipFill>
        <p:spPr bwMode="auto">
          <a:xfrm>
            <a:off x="818790" y="1412776"/>
            <a:ext cx="6514655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56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39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48680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Свойства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функции у=</a:t>
            </a:r>
            <a:r>
              <a:rPr lang="en-US" sz="28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sinx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Рисунок 1" descr="https://pandia.ru/text/81/454/images/img10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48" y="1573203"/>
            <a:ext cx="7171865" cy="4073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0707" y="548680"/>
            <a:ext cx="4689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Свойства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функции у=с</a:t>
            </a:r>
            <a:r>
              <a:rPr lang="en-US" sz="28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Рисунок 2" descr="https://ds02.infourok.ru/uploads/ex/05c5/00023c2c-52856cbe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23178" r="6293" b="28918"/>
          <a:stretch>
            <a:fillRect/>
          </a:stretch>
        </p:blipFill>
        <p:spPr bwMode="auto">
          <a:xfrm>
            <a:off x="395536" y="1772816"/>
            <a:ext cx="7166362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404664"/>
            <a:ext cx="6031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Что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произошло с графиком у=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Рисунок 3" descr="http://900igr.net/up/datas/69408/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5" r="17734" b="19511"/>
          <a:stretch>
            <a:fillRect/>
          </a:stretch>
        </p:blipFill>
        <p:spPr bwMode="auto">
          <a:xfrm>
            <a:off x="467544" y="1628800"/>
            <a:ext cx="6872921" cy="3916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620688"/>
            <a:ext cx="6181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Что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произошло с графиком у= </a:t>
            </a:r>
            <a:r>
              <a:rPr lang="en-US" sz="28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098" name="Рисунок 4" descr="https://ds04.infourok.ru/uploads/ex/0374/0016bfc3-095bf973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22293" r="7484" b="30698"/>
          <a:stretch>
            <a:fillRect/>
          </a:stretch>
        </p:blipFill>
        <p:spPr bwMode="auto">
          <a:xfrm>
            <a:off x="542287" y="1484784"/>
            <a:ext cx="6916973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494278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  <a:latin typeface="Garamond" pitchFamily="18" charset="0"/>
              </a:rPr>
              <a:t>«Построение </a:t>
            </a:r>
            <a:r>
              <a:rPr lang="ru-RU" sz="3200" i="1" dirty="0">
                <a:solidFill>
                  <a:srgbClr val="C00000"/>
                </a:solidFill>
                <a:latin typeface="Garamond" pitchFamily="18" charset="0"/>
              </a:rPr>
              <a:t>графиков </a:t>
            </a:r>
            <a:endParaRPr lang="ru-RU" sz="3200" i="1" dirty="0" smtClean="0">
              <a:solidFill>
                <a:srgbClr val="C00000"/>
              </a:solidFill>
              <a:latin typeface="Garamond" pitchFamily="18" charset="0"/>
            </a:endParaRPr>
          </a:p>
          <a:p>
            <a:pPr algn="ctr"/>
            <a:r>
              <a:rPr lang="ru-RU" sz="3200" i="1" dirty="0" smtClean="0">
                <a:solidFill>
                  <a:srgbClr val="C00000"/>
                </a:solidFill>
                <a:latin typeface="Garamond" pitchFamily="18" charset="0"/>
              </a:rPr>
              <a:t>тригонометрических </a:t>
            </a:r>
            <a:r>
              <a:rPr lang="ru-RU" sz="3200" i="1" dirty="0">
                <a:solidFill>
                  <a:srgbClr val="C00000"/>
                </a:solidFill>
                <a:latin typeface="Garamond" pitchFamily="18" charset="0"/>
              </a:rPr>
              <a:t>функции с помощью системы </a:t>
            </a:r>
            <a:r>
              <a:rPr lang="en-US" sz="3200" i="1" dirty="0">
                <a:solidFill>
                  <a:srgbClr val="C00000"/>
                </a:solidFill>
                <a:latin typeface="Garamond" pitchFamily="18" charset="0"/>
              </a:rPr>
              <a:t>Maxima</a:t>
            </a:r>
            <a:r>
              <a:rPr lang="ru-RU" sz="3200" i="1" dirty="0" smtClean="0">
                <a:solidFill>
                  <a:srgbClr val="C00000"/>
                </a:solidFill>
                <a:latin typeface="Garamond" pitchFamily="18" charset="0"/>
              </a:rPr>
              <a:t>.»</a:t>
            </a:r>
            <a:endParaRPr lang="ru-RU" sz="3200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476672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Тема урока: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4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Segoe Print" pitchFamily="2" charset="0"/>
              </a:rPr>
              <a:t>2. Работа в </a:t>
            </a:r>
            <a:r>
              <a:rPr lang="ru-RU" sz="2800" b="1" dirty="0">
                <a:solidFill>
                  <a:srgbClr val="C00000"/>
                </a:solidFill>
                <a:latin typeface="Segoe Print" pitchFamily="2" charset="0"/>
              </a:rPr>
              <a:t>г</a:t>
            </a:r>
            <a:r>
              <a:rPr lang="ru-RU" sz="2800" b="1" dirty="0" smtClean="0">
                <a:solidFill>
                  <a:srgbClr val="C00000"/>
                </a:solidFill>
                <a:latin typeface="Segoe Print" pitchFamily="2" charset="0"/>
              </a:rPr>
              <a:t>руппах:</a:t>
            </a:r>
            <a:endParaRPr lang="ru-RU" sz="28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12776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1 группа:      </a:t>
            </a:r>
          </a:p>
          <a:p>
            <a:r>
              <a:rPr lang="ru-RU" sz="2800" b="1" dirty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Segoe Print" pitchFamily="2" charset="0"/>
              </a:rPr>
              <a:t>  у=</a:t>
            </a:r>
            <a:r>
              <a:rPr lang="en-US" sz="2800" b="1" dirty="0" err="1">
                <a:solidFill>
                  <a:srgbClr val="C00000"/>
                </a:solidFill>
                <a:latin typeface="Segoe Print" pitchFamily="2" charset="0"/>
              </a:rPr>
              <a:t>sinx</a:t>
            </a:r>
            <a:r>
              <a:rPr lang="ru-RU" sz="2800" b="1" dirty="0">
                <a:solidFill>
                  <a:srgbClr val="C00000"/>
                </a:solidFill>
                <a:latin typeface="Segoe Print" pitchFamily="2" charset="0"/>
              </a:rPr>
              <a:t>,  у=2</a:t>
            </a:r>
            <a:r>
              <a:rPr lang="en-US" sz="2800" b="1" dirty="0" err="1">
                <a:solidFill>
                  <a:srgbClr val="C00000"/>
                </a:solidFill>
                <a:latin typeface="Segoe Print" pitchFamily="2" charset="0"/>
              </a:rPr>
              <a:t>sinx</a:t>
            </a:r>
            <a:r>
              <a:rPr lang="en-US" sz="2800" b="1" dirty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Segoe Print" pitchFamily="2" charset="0"/>
              </a:rPr>
              <a:t>, </a:t>
            </a:r>
            <a:r>
              <a:rPr lang="en-US" sz="2800" b="1" dirty="0">
                <a:solidFill>
                  <a:srgbClr val="C00000"/>
                </a:solidFill>
                <a:latin typeface="Segoe Print" pitchFamily="2" charset="0"/>
              </a:rPr>
              <a:t>y</a:t>
            </a:r>
            <a:r>
              <a:rPr lang="ru-RU" sz="2800" b="1" dirty="0">
                <a:solidFill>
                  <a:srgbClr val="C00000"/>
                </a:solidFill>
                <a:latin typeface="Segoe Print" pitchFamily="2" charset="0"/>
              </a:rPr>
              <a:t>=</a:t>
            </a:r>
            <a:r>
              <a:rPr lang="en-US" sz="2800" b="1" dirty="0">
                <a:solidFill>
                  <a:srgbClr val="C00000"/>
                </a:solidFill>
                <a:latin typeface="Segoe Print" pitchFamily="2" charset="0"/>
              </a:rPr>
              <a:t>sin</a:t>
            </a:r>
            <a:r>
              <a:rPr lang="ru-RU" sz="2800" b="1" dirty="0">
                <a:solidFill>
                  <a:srgbClr val="C00000"/>
                </a:solidFill>
                <a:latin typeface="Segoe Print" pitchFamily="2" charset="0"/>
              </a:rPr>
              <a:t>2</a:t>
            </a:r>
            <a:r>
              <a:rPr lang="en-US" sz="2800" b="1" dirty="0">
                <a:solidFill>
                  <a:srgbClr val="C00000"/>
                </a:solidFill>
                <a:latin typeface="Segoe Print" pitchFamily="2" charset="0"/>
              </a:rPr>
              <a:t>x</a:t>
            </a:r>
            <a:endParaRPr lang="ru-RU" sz="28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633" y="2132856"/>
            <a:ext cx="7272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2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группа: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  <a:latin typeface="Segoe Print" pitchFamily="2" charset="0"/>
              </a:rPr>
              <a:t>у=</a:t>
            </a:r>
            <a:r>
              <a:rPr lang="en-US" sz="2800" b="1" dirty="0" err="1">
                <a:solidFill>
                  <a:srgbClr val="C00000"/>
                </a:solidFill>
                <a:latin typeface="Segoe Print" pitchFamily="2" charset="0"/>
              </a:rPr>
              <a:t>cosx</a:t>
            </a:r>
            <a:r>
              <a:rPr lang="ru-RU" sz="2800" b="1" dirty="0">
                <a:solidFill>
                  <a:srgbClr val="C00000"/>
                </a:solidFill>
                <a:latin typeface="Segoe Print" pitchFamily="2" charset="0"/>
              </a:rPr>
              <a:t>, у=0,5</a:t>
            </a:r>
            <a:r>
              <a:rPr lang="en-US" sz="2800" b="1" dirty="0" err="1">
                <a:solidFill>
                  <a:srgbClr val="C00000"/>
                </a:solidFill>
                <a:latin typeface="Segoe Print" pitchFamily="2" charset="0"/>
              </a:rPr>
              <a:t>cos</a:t>
            </a:r>
            <a:r>
              <a:rPr lang="en-US" sz="2800" b="1" dirty="0">
                <a:solidFill>
                  <a:srgbClr val="C00000"/>
                </a:solidFill>
                <a:latin typeface="Segoe Print" pitchFamily="2" charset="0"/>
              </a:rPr>
              <a:t> x</a:t>
            </a:r>
            <a:r>
              <a:rPr lang="ru-RU" sz="2800" b="1" dirty="0">
                <a:solidFill>
                  <a:srgbClr val="C00000"/>
                </a:solidFill>
                <a:latin typeface="Segoe Print" pitchFamily="2" charset="0"/>
              </a:rPr>
              <a:t>, </a:t>
            </a:r>
            <a:r>
              <a:rPr lang="en-US" sz="2800" b="1" dirty="0">
                <a:solidFill>
                  <a:srgbClr val="C00000"/>
                </a:solidFill>
                <a:latin typeface="Segoe Print" pitchFamily="2" charset="0"/>
              </a:rPr>
              <a:t>y</a:t>
            </a:r>
            <a:r>
              <a:rPr lang="ru-RU" sz="2800" b="1" dirty="0">
                <a:solidFill>
                  <a:srgbClr val="C00000"/>
                </a:solidFill>
                <a:latin typeface="Segoe Print" pitchFamily="2" charset="0"/>
              </a:rPr>
              <a:t>=</a:t>
            </a:r>
            <a:r>
              <a:rPr lang="en-US" sz="2800" b="1" dirty="0" err="1">
                <a:solidFill>
                  <a:srgbClr val="C00000"/>
                </a:solidFill>
                <a:latin typeface="Segoe Print" pitchFamily="2" charset="0"/>
              </a:rPr>
              <a:t>cos</a:t>
            </a:r>
            <a:r>
              <a:rPr lang="ru-RU" sz="2800" b="1" dirty="0">
                <a:solidFill>
                  <a:srgbClr val="C00000"/>
                </a:solidFill>
                <a:latin typeface="Segoe Print" pitchFamily="2" charset="0"/>
              </a:rPr>
              <a:t>0,5</a:t>
            </a:r>
            <a:r>
              <a:rPr lang="en-US" sz="2800" b="1" dirty="0">
                <a:solidFill>
                  <a:srgbClr val="C00000"/>
                </a:solidFill>
                <a:latin typeface="Segoe Print" pitchFamily="2" charset="0"/>
              </a:rPr>
              <a:t>x</a:t>
            </a:r>
            <a:endParaRPr lang="ru-RU" sz="2800" b="1" dirty="0">
              <a:solidFill>
                <a:srgbClr val="C00000"/>
              </a:solidFill>
              <a:latin typeface="Segoe Print" pitchFamily="2" charset="0"/>
            </a:endParaRPr>
          </a:p>
          <a:p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3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группа: </a:t>
            </a:r>
            <a:r>
              <a:rPr lang="ru-RU" sz="2800" b="1" dirty="0" smtClean="0">
                <a:solidFill>
                  <a:srgbClr val="C00000"/>
                </a:solidFill>
                <a:latin typeface="Segoe Print" pitchFamily="2" charset="0"/>
              </a:rPr>
              <a:t>у=</a:t>
            </a:r>
            <a:r>
              <a:rPr lang="en-US" sz="2800" b="1" dirty="0" err="1">
                <a:solidFill>
                  <a:srgbClr val="C00000"/>
                </a:solidFill>
                <a:latin typeface="Segoe Print" pitchFamily="2" charset="0"/>
              </a:rPr>
              <a:t>cosx</a:t>
            </a:r>
            <a:r>
              <a:rPr lang="ru-RU" sz="2800" b="1" dirty="0">
                <a:solidFill>
                  <a:srgbClr val="C00000"/>
                </a:solidFill>
                <a:latin typeface="Segoe Print" pitchFamily="2" charset="0"/>
              </a:rPr>
              <a:t> и  у=-с</a:t>
            </a:r>
            <a:r>
              <a:rPr lang="en-US" sz="2800" b="1" dirty="0" err="1">
                <a:solidFill>
                  <a:srgbClr val="C00000"/>
                </a:solidFill>
                <a:latin typeface="Segoe Print" pitchFamily="2" charset="0"/>
              </a:rPr>
              <a:t>os</a:t>
            </a:r>
            <a:r>
              <a:rPr lang="en-US" sz="2800" b="1" dirty="0">
                <a:solidFill>
                  <a:srgbClr val="C00000"/>
                </a:solidFill>
                <a:latin typeface="Segoe Print" pitchFamily="2" charset="0"/>
              </a:rPr>
              <a:t> x</a:t>
            </a:r>
            <a:r>
              <a:rPr lang="ru-RU" sz="2800" b="1" dirty="0">
                <a:solidFill>
                  <a:srgbClr val="C00000"/>
                </a:solidFill>
                <a:latin typeface="Segoe Print" pitchFamily="2" charset="0"/>
              </a:rPr>
              <a:t>,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Segoe Print" pitchFamily="2" charset="0"/>
              </a:rPr>
              <a:t>   у</a:t>
            </a:r>
            <a:r>
              <a:rPr lang="ru-RU" sz="2800" b="1" dirty="0">
                <a:solidFill>
                  <a:srgbClr val="C00000"/>
                </a:solidFill>
                <a:latin typeface="Segoe Print" pitchFamily="2" charset="0"/>
              </a:rPr>
              <a:t>= - </a:t>
            </a:r>
            <a:r>
              <a:rPr lang="en-US" sz="2800" b="1" dirty="0">
                <a:solidFill>
                  <a:srgbClr val="C00000"/>
                </a:solidFill>
                <a:latin typeface="Segoe Print" pitchFamily="2" charset="0"/>
              </a:rPr>
              <a:t>sin x</a:t>
            </a:r>
            <a:r>
              <a:rPr lang="ru-RU" sz="2800" b="1" dirty="0">
                <a:solidFill>
                  <a:srgbClr val="C00000"/>
                </a:solidFill>
                <a:latin typeface="Segoe Print" pitchFamily="2" charset="0"/>
              </a:rPr>
              <a:t> и у=</a:t>
            </a:r>
            <a:r>
              <a:rPr lang="en-US" sz="2800" b="1" dirty="0" err="1">
                <a:solidFill>
                  <a:srgbClr val="C00000"/>
                </a:solidFill>
                <a:latin typeface="Segoe Print" pitchFamily="2" charset="0"/>
              </a:rPr>
              <a:t>sinx</a:t>
            </a:r>
            <a:endParaRPr lang="ru-RU" sz="2800" b="1" dirty="0">
              <a:solidFill>
                <a:srgbClr val="C00000"/>
              </a:solidFill>
              <a:latin typeface="Segoe Print" pitchFamily="2" charset="0"/>
            </a:endParaRPr>
          </a:p>
          <a:p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4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группа: </a:t>
            </a:r>
            <a:r>
              <a:rPr lang="ru-RU" sz="2800" b="1" dirty="0" smtClean="0">
                <a:solidFill>
                  <a:srgbClr val="C00000"/>
                </a:solidFill>
                <a:latin typeface="Segoe Print" pitchFamily="2" charset="0"/>
              </a:rPr>
              <a:t>у=2 </a:t>
            </a:r>
            <a:r>
              <a:rPr lang="ru-RU" sz="2800" b="1" dirty="0">
                <a:solidFill>
                  <a:srgbClr val="C00000"/>
                </a:solidFill>
                <a:latin typeface="Segoe Print" pitchFamily="2" charset="0"/>
              </a:rPr>
              <a:t>+ 3</a:t>
            </a:r>
            <a:r>
              <a:rPr lang="en-US" sz="2800" b="1" dirty="0" err="1">
                <a:solidFill>
                  <a:srgbClr val="C00000"/>
                </a:solidFill>
                <a:latin typeface="Segoe Print" pitchFamily="2" charset="0"/>
              </a:rPr>
              <a:t>cos</a:t>
            </a:r>
            <a:r>
              <a:rPr lang="ru-RU" sz="2800" b="1" dirty="0">
                <a:solidFill>
                  <a:srgbClr val="C00000"/>
                </a:solidFill>
                <a:latin typeface="Segoe Print" pitchFamily="2" charset="0"/>
              </a:rPr>
              <a:t>0,5</a:t>
            </a:r>
            <a:r>
              <a:rPr lang="en-US" sz="2800" b="1" dirty="0">
                <a:solidFill>
                  <a:srgbClr val="C00000"/>
                </a:solidFill>
                <a:latin typeface="Segoe Print" pitchFamily="2" charset="0"/>
              </a:rPr>
              <a:t>x</a:t>
            </a:r>
            <a:endParaRPr lang="ru-RU" sz="2800" b="1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60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2" y="332656"/>
            <a:ext cx="532859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Работа группы №1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y=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sinx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11" b="6500"/>
          <a:stretch>
            <a:fillRect/>
          </a:stretch>
        </p:blipFill>
        <p:spPr bwMode="auto">
          <a:xfrm>
            <a:off x="323528" y="1483532"/>
            <a:ext cx="7416514" cy="46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8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5780" y="259378"/>
            <a:ext cx="25380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y=2sinx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6145" name="Рисунок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38" b="6140"/>
          <a:stretch/>
        </p:blipFill>
        <p:spPr bwMode="auto">
          <a:xfrm>
            <a:off x="395536" y="836712"/>
            <a:ext cx="6336704" cy="5547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83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200</Words>
  <Application>Microsoft Office PowerPoint</Application>
  <PresentationFormat>Экран 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Учитель</cp:lastModifiedBy>
  <cp:revision>6</cp:revision>
  <dcterms:created xsi:type="dcterms:W3CDTF">2014-07-09T08:33:20Z</dcterms:created>
  <dcterms:modified xsi:type="dcterms:W3CDTF">2019-11-20T22:00:07Z</dcterms:modified>
</cp:coreProperties>
</file>