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2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1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7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79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7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72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0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9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9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7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2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0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2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1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4691B-FA04-45CF-869E-AC23C8EB078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9B5220-CFFD-4C2C-9688-477F3040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4%D0%BE%D1%81%D1%82%D1%8C" TargetMode="External"/><Relationship Id="rId3" Type="http://schemas.openxmlformats.org/officeDocument/2006/relationships/hyperlink" Target="https://ru.wikipedia.org/wiki/%D0%9B%D1%8E%D0%B1%D0%BE%D0%B2%D1%8C" TargetMode="External"/><Relationship Id="rId7" Type="http://schemas.openxmlformats.org/officeDocument/2006/relationships/hyperlink" Target="https://ru.wikipedia.org/wiki/%D0%A1%D1%82%D1%80%D0%B0%D1%85" TargetMode="External"/><Relationship Id="rId2" Type="http://schemas.openxmlformats.org/officeDocument/2006/relationships/hyperlink" Target="https://ru.wikipedia.org/wiki/%D0%AD%D0%BC%D0%BE%D1%86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B%D0%BE%D1%81%D1%82%D1%8C" TargetMode="External"/><Relationship Id="rId5" Type="http://schemas.openxmlformats.org/officeDocument/2006/relationships/hyperlink" Target="https://ru.wikipedia.org/wiki/%D0%9E%D0%B1%D0%B8%D0%B4%D0%B0" TargetMode="External"/><Relationship Id="rId4" Type="http://schemas.openxmlformats.org/officeDocument/2006/relationships/hyperlink" Target="https://ru.wikipedia.org/wiki/%D0%9D%D0%B5%D0%BD%D0%B0%D0%B2%D0%B8%D1%81%D1%82%D1%8C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25237"/>
            <a:ext cx="7766936" cy="3025600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педагогическая служба  </a:t>
            </a:r>
            <a:b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1450  «Олимп» город Москва</a:t>
            </a:r>
            <a:b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детей и родителей:</a:t>
            </a:r>
            <a:b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дерево» - арт – терапия в коррекции тревожности и страхов  у детей и взрослых. </a:t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297383"/>
            <a:ext cx="7766936" cy="28263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dirty="0" smtClean="0"/>
              <a:t>Выполнила: педагог – психолог: Устинова Ирина Сергеевна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3289554"/>
            <a:ext cx="4461164" cy="2361166"/>
          </a:xfrm>
          <a:prstGeom prst="rect">
            <a:avLst/>
          </a:prstGeom>
        </p:spPr>
      </p:pic>
      <p:pic>
        <p:nvPicPr>
          <p:cNvPr id="5" name="Рисунок 4" descr="ÐÐ°ÑÑÐ¸Ð½ÐºÐ¸ Ð¿Ð¾ Ð·Ð°Ð¿ÑÐ¾ÑÑ Ð¿Ð¸ÐºÑÐ¾Ð³ÑÐ°Ð¼Ð¼Ð° ÑÑÑÐ°ÑÐ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146">
            <a:off x="9567339" y="4651010"/>
            <a:ext cx="1413697" cy="135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199">
            <a:off x="9545248" y="2378782"/>
            <a:ext cx="1524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1" y="4194029"/>
            <a:ext cx="1304925" cy="145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152278"/>
            <a:ext cx="1551709" cy="107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Ð°ÑÑÐ¸Ð½ÐºÐ¸ Ð¿Ð¾ Ð·Ð°Ð¿ÑÐ¾ÑÑ Ð¿Ð¸ÐºÑÐ¾Ð³ÑÐ°Ð¼Ð¼Ð° ÑÐ°Ð´Ð¾ÑÑÐ¸ ÐºÐ°ÑÑÐ¸Ð½ÐºÐ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1" y="1589810"/>
            <a:ext cx="1188053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6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Арт – терапия – это метод оказания психологической поддержки посредством художественного творчества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Основатель </a:t>
            </a:r>
            <a:r>
              <a:rPr lang="ru-RU" sz="2000" dirty="0"/>
              <a:t>арт – терапии</a:t>
            </a:r>
            <a:r>
              <a:rPr lang="ru-RU" sz="2000" dirty="0" smtClean="0"/>
              <a:t>: 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Британский художник Адриан Хилл </a:t>
            </a:r>
            <a:br>
              <a:rPr lang="ru-RU" sz="2000" dirty="0"/>
            </a:br>
            <a:r>
              <a:rPr lang="ru-RU" sz="2000" dirty="0"/>
              <a:t>в 1938 </a:t>
            </a:r>
            <a:r>
              <a:rPr lang="ru-RU" sz="2000" dirty="0" smtClean="0"/>
              <a:t>году</a:t>
            </a:r>
          </a:p>
          <a:p>
            <a:r>
              <a:rPr lang="ru-RU" sz="2000" dirty="0" smtClean="0"/>
              <a:t>От англ. </a:t>
            </a:r>
            <a:r>
              <a:rPr lang="en-US" sz="2000" dirty="0" smtClean="0"/>
              <a:t>Art – </a:t>
            </a:r>
            <a:r>
              <a:rPr lang="ru-RU" sz="2000" dirty="0" smtClean="0"/>
              <a:t>«искусство» + терапия </a:t>
            </a:r>
          </a:p>
          <a:p>
            <a:r>
              <a:rPr lang="ru-RU" sz="2000" b="1" u="sng" dirty="0"/>
              <a:t>Главная цель арт-терапии состоит в </a:t>
            </a:r>
            <a:r>
              <a:rPr lang="ru-RU" sz="2000" b="1" u="sng" dirty="0" smtClean="0"/>
              <a:t>гармонизации</a:t>
            </a:r>
            <a:br>
              <a:rPr lang="ru-RU" sz="2000" b="1" u="sng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психического состояния через развитие </a:t>
            </a:r>
            <a:r>
              <a:rPr lang="ru-RU" sz="2000" b="1" u="sng" dirty="0" smtClean="0"/>
              <a:t>способности</a:t>
            </a:r>
            <a:br>
              <a:rPr lang="ru-RU" sz="2000" b="1" u="sng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самовыражения и самопознания</a:t>
            </a:r>
            <a:r>
              <a:rPr lang="ru-RU" sz="2400" b="1" u="sng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/>
              <a:t> Ценность применения искусства в терапевтических целях состоит в том, что с его помощью можно на символическом уровне выразить и исследовать самые разные чувства и </a:t>
            </a:r>
            <a:r>
              <a:rPr lang="ru-RU" dirty="0">
                <a:hlinkClick r:id="rId2" tooltip="Эмоции"/>
              </a:rPr>
              <a:t>эмоции</a:t>
            </a:r>
            <a:r>
              <a:rPr lang="ru-RU" dirty="0"/>
              <a:t>: </a:t>
            </a:r>
            <a:r>
              <a:rPr lang="ru-RU" dirty="0">
                <a:hlinkClick r:id="rId3" tooltip="Любовь"/>
              </a:rPr>
              <a:t>любовь</a:t>
            </a:r>
            <a:r>
              <a:rPr lang="ru-RU" dirty="0"/>
              <a:t>, </a:t>
            </a:r>
            <a:r>
              <a:rPr lang="ru-RU" dirty="0">
                <a:hlinkClick r:id="rId4" tooltip="Ненависть"/>
              </a:rPr>
              <a:t>ненависть</a:t>
            </a:r>
            <a:r>
              <a:rPr lang="ru-RU" dirty="0"/>
              <a:t>, </a:t>
            </a:r>
            <a:r>
              <a:rPr lang="ru-RU" dirty="0">
                <a:hlinkClick r:id="rId5" tooltip="Обида"/>
              </a:rPr>
              <a:t>обиду</a:t>
            </a:r>
            <a:r>
              <a:rPr lang="ru-RU" dirty="0"/>
              <a:t>, </a:t>
            </a:r>
            <a:r>
              <a:rPr lang="ru-RU" dirty="0">
                <a:hlinkClick r:id="rId6" tooltip="Злость"/>
              </a:rPr>
              <a:t>злость</a:t>
            </a:r>
            <a:r>
              <a:rPr lang="ru-RU" dirty="0"/>
              <a:t>, </a:t>
            </a:r>
            <a:r>
              <a:rPr lang="ru-RU" dirty="0">
                <a:hlinkClick r:id="rId7" tooltip="Страх"/>
              </a:rPr>
              <a:t>страх</a:t>
            </a:r>
            <a:r>
              <a:rPr lang="ru-RU" dirty="0"/>
              <a:t>, </a:t>
            </a:r>
            <a:r>
              <a:rPr lang="ru-RU" dirty="0">
                <a:hlinkClick r:id="rId8" tooltip="Радость"/>
              </a:rPr>
              <a:t>радость</a:t>
            </a:r>
            <a:r>
              <a:rPr lang="ru-RU" dirty="0"/>
              <a:t> и т. д.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Объект 8" descr="ÐÐ´ÑÐ¸Ð°Ð½Ð¥Ð¸Ð»Ð»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2" y="1607127"/>
            <a:ext cx="2561243" cy="210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0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29492"/>
            <a:ext cx="8596668" cy="7204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 арт – терапии: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006435"/>
            <a:ext cx="8596668" cy="336665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Ð Ð¿ÑÐ¾ÑÐ¸Ð»Ð°ÐºÑÐ¸ÑÐµÑÐºÐ¾Ð¹ Ð¸ ÐºÐ¾ÑÑÐµÐºÑÐ¸Ð¾Ð½Ð½Ð¾Ð¹ ÑÐ°Ð±Ð¾ÑÐµ ÑÐ¾ ÑÑÐ°ÑÑÐ¸Ð¼Ð¸ Ð´Ð¾ÑÐºÐ¾Ð»ÑÐ½Ð¸ÐºÐ°Ð¼Ð¸ Ð¸Ð·Ð¾ÑÐµÑÐ°Ð¿Ð¸Ñ Ð¿Ð¾Ð·Ð²Ð¾Ð»ÑÐµÑ Ð¿Ð¾Ð»ÑÑÐ¸ÑÑ ÑÐ»ÐµÐ´ÑÑÑÐ¸Ðµ Ð¿Ð¾Ð·Ð¸ÑÐ¸Ð²Ð½ÑÐµ ÑÐµÐ·ÑÐ»ÑÑÐ°ÑÑ: Ð¾Ð±ÐµÑÐ¿ÐµÑÐ¸Ð²Ð°ÐµÑ ÑÑÑÐµÐºÑÐ¸Ð²Ð½Ð¾Ðµ ÑÐ¼Ð¾ÑÐ¸Ð¾Ð½Ð°Ð»ÑÐ½Ð¾Ðµ Ð¾ÑÑÐµÐ°Ð³Ð¸ÑÐ¾Ð²Ð°Ð½Ð¸Ðµ; ÑÐ¿Ð¾ÑÐ¾Ð±ÑÑÐ²ÑÐµÑ Ð¿ÑÐµÐ¾Ð´Ð¾Ð»ÐµÐ½Ð¸Ñ ÐºÐ¾Ð¼Ð¼ÑÐ½Ð¸ÐºÐ°ÑÐ¸Ð²Ð½ÑÑ Ð±Ð°ÑÑÐµÑÐ¾Ð² Ð¸ Ð¿ÑÐ¸ÑÐ¾Ð»Ð¾Ð³Ð¸ÑÐµÑÐºÐ¸Ñ Ð·Ð°ÑÐ¸Ñ; ÑÐ¾Ð·Ð´Ð°ÐµÑ Ð±Ð»Ð°Ð³Ð¾Ð¿ÑÐ¸ÑÑÐ½ÑÐµ ÑÑÐ»Ð¾Ð²Ð¸Ñ Ð´Ð»Ñ ÑÐ°Ð·Ð²Ð¸ÑÐ¸Ñ Ð¿ÑÐ¾Ð¸Ð·Ð²Ð¾Ð»ÑÐ½Ð¾ÑÑÐ¸ Ð¸ ÑÐ¿Ð¾ÑÐ¾Ð±Ð½Ð¾ÑÑÐ¸ Ðº ÑÐ°Ð¼Ð¾ÑÐµÐ³ÑÐ»ÑÑÐ¸Ð¸;  Ð¾ÐºÐ°Ð·ÑÐ²Ð°ÐµÑ Ð²Ð»Ð¸ÑÐ½Ð¸Ðµ Ð½Ð° Ð¾ÑÐ¾Ð·Ð½Ð°Ð½Ð¸Ðµ Ð´ÐµÑÑÐ¼Ð¸ ÑÐ²Ð¾Ð¸Ñ ÑÑÐ²ÑÑÐ², Ð¿ÐµÑÐµÐ¶Ð¸Ð²Ð°Ð½Ð¸Ð¹ Ð¸ ÑÐ¼Ð¾ÑÐ¸Ð¾Ð½Ð°Ð»ÑÐ½ÑÑ ÑÐ¾ÑÑÐ¾ÑÐ½Ð¸Ð¹;  ÑÐ¾Ð´ÐµÐ¹ÑÑÐ²ÑÐµÑ ÑÐ¾ÑÐ¼Ð¸ÑÐ¾Ð²Ð°Ð½Ð¸Ñ Ð¿Ð¾Ð·Ð¸ÑÐ¸Ð²Ð½Ð¾Ð¹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1149927"/>
            <a:ext cx="8492836" cy="558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3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Изотерапия</a:t>
            </a:r>
            <a:r>
              <a:rPr lang="ru-RU" sz="2400" dirty="0"/>
              <a:t> – аппликация  - воздействие средствами изобразительного искусства: рисованием, лепкой, аппликацией, декоративно – прикладным искусством и </a:t>
            </a:r>
            <a:r>
              <a:rPr lang="ru-RU" sz="2400" dirty="0" err="1"/>
              <a:t>т.д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400835" y="2242002"/>
            <a:ext cx="4184035" cy="4629622"/>
          </a:xfrm>
        </p:spPr>
        <p:txBody>
          <a:bodyPr/>
          <a:lstStyle/>
          <a:p>
            <a:r>
              <a:rPr lang="ru-RU" dirty="0" smtClean="0"/>
              <a:t>      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3603699" cy="388077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821">
            <a:off x="6258541" y="2287740"/>
            <a:ext cx="4232981" cy="34212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996">
            <a:off x="784165" y="2570651"/>
            <a:ext cx="4585855" cy="34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Первый этап: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Эмоциональное </a:t>
            </a:r>
            <a:r>
              <a:rPr lang="ru-RU" sz="2400" dirty="0" err="1">
                <a:solidFill>
                  <a:schemeClr val="tx1"/>
                </a:solidFill>
              </a:rPr>
              <a:t>отреагирование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smtClean="0">
                <a:solidFill>
                  <a:schemeClr val="tx1"/>
                </a:solidFill>
              </a:rPr>
              <a:t>ОБОЗНАЧЕНИЕ)эмоции 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                                       СТРАХИ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ru-RU" sz="1800" dirty="0"/>
              <a:t>ВИТАЛЬНЫЕ СТРАХИ – ЭТО СТРАХИ «НЕ БЫТЬ», «ПЕРЕСТАТЬ СУЩЕСТВОВАТЬ» </a:t>
            </a:r>
          </a:p>
          <a:p>
            <a:pPr lvl="2"/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СОЦИАЛЬНЫЕ  СТРАХИ – ЭТО СТРАХИ  «БЫТЬ НЕ ТЕМ», «БЫТЬ ОТВЕРГНУТЫМ»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ÐÐ°ÑÑÐ¸Ð½ÐºÐ¸ Ð¿Ð¾ Ð·Ð°Ð¿ÑÐ¾ÑÑ ÐºÐ°ÑÑÐ¸Ð½ÐºÐ° ÑÐµÐ±ÐµÐ½Ð¾Ðº Ñ Ð²ÑÐ°ÑÐ° Ð±Ð¾Ð¸ÑÑÑÑ ÑÐºÐ¾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3560154"/>
            <a:ext cx="2929111" cy="24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xn--80aakeqfhfoqvpv.xn--p1ai/blog/wp-content/uploads/2018/02/boyazn-doski-2-920x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44" y="3391679"/>
            <a:ext cx="4222461" cy="2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1828856">
            <a:off x="3581317" y="1505344"/>
            <a:ext cx="651163" cy="526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974238">
            <a:off x="5901161" y="1533673"/>
            <a:ext cx="642350" cy="600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ÐÐ°ÑÑÐ¸Ð½ÐºÐ¸ Ð¿Ð¾ Ð·Ð°Ð¿ÑÐ¾ÑÑ Ð¿Ð¸ÐºÑÐ¾Ð³ÑÐ°Ð¼Ð¼Ð° ÑÑÑÐ°ÑÐ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528">
            <a:off x="329864" y="2247473"/>
            <a:ext cx="11906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ÐÐ¾ÑÐ¾Ð¶ÐµÐµ Ð¸Ð·Ð¾Ð±ÑÐ°Ð¶ÐµÐ½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979">
            <a:off x="9702864" y="1768580"/>
            <a:ext cx="1304925" cy="145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9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этап:</a:t>
            </a:r>
            <a:br>
              <a:rPr lang="ru-RU" dirty="0" smtClean="0"/>
            </a:br>
            <a:r>
              <a:rPr lang="ru-RU" dirty="0" smtClean="0"/>
              <a:t>Преобразование страха в позитивное: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35" y="1930400"/>
            <a:ext cx="3269673" cy="230909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11" y="1774983"/>
            <a:ext cx="3465236" cy="2725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28" y="4500924"/>
            <a:ext cx="3742090" cy="2189017"/>
          </a:xfrm>
          <a:prstGeom prst="rect">
            <a:avLst/>
          </a:prstGeom>
        </p:spPr>
      </p:pic>
      <p:pic>
        <p:nvPicPr>
          <p:cNvPr id="11" name="Рисунок 10" descr="ÐÐ°ÑÑÐ¸Ð½ÐºÐ¸ Ð¿Ð¾ Ð·Ð°Ð¿ÑÐ¾ÑÑ Ð¿Ð¸ÐºÑÐ¾Ð³ÑÐ°Ð¼Ð¼Ð° ÑÐ°Ð´Ð¾ÑÑÐ¸ ÐºÐ°ÑÑÐ¸Ð½ÐºÐ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59" y="2191833"/>
            <a:ext cx="1333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ÐÐ¾ÑÐ¾Ð¶ÐµÐµ Ð¸Ð·Ð¾Ð±ÑÐ°Ð¶ÐµÐ½Ð¸Ð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11" y="4794769"/>
            <a:ext cx="2038350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8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этап: </a:t>
            </a:r>
            <a:br>
              <a:rPr lang="ru-RU" dirty="0" smtClean="0"/>
            </a:br>
            <a:r>
              <a:rPr lang="ru-RU" dirty="0" smtClean="0"/>
              <a:t>создание волшебного дерева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6550" y="2332178"/>
            <a:ext cx="4225634" cy="36668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091">
            <a:off x="5721929" y="2419687"/>
            <a:ext cx="5209307" cy="3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    Спасибо за внимание!</a:t>
            </a:r>
            <a:endParaRPr lang="ru-RU" sz="4800" dirty="0"/>
          </a:p>
        </p:txBody>
      </p:sp>
      <p:pic>
        <p:nvPicPr>
          <p:cNvPr id="4" name="Объект 3" descr="ÐÐ°ÑÑÐ¸Ð½ÐºÐ¸ Ð¿Ð¾ Ð·Ð°Ð¿ÑÐ¾ÑÑ ÑÐ²ÐµÑÐ½ÑÐµ ÐºÐ°ÑÑÐ¸Ð½ÐºÐ° Ð°ÑÑ - ÑÐµÑÐ°Ð¿Ð¸Ñ Ð´Ð»Ñ Ð´ÐµÑÐµÐ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8435" y="2452254"/>
            <a:ext cx="3823855" cy="307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6388484" cy="3138822"/>
          </a:xfrm>
        </p:spPr>
        <p:txBody>
          <a:bodyPr>
            <a:noAutofit/>
          </a:bodyPr>
          <a:lstStyle/>
          <a:p>
            <a:r>
              <a:rPr lang="ru-RU" sz="1200" dirty="0" smtClean="0"/>
              <a:t>Литература: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И.В. </a:t>
            </a:r>
            <a:r>
              <a:rPr lang="ru-RU" dirty="0" err="1" smtClean="0"/>
              <a:t>Вачков</a:t>
            </a:r>
            <a:r>
              <a:rPr lang="ru-RU" dirty="0" smtClean="0"/>
              <a:t> Психология </a:t>
            </a:r>
            <a:r>
              <a:rPr lang="ru-RU" dirty="0" err="1" smtClean="0"/>
              <a:t>тренинговой</a:t>
            </a:r>
            <a:r>
              <a:rPr lang="ru-RU" dirty="0" smtClean="0"/>
              <a:t> работы. Москва 2007</a:t>
            </a:r>
          </a:p>
          <a:p>
            <a:r>
              <a:rPr lang="ru-RU" dirty="0" smtClean="0"/>
              <a:t>2. М.В. Киселева Арт – терапия в работе с детьми. Санкт – Петербург 2006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smtClean="0"/>
              <a:t>Материалы </a:t>
            </a:r>
            <a:r>
              <a:rPr lang="ru-RU" dirty="0" smtClean="0"/>
              <a:t>городского семинара – практикума «Методическая копилка: поиски, проблемы, перспективы. Из опыта работы Школ № 1450 «Олимп» и № 1861 с детьми с ограниченными возможностями здоровья»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/>
              <a:t>4</a:t>
            </a:r>
            <a:r>
              <a:rPr lang="ru-RU" dirty="0" smtClean="0"/>
              <a:t>. Материалы семинара – тренинга «Индивидуальная коррекционная  работа  с различными  категориями детей»  рамках специализации</a:t>
            </a:r>
            <a:br>
              <a:rPr lang="ru-RU" dirty="0" smtClean="0"/>
            </a:br>
            <a:r>
              <a:rPr lang="ru-RU" dirty="0" smtClean="0"/>
              <a:t>«Коррекционная работа с детьми и подростками» Москва 2006 год ведущий Чибисова М.Ю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Москва 2019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</TotalTime>
  <Words>92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Психолого – педагогическая служба   ГБОУ Школа № 1450  «Олимп» город Москва Мастер – класс для детей и родителей: «Волшебное дерево» - арт – терапия в коррекции тревожности и страхов  у детей и взрослых.    </vt:lpstr>
      <vt:lpstr>Арт – терапия – это метод оказания психологической поддержки посредством художественного творчества </vt:lpstr>
      <vt:lpstr>Задачи арт – терапии:</vt:lpstr>
      <vt:lpstr>Изотерапия – аппликация  - воздействие средствами изобразительного искусства: рисованием, лепкой, аппликацией, декоративно – прикладным искусством и т.д </vt:lpstr>
      <vt:lpstr>Первый этап: Эмоциональное отреагирование (ОБОЗНАЧЕНИЕ)эмоции :                                         СТРАХИ    </vt:lpstr>
      <vt:lpstr>Второй этап: Преобразование страха в позитивное:</vt:lpstr>
      <vt:lpstr>Третий этап:  создание волшебного дерева</vt:lpstr>
      <vt:lpstr>  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родителей:  «Волшебное дерево» - арт – терапия в коррекции тревожности и страхов  у детей и взрослых.    </dc:title>
  <dc:creator>User</dc:creator>
  <cp:lastModifiedBy>Надежда Пронская</cp:lastModifiedBy>
  <cp:revision>58</cp:revision>
  <dcterms:created xsi:type="dcterms:W3CDTF">2019-04-12T06:03:33Z</dcterms:created>
  <dcterms:modified xsi:type="dcterms:W3CDTF">2019-12-18T14:09:07Z</dcterms:modified>
</cp:coreProperties>
</file>