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78" r:id="rId4"/>
    <p:sldId id="260" r:id="rId5"/>
    <p:sldId id="261" r:id="rId6"/>
    <p:sldId id="280" r:id="rId7"/>
    <p:sldId id="269" r:id="rId8"/>
    <p:sldId id="270" r:id="rId9"/>
    <p:sldId id="271" r:id="rId10"/>
    <p:sldId id="272" r:id="rId11"/>
    <p:sldId id="283" r:id="rId12"/>
    <p:sldId id="273" r:id="rId13"/>
    <p:sldId id="282" r:id="rId14"/>
    <p:sldId id="264" r:id="rId15"/>
    <p:sldId id="263" r:id="rId16"/>
    <p:sldId id="274" r:id="rId17"/>
    <p:sldId id="262" r:id="rId18"/>
    <p:sldId id="275" r:id="rId19"/>
    <p:sldId id="276" r:id="rId20"/>
    <p:sldId id="265" r:id="rId21"/>
    <p:sldId id="266" r:id="rId22"/>
    <p:sldId id="268" r:id="rId23"/>
    <p:sldId id="281" r:id="rId24"/>
    <p:sldId id="279" r:id="rId25"/>
    <p:sldId id="293" r:id="rId26"/>
    <p:sldId id="301" r:id="rId27"/>
    <p:sldId id="302" r:id="rId28"/>
    <p:sldId id="303" r:id="rId29"/>
    <p:sldId id="305" r:id="rId30"/>
    <p:sldId id="306" r:id="rId31"/>
    <p:sldId id="304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285" r:id="rId46"/>
    <p:sldId id="286" r:id="rId47"/>
    <p:sldId id="292" r:id="rId48"/>
    <p:sldId id="289" r:id="rId49"/>
    <p:sldId id="29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E48"/>
    <a:srgbClr val="00FFFF"/>
    <a:srgbClr val="271937"/>
    <a:srgbClr val="675A98"/>
    <a:srgbClr val="800000"/>
    <a:srgbClr val="C8D7DE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24" autoAdjust="0"/>
  </p:normalViewPr>
  <p:slideViewPr>
    <p:cSldViewPr>
      <p:cViewPr>
        <p:scale>
          <a:sx n="71" d="100"/>
          <a:sy n="71" d="100"/>
        </p:scale>
        <p:origin x="-2700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AD1E0-5866-419C-B6E8-F953DF52D486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6A10F-8B64-422C-BD3D-92FEA8F79F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060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6A10F-8B64-422C-BD3D-92FEA8F79F0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6A10F-8B64-422C-BD3D-92FEA8F79F0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6A10F-8B64-422C-BD3D-92FEA8F79F0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6A10F-8B64-422C-BD3D-92FEA8F79F0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6A10F-8B64-422C-BD3D-92FEA8F79F0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6A10F-8B64-422C-BD3D-92FEA8F79F0C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6A10F-8B64-422C-BD3D-92FEA8F79F0C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EEAB2-AE45-4793-AF2F-A8927D3AEE03}" type="datetimeFigureOut">
              <a:rPr lang="ru-RU" smtClean="0"/>
              <a:pPr/>
              <a:t>22.07.2019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44124-5598-4460-AA6A-7C1A624791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commons.wikimedia.org/wiki/File:Mendeleev_law.jpg?uselang=ru" TargetMode="Externa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hyperlink" Target="https://commons.wikimedia.org/wiki/File:Mendeleev's_design_Weight_devices_for_firm_and_gas_substances.jpg?uselang=r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hyperlink" Target="https://commons.wikimedia.org/wiki/File:Mendeleev_icebreaker.jpg?uselang=ru" TargetMode="Externa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1&#1084;&#1077;&#1076;.mp3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2&#1084;&#1077;&#1076;.mp3" TargetMode="Externa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3&#1084;&#1077;&#1076;.mp3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zvuk-tikajuschego-tajmera.mp3" TargetMode="Externa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zvuk-tikajuschego-tajmera.mp3" TargetMode="External"/><Relationship Id="rId6" Type="http://schemas.openxmlformats.org/officeDocument/2006/relationships/image" Target="../media/image68.png"/><Relationship Id="rId5" Type="http://schemas.microsoft.com/office/2007/relationships/hdphoto" Target="../media/hdphoto3.wdp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zvuk-tikajuschego-tajmera.mp3" TargetMode="External"/><Relationship Id="rId6" Type="http://schemas.openxmlformats.org/officeDocument/2006/relationships/image" Target="../media/image68.png"/><Relationship Id="rId5" Type="http://schemas.microsoft.com/office/2007/relationships/hdphoto" Target="../media/hdphoto4.wdp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zvuk-tikajuschego-tajmera.mp3" TargetMode="External"/><Relationship Id="rId6" Type="http://schemas.openxmlformats.org/officeDocument/2006/relationships/image" Target="../media/image68.png"/><Relationship Id="rId5" Type="http://schemas.microsoft.com/office/2007/relationships/hdphoto" Target="../media/hdphoto4.wdp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zvuk-tikajuschego-tajmera.mp3" TargetMode="External"/><Relationship Id="rId6" Type="http://schemas.openxmlformats.org/officeDocument/2006/relationships/image" Target="../media/image68.png"/><Relationship Id="rId5" Type="http://schemas.microsoft.com/office/2007/relationships/hdphoto" Target="../media/hdphoto5.wdp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zvuk-tikajuschego-tajmera.mp3" TargetMode="External"/><Relationship Id="rId6" Type="http://schemas.openxmlformats.org/officeDocument/2006/relationships/image" Target="../media/image68.png"/><Relationship Id="rId5" Type="http://schemas.microsoft.com/office/2007/relationships/hdphoto" Target="../media/hdphoto7.wdp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svoya-igra-zastavka-2013.mp3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1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KATERINA\Desktop\&#1087;&#1088;&#1077;&#1079;&#1077;&#1085;&#1090;&#1072;&#1094;&#1080;&#1103;%20&#1052;&#1077;&#1085;&#1076;&#1077;&#1083;&#1077;&#1077;&#1074;&#1072;%20&#1089;%20&#1084;&#1091;&#1079;&#1099;&#1082;&#1086;&#1081;\4&#1084;&#1077;&#1076;.mp3" TargetMode="External"/><Relationship Id="rId5" Type="http://schemas.openxmlformats.org/officeDocument/2006/relationships/image" Target="../media/image10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https://commons.wikimedia.org/wiki/File:Mendeleev_s_Piknometr.jpg?uselang=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s://commons.wikimedia.org/wiki/File:Mendeleev_s_Katetometr_and_Komparator.jpg?uselang=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8" name="AutoShape 4" descr="http://getwallpapers.com/wallpaper/full/7/4/5/6753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getwallpapers.com/wallpaper/full/7/4/5/6753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491880" y="1700808"/>
            <a:ext cx="4536504" cy="6480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50800" dir="5400000" sx="49000" sy="49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spc="50" dirty="0" smtClean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3140968"/>
            <a:ext cx="457200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2492896"/>
            <a:ext cx="51845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43808" y="4725144"/>
            <a:ext cx="6120680" cy="2880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lumMod val="50000"/>
                <a:alpha val="60000"/>
              </a:schemeClr>
            </a:glow>
            <a:innerShdw blurRad="1270000" dist="2540000" dir="21540000">
              <a:srgbClr val="FFFF00">
                <a:alpha val="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50" dirty="0" smtClean="0">
                <a:ln w="12700" cmpd="sng">
                  <a:solidFill>
                    <a:srgbClr val="E0FE48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150-ЛЕТИЕ ПЕРИОДИЧЕСКОГО ЗАКОНА ХИМИЧЕСКИХ ЭЛЕМЕНТОВ</a:t>
            </a:r>
          </a:p>
        </p:txBody>
      </p:sp>
      <p:pic>
        <p:nvPicPr>
          <p:cNvPr id="23" name="Picture 2" descr="http://astrobene.ru/wp-content/uploads/2015/02/mendeleev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2520280" cy="4680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Прямоугольник 12"/>
          <p:cNvSpPr/>
          <p:nvPr/>
        </p:nvSpPr>
        <p:spPr>
          <a:xfrm>
            <a:off x="3203848" y="1412775"/>
            <a:ext cx="4968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cs typeface="Aharoni" pitchFamily="2" charset="-79"/>
              </a:rPr>
              <a:t>ГОРОДСКОЙ КОНКУРС ПО ХИМИИ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МЕНДЕЛЕЕВА»</a:t>
            </a:r>
          </a:p>
          <a:p>
            <a:pPr algn="ctr"/>
            <a:endParaRPr lang="ru-RU" sz="2800" dirty="0" smtClean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1152128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843808" y="3573016"/>
            <a:ext cx="6300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185-ЛЕТИЕ СО ДНЯ РОЖДЕНИЯ Д.И.МЕНДЕЛЕЕВА</a:t>
            </a:r>
            <a:endParaRPr lang="ru-RU" sz="2800" b="1" dirty="0" smtClean="0">
              <a:ln w="12700" cmpd="sng">
                <a:solidFill>
                  <a:srgbClr val="FFFF00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0"/>
            <a:ext cx="7416824" cy="1169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6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0"/>
            <a:ext cx="1008112" cy="1539552"/>
          </a:xfrm>
          <a:prstGeom prst="rect">
            <a:avLst/>
          </a:prstGeom>
          <a:noFill/>
        </p:spPr>
      </p:pic>
      <p:pic>
        <p:nvPicPr>
          <p:cNvPr id="33794" name="Picture 2" descr="https://cf.ppt-online.org/files/slide/1/1SLj4c3rPIT2nkiWXwltUARgQCJ67BVyf8z0MK/slide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700808"/>
            <a:ext cx="2736304" cy="3057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6" name="Picture 4" descr="https://ds03.infourok.ru/uploads/ex/0f86/000602f5-dcde3166/640/img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772816"/>
            <a:ext cx="273630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800" name="Picture 8" descr="https://www.directmedia.ru/cover/30/3063d2e19edadb33dc44548b49ba9c59ak7eh6nmge/Mendeleev_Rastvori_97859903258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700808"/>
            <a:ext cx="2088232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Блок-схема: перфолента 12"/>
          <p:cNvSpPr/>
          <p:nvPr/>
        </p:nvSpPr>
        <p:spPr>
          <a:xfrm>
            <a:off x="1115616" y="5157192"/>
            <a:ext cx="5328592" cy="936104"/>
          </a:xfrm>
          <a:prstGeom prst="flowChartPunchedTape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1865 – 1867 годах сформулировал </a:t>
            </a:r>
            <a:r>
              <a:rPr lang="ru-RU" sz="2000" b="1" cap="all" dirty="0" err="1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гидратную</a:t>
            </a:r>
            <a:r>
              <a:rPr lang="ru-RU" sz="2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теорию растворов </a:t>
            </a:r>
            <a:endParaRPr lang="ru-RU" sz="20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88224" y="4869160"/>
            <a:ext cx="25557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УЧЕБНИК «РАСТВОРЫ»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797152"/>
            <a:ext cx="273630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РАСТВОРЫ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pic>
        <p:nvPicPr>
          <p:cNvPr id="1026" name="Picture 2" descr="https://wallbox.ru/wallpapers/main/201424/135e11994dbdbf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6770"/>
            <a:ext cx="3779912" cy="280234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0" y="4653136"/>
            <a:ext cx="367240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ПЕРИОДИЧЕСКАЯ ТАБЛИЦА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8" name="Picture 4" descr="https://mtdata.ru/u22/photoEC73/20669346859-0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844824"/>
            <a:ext cx="3312368" cy="2808312"/>
          </a:xfrm>
          <a:prstGeom prst="round2DiagRect">
            <a:avLst>
              <a:gd name="adj1" fmla="val 16667"/>
              <a:gd name="adj2" fmla="val 847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436096" y="4869160"/>
            <a:ext cx="2880320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Д.И. МЕНДЕЛЕЕВ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013176"/>
            <a:ext cx="309634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1869 г ПЕРИОДИЧЕСКИЙ ЗАКОН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6200000">
            <a:off x="3707904" y="5661248"/>
            <a:ext cx="360040" cy="504056"/>
          </a:xfrm>
          <a:prstGeom prst="downArrow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63480" y="5445224"/>
            <a:ext cx="4501008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СВОЙСТВА ПРОСТЫХ ВЕЩЕСТВ, А ТАКЖЕ СОСТАВ И СВОЙСТВА СОЕДИНЕНИЙ ЭЛЕМЕНТОВ НАХОДЯТСЯ В ПЕРИОДИЧЕСКОЙ ЗАВИСИМОСТИ ОТ ВЕЛИЧИНЫ ИХ ОТНОСИТЕЛЬНЫХ АТОМНЫХ МАСС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Рисунок 12" descr="https://upload.wikimedia.org/wikipedia/commons/thumb/9/91/Mendeleev_law.jpg/260px-Mendeleev_law.jp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916832"/>
            <a:ext cx="1631826" cy="252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187624" y="116633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86000" y="1196753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АВТОР ВЕЛИКОГО ЗАКОНА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06489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cs typeface="Aharoni" pitchFamily="2" charset="-79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0"/>
            <a:ext cx="1008112" cy="1539552"/>
          </a:xfrm>
          <a:prstGeom prst="rect">
            <a:avLst/>
          </a:prstGeom>
          <a:noFill/>
        </p:spPr>
      </p:pic>
      <p:pic>
        <p:nvPicPr>
          <p:cNvPr id="7" name="Picture 7" descr="big-mendelbasic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348880"/>
            <a:ext cx="2773846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2" name="Picture 2" descr="https://images.crafta.ua/collecting-thumbs/20b00d82d824619846954f70f523c979_330_3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492896"/>
            <a:ext cx="3744416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11560" y="6309320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ОСНОВЫ ХИМИИ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6309320"/>
            <a:ext cx="32403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УЧЕБНИК «ОСНОВЫ ХИМИИ»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619672" y="1196752"/>
            <a:ext cx="5760640" cy="936104"/>
          </a:xfrm>
          <a:prstGeom prst="horizontalScroll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 1869 – 1871 годах опубликовал  учебник «Основы химии»</a:t>
            </a:r>
            <a:endParaRPr lang="ru-RU" b="1" cap="all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pic>
        <p:nvPicPr>
          <p:cNvPr id="41988" name="Picture 4" descr="C:\Users\EKATERINA\Desktop\img3.jpg"/>
          <p:cNvPicPr>
            <a:picLocks noChangeAspect="1" noChangeArrowheads="1"/>
          </p:cNvPicPr>
          <p:nvPr/>
        </p:nvPicPr>
        <p:blipFill>
          <a:blip r:embed="rId3" cstate="print"/>
          <a:srcRect r="43467"/>
          <a:stretch>
            <a:fillRect/>
          </a:stretch>
        </p:blipFill>
        <p:spPr bwMode="auto">
          <a:xfrm>
            <a:off x="611560" y="2132856"/>
            <a:ext cx="1944216" cy="255577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55576" y="4725144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П.Э.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Клайперон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Рисунок 9" descr="C:\Users\user\Desktop\фото Менделеева\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04864"/>
            <a:ext cx="2160240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6732240" y="4941168"/>
            <a:ext cx="2411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Д.И. Менделеев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1"/>
            <a:ext cx="69127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3" descr="C:\Users\EKATERINA\Desktop\img12 (1).jpg"/>
          <p:cNvPicPr>
            <a:picLocks noChangeAspect="1" noChangeArrowheads="1"/>
          </p:cNvPicPr>
          <p:nvPr/>
        </p:nvPicPr>
        <p:blipFill>
          <a:blip r:embed="rId5" cstate="print"/>
          <a:srcRect l="1940" t="56813" r="65373" b="13095"/>
          <a:stretch>
            <a:fillRect/>
          </a:stretch>
        </p:blipFill>
        <p:spPr bwMode="auto">
          <a:xfrm>
            <a:off x="3131840" y="2132856"/>
            <a:ext cx="3024336" cy="2088232"/>
          </a:xfrm>
          <a:prstGeom prst="rect">
            <a:avLst/>
          </a:prstGeom>
          <a:noFill/>
        </p:spPr>
      </p:pic>
      <p:pic>
        <p:nvPicPr>
          <p:cNvPr id="17" name="Picture 2" descr="C:\Users\EKATERINA\Desktop\img12 (1).jpg"/>
          <p:cNvPicPr>
            <a:picLocks noChangeAspect="1" noChangeArrowheads="1"/>
          </p:cNvPicPr>
          <p:nvPr/>
        </p:nvPicPr>
        <p:blipFill>
          <a:blip r:embed="rId5" cstate="print"/>
          <a:srcRect l="37400" t="56300" r="2751" b="10101"/>
          <a:stretch>
            <a:fillRect/>
          </a:stretch>
        </p:blipFill>
        <p:spPr bwMode="auto">
          <a:xfrm>
            <a:off x="2699792" y="4365104"/>
            <a:ext cx="3933437" cy="1656184"/>
          </a:xfrm>
          <a:prstGeom prst="rect">
            <a:avLst/>
          </a:prstGeom>
          <a:noFill/>
        </p:spPr>
      </p:pic>
      <p:pic>
        <p:nvPicPr>
          <p:cNvPr id="18" name="Picture 4" descr="C:\Users\EKATERINA\Desktop\img12 (1).jpg"/>
          <p:cNvPicPr>
            <a:picLocks noChangeAspect="1" noChangeArrowheads="1"/>
          </p:cNvPicPr>
          <p:nvPr/>
        </p:nvPicPr>
        <p:blipFill>
          <a:blip r:embed="rId5" cstate="print"/>
          <a:srcRect l="15350" t="39500" r="16925" b="47900"/>
          <a:stretch>
            <a:fillRect/>
          </a:stretch>
        </p:blipFill>
        <p:spPr bwMode="auto">
          <a:xfrm>
            <a:off x="1475656" y="980728"/>
            <a:ext cx="6192688" cy="864096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07504" y="1124744"/>
            <a:ext cx="1224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1874 год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539552" y="188640"/>
            <a:ext cx="8208912" cy="549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spc="200" dirty="0" smtClean="0">
              <a:ln w="2921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3600" b="1" spc="200" dirty="0" smtClean="0">
              <a:ln w="2921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pic>
        <p:nvPicPr>
          <p:cNvPr id="24580" name="Picture 4" descr="http://olymp.as-club.ru/_pu/22/90943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149080"/>
            <a:ext cx="3024336" cy="2210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582" name="Picture 6" descr="http://1.bp.blogspot.com/-YUTya3WGCR4/VO4r0bletMI/AAAAAAAAJtg/AUkdFIact7Y/s1600/000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340768"/>
            <a:ext cx="2954446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584" name="Picture 8" descr="http://na-share.ru/upload/files/FotorCreat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132856"/>
            <a:ext cx="3168352" cy="32683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899592" y="5589240"/>
            <a:ext cx="33123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АЭРОСТАТ</a:t>
            </a:r>
            <a:endParaRPr lang="ru-RU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6381328"/>
            <a:ext cx="2952328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ПРИМЕНЕНИЕ  АЭРОСТАТА</a:t>
            </a:r>
            <a:endParaRPr lang="ru-RU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3789040"/>
            <a:ext cx="266429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СХЕМА  АЭРОСТАТА</a:t>
            </a:r>
            <a:endParaRPr lang="ru-RU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916832"/>
            <a:ext cx="43924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1556792"/>
            <a:ext cx="3096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1875 год</a:t>
            </a:r>
            <a:endParaRPr lang="ru-RU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1640" y="260647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23554" name="Picture 2" descr="http://www.rustest.spb.ru/public/upload/media/Image/mendeleev/2/2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24944"/>
            <a:ext cx="252028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11560" y="116632"/>
            <a:ext cx="756084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spc="200" dirty="0" smtClean="0">
              <a:ln w="2921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3556" name="Picture 4" descr="http://ppfond.ru/books/02/files/assets/seo/page140_images/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996952"/>
            <a:ext cx="2592288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558" name="Picture 6" descr="http://ppfond.ru/books/02/files/assets/seo/page126_images/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996952"/>
            <a:ext cx="2304256" cy="2494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560" name="AutoShape 8" descr="https://abc-24.info/wp-content/uploads/2018/01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2" name="AutoShape 10" descr="https://abc-24.info/wp-content/uploads/2018/01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4" name="AutoShape 12" descr="https://abc-24.info/wp-content/uploads/2018/01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39552" y="1340768"/>
            <a:ext cx="748883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1877 год    Трубопровод для перекачки нефти 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Стрелка вниз 30"/>
          <p:cNvSpPr/>
          <p:nvPr/>
        </p:nvSpPr>
        <p:spPr>
          <a:xfrm rot="2065957">
            <a:off x="2068027" y="1946840"/>
            <a:ext cx="398731" cy="802098"/>
          </a:xfrm>
          <a:prstGeom prst="down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4499992" y="1988840"/>
            <a:ext cx="398731" cy="783385"/>
          </a:xfrm>
          <a:prstGeom prst="down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9433026">
            <a:off x="6642283" y="1885264"/>
            <a:ext cx="398731" cy="802098"/>
          </a:xfrm>
          <a:prstGeom prst="down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83568" y="5733256"/>
            <a:ext cx="7848872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«НЕФТЬ – НЕ ТОПЛИВО, ТОПИТЬ МОЖНО И АССИГНАЦИЯМИ….»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                                                 Д.И. Менделеев</a:t>
            </a:r>
          </a:p>
        </p:txBody>
      </p:sp>
      <p:pic>
        <p:nvPicPr>
          <p:cNvPr id="17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188640"/>
            <a:ext cx="1008112" cy="1539552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539552" y="404663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7488832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dirty="0"/>
          </a:p>
        </p:txBody>
      </p:sp>
      <p:pic>
        <p:nvPicPr>
          <p:cNvPr id="6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0"/>
            <a:ext cx="1008112" cy="1539552"/>
          </a:xfrm>
          <a:prstGeom prst="rect">
            <a:avLst/>
          </a:prstGeom>
          <a:noFill/>
        </p:spPr>
      </p:pic>
      <p:pic>
        <p:nvPicPr>
          <p:cNvPr id="7" name="Picture 2" descr="http://weldworld.ru/files/diafilms/himiya/9637/diafilm-9637_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3312368" cy="2468846"/>
          </a:xfrm>
          <a:prstGeom prst="rect">
            <a:avLst/>
          </a:prstGeom>
          <a:noFill/>
        </p:spPr>
      </p:pic>
      <p:pic>
        <p:nvPicPr>
          <p:cNvPr id="8" name="Picture 12" descr="http://studentoriy.ru/images/himteh/gazifikaciya-ugl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268760"/>
            <a:ext cx="3456384" cy="2376264"/>
          </a:xfrm>
          <a:prstGeom prst="rect">
            <a:avLst/>
          </a:prstGeom>
          <a:noFill/>
        </p:spPr>
      </p:pic>
      <p:pic>
        <p:nvPicPr>
          <p:cNvPr id="36866" name="Picture 2" descr="http://diafilmy.su/uploads/posts/2018-05/1526811060_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077072"/>
            <a:ext cx="3312368" cy="225101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7544" y="3789040"/>
            <a:ext cx="2880320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ГАЗИФИКАЦИЯ УГЛЯ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3717032"/>
            <a:ext cx="324036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МЕТОД   ГАЗИФИКАЦИИ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6237312"/>
            <a:ext cx="302433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СХЕМА  ГАЗИФИКАЦИИ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Двойная волна 13"/>
          <p:cNvSpPr/>
          <p:nvPr/>
        </p:nvSpPr>
        <p:spPr>
          <a:xfrm>
            <a:off x="4499992" y="4581128"/>
            <a:ext cx="3960440" cy="1080120"/>
          </a:xfrm>
          <a:prstGeom prst="doubleWave">
            <a:avLst/>
          </a:prstGeom>
          <a:blipFill>
            <a:blip r:embed="rId7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В 1880 году предложил идею подземной газификации</a:t>
            </a:r>
            <a:endParaRPr lang="ru-RU" sz="20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0"/>
            <a:ext cx="8136904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0"/>
            <a:ext cx="748883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cs typeface="Aharoni" pitchFamily="2" charset="-79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sz="3600" b="1" spc="200" dirty="0" smtClean="0">
              <a:ln w="2921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http://i.piccy.info/i9/60690355b1107c1b0059b634c4045292/1483690277/105767/954400/34459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861048"/>
            <a:ext cx="2808312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Picture 2" descr="http://www.aiexplosives.com/Files/Image/Smokeless%20powd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268760"/>
            <a:ext cx="2736304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2" name="Picture 8" descr="https://www.msxlabs.org/forum/attachments/60434d1482265579-barut-nedir-barut-hakkinda-baru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861048"/>
            <a:ext cx="3024336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4" name="Picture 10" descr="https://ds03.infourok.ru/uploads/ex/0f54/0002baeb-8b1e3d40/640/img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1196752"/>
            <a:ext cx="3024336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 18"/>
          <p:cNvSpPr/>
          <p:nvPr/>
        </p:nvSpPr>
        <p:spPr>
          <a:xfrm>
            <a:off x="971600" y="3501008"/>
            <a:ext cx="28083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Формула  пороха</a:t>
            </a:r>
            <a:endParaRPr lang="ru-RU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80112" y="3501008"/>
            <a:ext cx="20882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ПОРОХ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43608" y="6381328"/>
            <a:ext cx="2808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 ПОРОХА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2120" y="6381328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БЕЗДЫМНЫЙ  ПОРОХ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Круглая лента лицом вверх 37"/>
          <p:cNvSpPr/>
          <p:nvPr/>
        </p:nvSpPr>
        <p:spPr>
          <a:xfrm>
            <a:off x="3923928" y="2204864"/>
            <a:ext cx="1152128" cy="2952328"/>
          </a:xfrm>
          <a:prstGeom prst="ellipseRibbon2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8000">
                <a:srgbClr val="83A7C3"/>
              </a:gs>
              <a:gs pos="13000">
                <a:srgbClr val="768FB9"/>
              </a:gs>
              <a:gs pos="21001">
                <a:srgbClr val="83A7C3"/>
              </a:gs>
              <a:gs pos="52000">
                <a:srgbClr val="FFFFFF"/>
              </a:gs>
              <a:gs pos="56000">
                <a:srgbClr val="9C6563"/>
              </a:gs>
              <a:gs pos="58000">
                <a:srgbClr val="80302D"/>
              </a:gs>
              <a:gs pos="71001">
                <a:srgbClr val="C0524E"/>
              </a:gs>
              <a:gs pos="94000">
                <a:srgbClr val="EBDAD4"/>
              </a:gs>
              <a:gs pos="100000">
                <a:srgbClr val="55261C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ru-RU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53100">
                    <a:srgbClr val="800000">
                      <a:alpha val="30000"/>
                    </a:srgbClr>
                  </a:glow>
                </a:effectLst>
              </a:rPr>
              <a:t>1892</a:t>
            </a:r>
            <a:endParaRPr lang="ru-RU" b="1" spc="50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53100">
                  <a:srgbClr val="800000">
                    <a:alpha val="30000"/>
                  </a:srgbClr>
                </a:glow>
              </a:effectLst>
            </a:endParaRPr>
          </a:p>
        </p:txBody>
      </p:sp>
      <p:pic>
        <p:nvPicPr>
          <p:cNvPr id="17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28384" y="116632"/>
            <a:ext cx="1008112" cy="153955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7560840" cy="1169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dirty="0"/>
          </a:p>
        </p:txBody>
      </p:sp>
      <p:pic>
        <p:nvPicPr>
          <p:cNvPr id="6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88640"/>
            <a:ext cx="1008112" cy="1539552"/>
          </a:xfrm>
          <a:prstGeom prst="rect">
            <a:avLst/>
          </a:prstGeom>
          <a:noFill/>
        </p:spPr>
      </p:pic>
      <p:pic>
        <p:nvPicPr>
          <p:cNvPr id="7" name="Рисунок 6" descr="https://upload.wikimedia.org/wikipedia/commons/thumb/c/cf/Mendeleev%27s_design_Weight_devices_for_firm_and_gas_substances.jpg/250px-Mendeleev%27s_design_Weight_devices_for_firm_and_gas_substances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204864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xn--e1abcgakjmf3afc5c8g.xn--p1ai/upload/resize_cache/main/99f/800_800_1/99f7bfb4399ac37c6a7565422a8bca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2132856"/>
            <a:ext cx="3168352" cy="29523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27584" y="5157192"/>
            <a:ext cx="21602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5157192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1340768"/>
            <a:ext cx="698477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1893 год     Д.И. Менделеев создал точную теорию весов </a:t>
            </a:r>
            <a:endParaRPr lang="ru-RU" sz="2400" b="1" cap="all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5373216"/>
            <a:ext cx="799288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«Наука начинается с тех пор, как начинают измерять»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                         Д.И. Менделеев</a:t>
            </a:r>
            <a:endParaRPr lang="ru-RU" sz="2400" dirty="0"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332656"/>
            <a:ext cx="7560840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dirty="0"/>
          </a:p>
        </p:txBody>
      </p:sp>
      <p:pic>
        <p:nvPicPr>
          <p:cNvPr id="7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88640"/>
            <a:ext cx="1008112" cy="1539552"/>
          </a:xfrm>
          <a:prstGeom prst="rect">
            <a:avLst/>
          </a:prstGeom>
          <a:noFill/>
        </p:spPr>
      </p:pic>
      <p:pic>
        <p:nvPicPr>
          <p:cNvPr id="8" name="Picture 2" descr="http://s020.radikal.ru/i707/1610/8f/6bd94f43f20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60848"/>
            <a:ext cx="2736304" cy="2691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ttps://upload.wikimedia.org/wikipedia/commons/thumb/2/28/Mendeleev_icebreaker.jpg/270px-Mendeleev_icebreaker.jp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988840"/>
            <a:ext cx="273630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http://lemur59.ru/sites/default/files/images/%D0%B5%D1%80%D0%BC%D0%B0%D0%BA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988840"/>
            <a:ext cx="262778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51520" y="4869160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ЛЕДОКОЛ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4869160"/>
            <a:ext cx="288032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КОНСТРУКЦИЯ  ЛЕДОКОЛА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88224" y="4869160"/>
            <a:ext cx="24482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ЛЕДОКОЛ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Двойная волна 13"/>
          <p:cNvSpPr/>
          <p:nvPr/>
        </p:nvSpPr>
        <p:spPr>
          <a:xfrm>
            <a:off x="1907704" y="5373216"/>
            <a:ext cx="6264696" cy="864096"/>
          </a:xfrm>
          <a:prstGeom prst="doubleWave">
            <a:avLst>
              <a:gd name="adj1" fmla="val 6250"/>
              <a:gd name="adj2" fmla="val 0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В 1901 – 1902 годах спроектировал арктический экспедиционный ледокол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79712" y="548680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cs typeface="Arial" pitchFamily="34" charset="0"/>
              </a:rPr>
              <a:t>Выдающийся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67536" y="1124744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cs typeface="Arial" pitchFamily="34" charset="0"/>
              </a:rPr>
              <a:t>Неповторимый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0"/>
            <a:ext cx="54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cs typeface="Arial" pitchFamily="34" charset="0"/>
              </a:rPr>
              <a:t>Талантливый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</a:t>
            </a:r>
          </a:p>
        </p:txBody>
      </p:sp>
      <p:pic>
        <p:nvPicPr>
          <p:cNvPr id="10" name="Picture 16" descr="https://cont.ws/uploads/pic/2018/9/%D0%9C%D0%B5%D0%BD%D0%B4%D0%B5%D0%BB%D0%B5%D0%B5%D0%B2_%D1%84%D0%BE%D1%82%D0%BE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2520280" cy="3744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Прямоугольник 10"/>
          <p:cNvSpPr/>
          <p:nvPr/>
        </p:nvSpPr>
        <p:spPr>
          <a:xfrm>
            <a:off x="3143240" y="2420888"/>
            <a:ext cx="5112568" cy="15218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Периодическому закону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будущее не грозит разрушением,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а только надстройки и развитие обещает.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Д.И. Менделеев</a:t>
            </a:r>
            <a:endParaRPr lang="ru-RU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4365104"/>
            <a:ext cx="7200800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Конкурс по химии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путешествие 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«поиску»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истины…</a:t>
            </a:r>
          </a:p>
          <a:p>
            <a:pPr algn="ctr"/>
            <a:endParaRPr lang="ru-RU" sz="2800" dirty="0"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6309320"/>
            <a:ext cx="799288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spc="50" dirty="0" smtClean="0">
              <a:ln w="12700" cmpd="sng">
                <a:solidFill>
                  <a:srgbClr val="FFFF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/>
            <a:endParaRPr lang="ru-RU" sz="3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16632"/>
            <a:ext cx="813690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bg1"/>
              </a:solidFill>
              <a:cs typeface="Aharoni" pitchFamily="2" charset="-79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sz="3600" b="1" spc="200" dirty="0" smtClean="0">
              <a:ln w="2921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dirty="0"/>
          </a:p>
        </p:txBody>
      </p:sp>
      <p:pic>
        <p:nvPicPr>
          <p:cNvPr id="25604" name="Picture 4" descr="https://cs3.livemaster.ru/zhurnalfoto/b/6/6/160209084408b66e823f5f0cb9b84513e879d8d3205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564904"/>
            <a:ext cx="3312368" cy="31683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6" name="Picture 6" descr="http://4.bp.blogspot.com/-jiaY4DK8C98/VO4u_6lrjsI/AAAAAAAAJt4/jLelSDc2J4s/s1600/1370500373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636912"/>
            <a:ext cx="3312368" cy="30963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1691680" y="1268760"/>
            <a:ext cx="612068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Признанный мастер чемоданных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дел</a:t>
            </a:r>
            <a:endParaRPr lang="ru-RU" sz="2800" dirty="0"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7694826">
            <a:off x="2425055" y="2112305"/>
            <a:ext cx="672443" cy="360040"/>
          </a:xfrm>
          <a:prstGeom prst="striped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2226698">
            <a:off x="6055186" y="2075774"/>
            <a:ext cx="647706" cy="360040"/>
          </a:xfrm>
          <a:prstGeom prst="striped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9632" y="6021288"/>
            <a:ext cx="69127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«От самого Менделеева» - говорили купцы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116632"/>
            <a:ext cx="1008112" cy="153955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0"/>
            <a:ext cx="7200800" cy="119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cs typeface="Aharoni" pitchFamily="2" charset="-79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sz="3600" b="1" spc="200" dirty="0" smtClean="0">
              <a:ln w="2921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6626" name="Picture 2" descr="http://info-farm.ru/img/010150-40143a88df9ae84b0542bf85216b2a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384376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788024" y="3789040"/>
            <a:ext cx="30243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МЕДАЛЬ    КОПЛИ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2" descr="http://900igr.net/up/datai/243564/0024-026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12776"/>
            <a:ext cx="3240360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683568" y="3789040"/>
            <a:ext cx="244827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МЕДАЛЬ   ДЕВИ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4149080"/>
            <a:ext cx="8208912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ln w="18415" cmpd="sng">
                <a:solidFill>
                  <a:srgbClr val="80000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«Первое и главное в жизни – труд для других. Труд не суета, не работа, не ломка сил, а напротив, спокойное, любовное, размеренное делание того, что надо для других  и для себя в данных условиях... Труд есть радость, полнота жизни…»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                       Д.И. Менделеев</a:t>
            </a:r>
            <a:endParaRPr lang="ru-RU" sz="2400" b="1" dirty="0">
              <a:ln w="18415" cmpd="sng">
                <a:solidFill>
                  <a:srgbClr val="80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1008112" cy="153955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860546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cs typeface="Aharoni" pitchFamily="2" charset="-79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1844824"/>
            <a:ext cx="4896544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5301208"/>
            <a:ext cx="54006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2" name="Picture 8" descr="https://www.spbstu.ru/upload/medialibrary/903/p01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88840"/>
            <a:ext cx="2736304" cy="3816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95536" y="6471669"/>
            <a:ext cx="2736304" cy="386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5936" y="1628800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ЛИТЕРАТУРНОЕ  НАСЛЕДИЕ</a:t>
            </a:r>
            <a:endParaRPr lang="ru-RU" sz="2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46916" y="2060848"/>
            <a:ext cx="5301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431 печатная работа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75857" y="2924945"/>
            <a:ext cx="93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химии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11960" y="3105835"/>
            <a:ext cx="1080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106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Физико-химии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20072" y="3105835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 физике</a:t>
            </a:r>
          </a:p>
        </p:txBody>
      </p:sp>
      <p:sp>
        <p:nvSpPr>
          <p:cNvPr id="24" name="Прямоугольник 23"/>
          <p:cNvSpPr/>
          <p:nvPr/>
        </p:nvSpPr>
        <p:spPr>
          <a:xfrm flipH="1">
            <a:off x="5652120" y="3356992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геофизике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20272" y="3105835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 технике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100391" y="3212976"/>
            <a:ext cx="864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  экономике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1мед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563888" y="6093296"/>
            <a:ext cx="304800" cy="3048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347864" y="4437112"/>
            <a:ext cx="54006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cs typeface="Aharoni" pitchFamily="2" charset="-79"/>
              </a:rPr>
              <a:t>«Сам удивляюсь – чего только я не делывал в своей научной жизни.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Aharoni" pitchFamily="2" charset="-79"/>
              </a:rPr>
              <a:t>И сделано, думаю, неплохо»</a:t>
            </a:r>
          </a:p>
          <a:p>
            <a:pPr algn="r"/>
            <a:r>
              <a:rPr lang="ru-RU" sz="2000" b="1" dirty="0" smtClean="0">
                <a:solidFill>
                  <a:schemeClr val="bg1"/>
                </a:solidFill>
                <a:cs typeface="Aharoni" pitchFamily="2" charset="-79"/>
              </a:rPr>
              <a:t>Д.И. Менделеев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cs typeface="Aharoni" pitchFamily="2" charset="-79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9553" y="6130464"/>
            <a:ext cx="2520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Д.И. Менделеев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Штриховая стрелка вправо 28"/>
          <p:cNvSpPr/>
          <p:nvPr/>
        </p:nvSpPr>
        <p:spPr>
          <a:xfrm rot="6575258">
            <a:off x="4748146" y="2668333"/>
            <a:ext cx="546489" cy="242355"/>
          </a:xfrm>
          <a:prstGeom prst="stripedRightArrow">
            <a:avLst>
              <a:gd name="adj1" fmla="val 48903"/>
              <a:gd name="adj2" fmla="val 50000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триховая стрелка вправо 35"/>
          <p:cNvSpPr/>
          <p:nvPr/>
        </p:nvSpPr>
        <p:spPr>
          <a:xfrm rot="5645700">
            <a:off x="5605155" y="2739695"/>
            <a:ext cx="546489" cy="242355"/>
          </a:xfrm>
          <a:prstGeom prst="stripedRightArrow">
            <a:avLst>
              <a:gd name="adj1" fmla="val 48903"/>
              <a:gd name="adj2" fmla="val 50000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триховая стрелка вправо 36"/>
          <p:cNvSpPr/>
          <p:nvPr/>
        </p:nvSpPr>
        <p:spPr>
          <a:xfrm rot="5192430">
            <a:off x="6445716" y="2769730"/>
            <a:ext cx="500067" cy="246971"/>
          </a:xfrm>
          <a:prstGeom prst="stripedRightArrow">
            <a:avLst>
              <a:gd name="adj1" fmla="val 39721"/>
              <a:gd name="adj2" fmla="val 50000"/>
            </a:avLst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триховая стрелка вправо 38"/>
          <p:cNvSpPr/>
          <p:nvPr/>
        </p:nvSpPr>
        <p:spPr>
          <a:xfrm rot="4231072">
            <a:off x="7165118" y="2690881"/>
            <a:ext cx="568458" cy="227460"/>
          </a:xfrm>
          <a:prstGeom prst="striped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Штриховая стрелка вправо 39"/>
          <p:cNvSpPr/>
          <p:nvPr/>
        </p:nvSpPr>
        <p:spPr>
          <a:xfrm rot="8055774">
            <a:off x="4067531" y="2526627"/>
            <a:ext cx="568458" cy="227460"/>
          </a:xfrm>
          <a:prstGeom prst="striped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Штриховая стрелка вправо 40"/>
          <p:cNvSpPr/>
          <p:nvPr/>
        </p:nvSpPr>
        <p:spPr>
          <a:xfrm rot="3413852">
            <a:off x="7808060" y="2619441"/>
            <a:ext cx="568458" cy="227460"/>
          </a:xfrm>
          <a:prstGeom prst="striped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27584" y="0"/>
            <a:ext cx="7488832" cy="1124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44824"/>
            <a:ext cx="5112568" cy="1556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005064"/>
            <a:ext cx="223224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4221088"/>
            <a:ext cx="32403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87824" y="1484784"/>
            <a:ext cx="3024336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endParaRPr lang="ru-RU" b="1" spc="50" dirty="0" smtClean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71800" y="6453336"/>
            <a:ext cx="309634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51720" y="0"/>
            <a:ext cx="5184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Обретение бессмертия…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EKATERINA\Desktop\pamiatnik_mendeleevu_v_kieve_3.jpg"/>
          <p:cNvPicPr>
            <a:picLocks noChangeAspect="1" noChangeArrowheads="1"/>
          </p:cNvPicPr>
          <p:nvPr/>
        </p:nvPicPr>
        <p:blipFill>
          <a:blip r:embed="rId5" cstate="print"/>
          <a:srcRect l="15036" t="4782" r="14090" b="7608"/>
          <a:stretch>
            <a:fillRect/>
          </a:stretch>
        </p:blipFill>
        <p:spPr bwMode="auto">
          <a:xfrm>
            <a:off x="4716016" y="908720"/>
            <a:ext cx="3456384" cy="2857278"/>
          </a:xfrm>
          <a:prstGeom prst="rect">
            <a:avLst/>
          </a:prstGeom>
          <a:noFill/>
        </p:spPr>
      </p:pic>
      <p:pic>
        <p:nvPicPr>
          <p:cNvPr id="25" name="Picture 3" descr="C:\Users\EKATERINA\Desktop\Mendel_2.jpg"/>
          <p:cNvPicPr>
            <a:picLocks noChangeAspect="1" noChangeArrowheads="1"/>
          </p:cNvPicPr>
          <p:nvPr/>
        </p:nvPicPr>
        <p:blipFill>
          <a:blip r:embed="rId6" cstate="print"/>
          <a:srcRect l="31309" t="1418"/>
          <a:stretch>
            <a:fillRect/>
          </a:stretch>
        </p:blipFill>
        <p:spPr bwMode="auto">
          <a:xfrm>
            <a:off x="4716016" y="3933055"/>
            <a:ext cx="3528392" cy="2328727"/>
          </a:xfrm>
          <a:prstGeom prst="rect">
            <a:avLst/>
          </a:prstGeom>
          <a:noFill/>
        </p:spPr>
      </p:pic>
      <p:pic>
        <p:nvPicPr>
          <p:cNvPr id="26" name="Picture 5" descr="C:\Users\EKATERINA\Desktop\kTJhIGesaWJYwG.jpg"/>
          <p:cNvPicPr>
            <a:picLocks noChangeAspect="1" noChangeArrowheads="1"/>
          </p:cNvPicPr>
          <p:nvPr/>
        </p:nvPicPr>
        <p:blipFill>
          <a:blip r:embed="rId7" cstate="print"/>
          <a:srcRect l="15980" t="7161" r="9681" b="7161"/>
          <a:stretch>
            <a:fillRect/>
          </a:stretch>
        </p:blipFill>
        <p:spPr bwMode="auto">
          <a:xfrm>
            <a:off x="971600" y="2060848"/>
            <a:ext cx="2686534" cy="3096344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395536" y="980728"/>
            <a:ext cx="4320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Биографии Замечательных Людей…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79512" y="5460326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…не кончаются их смертью…</a:t>
            </a:r>
            <a:endParaRPr lang="ru-RU" sz="28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2мед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7215206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-99392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cs typeface="Arial" pitchFamily="34" charset="0"/>
              </a:rPr>
              <a:t>Талантливый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476672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cs typeface="Arial" pitchFamily="34" charset="0"/>
              </a:rPr>
              <a:t>Выдающийся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39544" y="112474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cs typeface="Arial" pitchFamily="34" charset="0"/>
              </a:rPr>
              <a:t>Неповторимый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7414" name="Picture 6" descr="http://ea-studies.ru/uploads/posts/2018-03/1521129444_1362813556_365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12776"/>
            <a:ext cx="2448271" cy="3979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Прямоугольник 11"/>
          <p:cNvSpPr/>
          <p:nvPr/>
        </p:nvSpPr>
        <p:spPr>
          <a:xfrm>
            <a:off x="971600" y="5589240"/>
            <a:ext cx="79208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1916832"/>
            <a:ext cx="59766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 педагогическому делу надо призывать, как к делу морскому, медицинскому или тому подобным, не тех, которые стремятся только обеспечить свою жизнь, а тех, которые чувствуют к этому делу и к науке сознательное призвание и предчувствуют в нем свое удовлетворение, понимая общую народную надобность»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Д.И. Менделеев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3мед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643702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424"/>
            <a:ext cx="9144000" cy="72454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79712" y="476672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67536" y="908720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0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" name="Picture 16" descr="https://cont.ws/uploads/pic/2018/9/%D0%9C%D0%B5%D0%BD%D0%B4%D0%B5%D0%BB%D0%B5%D0%B5%D0%B2_%D1%84%D0%BE%D1%82%D0%BE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2520280" cy="3744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Прямоугольник 10"/>
          <p:cNvSpPr/>
          <p:nvPr/>
        </p:nvSpPr>
        <p:spPr>
          <a:xfrm>
            <a:off x="3203848" y="1700808"/>
            <a:ext cx="5112568" cy="237626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spc="50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1786" y="357166"/>
            <a:ext cx="8822214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Конкурс по химии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путешествие 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«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поиску»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истины…</a:t>
            </a:r>
          </a:p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6309320"/>
            <a:ext cx="799288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spc="50" dirty="0" smtClean="0">
              <a:ln w="12700" cmpd="sng">
                <a:solidFill>
                  <a:srgbClr val="FFFF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/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1916832"/>
            <a:ext cx="5472608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Программа</a:t>
            </a:r>
          </a:p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1.Визитная карточка команды: название, девиз.</a:t>
            </a:r>
          </a:p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2.Химическая викторина: «Периодическая система химических элементов».</a:t>
            </a:r>
          </a:p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3.Конкурс капитанов: «Малахитовая шкатулка».</a:t>
            </a:r>
          </a:p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4.Творческая  мастерская: защита моделей.  </a:t>
            </a:r>
          </a:p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5.Конкурс для группы поддержки.</a:t>
            </a:r>
          </a:p>
          <a:p>
            <a:pPr>
              <a:tabLst>
                <a:tab pos="87313" algn="l"/>
                <a:tab pos="182563" algn="l"/>
              </a:tabLs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6.В честь великого русского ученого Д.И. Менделеева названы…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48689" y="3244334"/>
            <a:ext cx="243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740" y="3356992"/>
            <a:ext cx="56509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18623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Малахитовая</a:t>
            </a:r>
            <a:r>
              <a:rPr lang="ru-RU" sz="5400" b="1" cap="all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18623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186239"/>
                </a:solidFill>
                <a:effectLst/>
              </a:rPr>
              <a:t>шкатулка</a:t>
            </a:r>
            <a:endParaRPr lang="ru-RU" sz="5400" b="1" cap="all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186239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8872" b="92782" l="4000" r="94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41" y="571266"/>
            <a:ext cx="5508104" cy="3662889"/>
          </a:xfrm>
          <a:prstGeom prst="rect">
            <a:avLst/>
          </a:prstGeom>
        </p:spPr>
      </p:pic>
      <p:pic>
        <p:nvPicPr>
          <p:cNvPr id="5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8470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7613" y="980728"/>
            <a:ext cx="7992888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1.При дефиците этого элемента отмечается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анемия.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Проявляются симптомы: головокружение,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слабость. Этот элемент входит в состав четвертичной структуры белка, который выполняет функцию: переносит 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легких в ткани и СО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тканей в легкие.</a:t>
            </a:r>
          </a:p>
          <a:p>
            <a:pPr algn="just">
              <a:lnSpc>
                <a:spcPct val="1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белок входит в состав клетки, которая имеет форму двояковогнутого диска. Главной особенностью этой клетки - наличие дыхательного красного пигмента.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за элемент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лежит в малахитовой шкатулке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8722" b="92782" l="3800" r="94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509120"/>
            <a:ext cx="2812357" cy="1870217"/>
          </a:xfrm>
          <a:prstGeom prst="rect">
            <a:avLst/>
          </a:prstGeom>
        </p:spPr>
      </p:pic>
      <p:pic>
        <p:nvPicPr>
          <p:cNvPr id="6" name="zvuk-tikajuschego-tajme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29652" y="214290"/>
            <a:ext cx="304800" cy="304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Вопрос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8219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pic>
        <p:nvPicPr>
          <p:cNvPr id="3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214290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  <p:pic>
        <p:nvPicPr>
          <p:cNvPr id="6" name="Picture 2" descr="Картинки по запросу малахитовая шкатулка рисун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571612"/>
            <a:ext cx="4286280" cy="40005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57620" y="1857364"/>
            <a:ext cx="1500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 smtClean="0">
                <a:solidFill>
                  <a:schemeClr val="bg1"/>
                </a:solidFill>
              </a:rPr>
              <a:t>?</a:t>
            </a:r>
            <a:endParaRPr lang="ru-RU" sz="1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1440097"/>
            <a:ext cx="7992888" cy="100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елезо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состав гемоглобина, миоглобина, некоторых ферментов. В малахитовой шкатулке модель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эритроцита.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24944"/>
            <a:ext cx="4453854" cy="2055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0112" y="-63779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924944"/>
            <a:ext cx="2304256" cy="20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233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cs typeface="Arial" pitchFamily="34" charset="0"/>
              </a:rPr>
              <a:t>Талантливый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620688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cs typeface="Arial" pitchFamily="34" charset="0"/>
              </a:rPr>
              <a:t>Выдающийся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1268760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  <a:cs typeface="Arial" pitchFamily="34" charset="0"/>
              </a:rPr>
              <a:t>Неповторимый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…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438" name="AutoShape 6" descr="https://biomolecula.ru/img/content/1666/03.Dmitrij-Mendeleev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71604" y="6000768"/>
            <a:ext cx="619268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Д.И. МЕНДЕЛЕЕВ (1834-1907)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4509120"/>
            <a:ext cx="187220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Учёный…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00192" y="3573016"/>
            <a:ext cx="208823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Педагог...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5085184"/>
            <a:ext cx="230425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Нефтяник…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1600" y="1628800"/>
            <a:ext cx="273630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Химик…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20072" y="1916832"/>
            <a:ext cx="201622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Экономист…</a:t>
            </a:r>
            <a:endParaRPr lang="ru-RU" sz="24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3569" y="3244334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Физик…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" name="Picture 2" descr="https://procanvas.ru/image/cache/650x650/data/catalog/30/mendeleev-main-sq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420888"/>
            <a:ext cx="2664296" cy="35757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64348" y="980728"/>
            <a:ext cx="792088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2.Зобом болеют и люди и животные,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почве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воде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содержится мало этого элемента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Поэтому в рацион населения включают …. соль и морепродукты. При недостаточном поступлении в организм этого элемента возникает резкое снижение активности органа, который расположен в передней области шеи.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элемент и, что лежит в малахитовой шкатулке?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8271" b="92782" l="5200" r="95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05064"/>
            <a:ext cx="2808312" cy="1867528"/>
          </a:xfrm>
          <a:prstGeom prst="rect">
            <a:avLst/>
          </a:prstGeom>
        </p:spPr>
      </p:pic>
      <p:pic>
        <p:nvPicPr>
          <p:cNvPr id="5" name="zvuk-tikajuschego-tajme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29652" y="214290"/>
            <a:ext cx="304800" cy="304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Вопрос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8269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pic>
        <p:nvPicPr>
          <p:cNvPr id="3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214290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  <p:pic>
        <p:nvPicPr>
          <p:cNvPr id="6" name="Picture 2" descr="Картинки по запросу малахитовая шкатулка рисун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571612"/>
            <a:ext cx="4286280" cy="40005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57620" y="1857364"/>
            <a:ext cx="1500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 smtClean="0">
                <a:solidFill>
                  <a:schemeClr val="bg1"/>
                </a:solidFill>
              </a:rPr>
              <a:t>?</a:t>
            </a:r>
            <a:endParaRPr lang="ru-RU" sz="1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7334" y="1268760"/>
            <a:ext cx="792088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Йод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организме наибольшее количество й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скапливается в щитовидной железе. В малахитовой шкатулке модель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щитовидной железы.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4763329" cy="30243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52120" y="-65015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361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1268760"/>
            <a:ext cx="8064896" cy="245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Этот элемент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тесно связан с кальцием и играет важную роль в формировании костной ткани.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состав АТФ, НАДФ, ФАД, нуклеиновой кислоты, которая выполняет функцию хранение, передачу и воспроизведение генетической информации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элемент и, что лежит в малахитовой шкатулке?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8872" b="91880" l="5500" r="939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789040"/>
            <a:ext cx="2747753" cy="1827256"/>
          </a:xfrm>
          <a:prstGeom prst="rect">
            <a:avLst/>
          </a:prstGeom>
        </p:spPr>
      </p:pic>
      <p:pic>
        <p:nvPicPr>
          <p:cNvPr id="5" name="zvuk-tikajuschego-tajme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29652" y="214290"/>
            <a:ext cx="304800" cy="304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Вопрос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2578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pic>
        <p:nvPicPr>
          <p:cNvPr id="3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214290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  <p:pic>
        <p:nvPicPr>
          <p:cNvPr id="6" name="Picture 2" descr="Картинки по запросу малахитовая шкатулка рисун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571612"/>
            <a:ext cx="4286280" cy="40005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57620" y="1857364"/>
            <a:ext cx="1500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 smtClean="0">
                <a:solidFill>
                  <a:schemeClr val="bg1"/>
                </a:solidFill>
              </a:rPr>
              <a:t>?</a:t>
            </a:r>
            <a:endParaRPr lang="ru-RU" sz="1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465" y="1052737"/>
            <a:ext cx="81369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малахитовой шкатулке модель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молекулы ДНК.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10917" y="-78526"/>
            <a:ext cx="356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EKATERINA\Desktop\an-antique-engraved-anatomical-illustration-of-human-arm-and-hand-bones-created-in-1873-400-51279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56992"/>
            <a:ext cx="1133898" cy="131465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1561" y="494116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Формула костей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(РО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1628800"/>
            <a:ext cx="5616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АТФ – аденозинтри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фосфор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ная кислота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5157192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Модель молекулы ДНК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EKATERINA\Desktop\img9.jpg"/>
          <p:cNvPicPr>
            <a:picLocks noChangeAspect="1" noChangeArrowheads="1"/>
          </p:cNvPicPr>
          <p:nvPr/>
        </p:nvPicPr>
        <p:blipFill>
          <a:blip r:embed="rId3" cstate="print"/>
          <a:srcRect t="26670" r="1613"/>
          <a:stretch>
            <a:fillRect/>
          </a:stretch>
        </p:blipFill>
        <p:spPr bwMode="auto">
          <a:xfrm>
            <a:off x="2123728" y="2492897"/>
            <a:ext cx="4680520" cy="2088232"/>
          </a:xfrm>
          <a:prstGeom prst="rect">
            <a:avLst/>
          </a:prstGeom>
          <a:noFill/>
        </p:spPr>
      </p:pic>
      <p:pic>
        <p:nvPicPr>
          <p:cNvPr id="2051" name="Picture 3" descr="C:\Users\EKATERINA\Desktop\IMG_8039_enlm2_en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348880"/>
            <a:ext cx="1784386" cy="2675273"/>
          </a:xfrm>
          <a:prstGeom prst="rect">
            <a:avLst/>
          </a:prstGeom>
          <a:noFill/>
        </p:spPr>
      </p:pic>
      <p:pic>
        <p:nvPicPr>
          <p:cNvPr id="12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4737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1052736"/>
            <a:ext cx="8064896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4.Преобладающий отрицательный ион в организме,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 создании мембранных потенциалов клеток, осмотического давления, процессах возбуждения и торможения в нервных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клетках. Этот элемент входит в состав сыпучего продукта, который есть на каждой кухне. В пищеварении важная роль  принадлежит минеральной кислоте желудочного сока, в состав которого  входит этот элемент.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элемент и, что лежит в малахитовой шкатулке?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8271" b="91880" l="5300" r="939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149080"/>
            <a:ext cx="2744153" cy="1824862"/>
          </a:xfrm>
          <a:prstGeom prst="rect">
            <a:avLst/>
          </a:prstGeom>
        </p:spPr>
      </p:pic>
      <p:pic>
        <p:nvPicPr>
          <p:cNvPr id="6" name="zvuk-tikajuschego-tajme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29652" y="214290"/>
            <a:ext cx="304800" cy="304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Вопрос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4361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0112" y="-63779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58214" y="214290"/>
            <a:ext cx="304800" cy="304800"/>
          </a:xfrm>
          <a:prstGeom prst="rect">
            <a:avLst/>
          </a:prstGeom>
        </p:spPr>
      </p:pic>
      <p:pic>
        <p:nvPicPr>
          <p:cNvPr id="4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  <p:pic>
        <p:nvPicPr>
          <p:cNvPr id="6" name="Picture 2" descr="Картинки по запросу малахитовая шкатулка рисун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571612"/>
            <a:ext cx="4286280" cy="40005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57620" y="1857364"/>
            <a:ext cx="1500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 smtClean="0">
                <a:solidFill>
                  <a:schemeClr val="bg1"/>
                </a:solidFill>
              </a:rPr>
              <a:t>?</a:t>
            </a:r>
            <a:endParaRPr lang="ru-RU" sz="1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100010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Ионы хлора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 в состав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поваренной соли –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NaCI</a:t>
            </a: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желудочного сока.</a:t>
            </a:r>
          </a:p>
          <a:p>
            <a:pPr algn="ctr">
              <a:lnSpc>
                <a:spcPct val="1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Желудочный сок  содержит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соляную кислоту –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малахитовой шкатулке модель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желудка.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068960"/>
            <a:ext cx="4608512" cy="29454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8622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8596" y="642918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5.Главный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внеклеточный положительный ион,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 создании мембранных потенциалов клеток (в результате …? - калиевого насоса). Это элемент 1 группы (главной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подгруппы) 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содержится в основной части животной клетки, которая обладает наиболее важным свойством - избирательной проницаемостью, регулирующая обмен веществ между клеткой и окружающей средой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элемент и, что лежит в малахитовой шкатулке?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8421" b="91579" l="6100" r="95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49080"/>
            <a:ext cx="2693788" cy="1791369"/>
          </a:xfrm>
          <a:prstGeom prst="rect">
            <a:avLst/>
          </a:prstGeom>
        </p:spPr>
      </p:pic>
      <p:pic>
        <p:nvPicPr>
          <p:cNvPr id="5" name="zvuk-tikajuschego-tajme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29652" y="214290"/>
            <a:ext cx="304800" cy="304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Вопрос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2332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0"/>
            <a:ext cx="8424936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spc="200" dirty="0">
              <a:ln w="29210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30" name="Picture 6" descr="https://pandia.ru/text/78/390/images/image004_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700808"/>
            <a:ext cx="1656184" cy="20162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2" name="Picture 8" descr="https://gpeople-russia.ru/document/great/2014/dmitri_ivanovich_mendeleev/03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556792"/>
            <a:ext cx="1584176" cy="20882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827584" y="4005064"/>
            <a:ext cx="194421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Иван Павлович Менделеев</a:t>
            </a:r>
          </a:p>
          <a:p>
            <a:pPr algn="ctr"/>
            <a:r>
              <a:rPr lang="ru-RU" sz="16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(отец)</a:t>
            </a:r>
            <a:endParaRPr lang="ru-RU" sz="16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28184" y="4005064"/>
            <a:ext cx="216024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Мария  Дмитриевна Менделеева</a:t>
            </a:r>
          </a:p>
          <a:p>
            <a:pPr algn="ctr"/>
            <a:r>
              <a:rPr lang="ru-RU" sz="16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(мать) </a:t>
            </a:r>
            <a:endParaRPr lang="ru-RU" sz="16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15816" y="5877272"/>
            <a:ext cx="324036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Семья, в которой рос Менделеев</a:t>
            </a:r>
            <a:endParaRPr lang="ru-RU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3" name="Тройная стрелка влево/вправо/вверх 22"/>
          <p:cNvSpPr/>
          <p:nvPr/>
        </p:nvSpPr>
        <p:spPr>
          <a:xfrm rot="10800000">
            <a:off x="3419872" y="2132856"/>
            <a:ext cx="2088232" cy="1008112"/>
          </a:xfrm>
          <a:prstGeom prst="leftRightUp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  <a:tileRect r="-100000" b="-100000"/>
          </a:gra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51520" y="5157192"/>
            <a:ext cx="26642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b="1" dirty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Блок-схема: процесс 30"/>
          <p:cNvSpPr/>
          <p:nvPr/>
        </p:nvSpPr>
        <p:spPr>
          <a:xfrm rot="20755239">
            <a:off x="287404" y="5486170"/>
            <a:ext cx="2896026" cy="72008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…Директор 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Тобольской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классической гимназии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 </a:t>
            </a:r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 rot="624175">
            <a:off x="6123391" y="5618021"/>
            <a:ext cx="2795345" cy="698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«… Там, на стекольном заводе, управляемом моей матушкой….»</a:t>
            </a:r>
          </a:p>
        </p:txBody>
      </p:sp>
      <p:sp>
        <p:nvSpPr>
          <p:cNvPr id="39" name="Стрелка вниз 38"/>
          <p:cNvSpPr/>
          <p:nvPr/>
        </p:nvSpPr>
        <p:spPr>
          <a:xfrm>
            <a:off x="1547664" y="4797152"/>
            <a:ext cx="288032" cy="504056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>
            <a:off x="6876256" y="4797152"/>
            <a:ext cx="288032" cy="504056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689754" y="620688"/>
            <a:ext cx="3764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187624" y="260648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Легенды Академической биографии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" name="Picture 6" descr="http://900igr.net/up/datas/141351/005.jpg"/>
          <p:cNvPicPr>
            <a:picLocks noChangeAspect="1" noChangeArrowheads="1"/>
          </p:cNvPicPr>
          <p:nvPr/>
        </p:nvPicPr>
        <p:blipFill>
          <a:blip r:embed="rId6" cstate="print"/>
          <a:srcRect l="8369" t="22235" r="6683" b="4462"/>
          <a:stretch>
            <a:fillRect/>
          </a:stretch>
        </p:blipFill>
        <p:spPr bwMode="auto">
          <a:xfrm>
            <a:off x="3131840" y="3645024"/>
            <a:ext cx="2736304" cy="20882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pic>
        <p:nvPicPr>
          <p:cNvPr id="3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58214" y="214290"/>
            <a:ext cx="304800" cy="304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  <p:pic>
        <p:nvPicPr>
          <p:cNvPr id="7" name="Picture 2" descr="Картинки по запросу малахитовая шкатулка рисун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571612"/>
            <a:ext cx="4286280" cy="400052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57620" y="1857364"/>
            <a:ext cx="1500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 smtClean="0">
                <a:solidFill>
                  <a:schemeClr val="bg1"/>
                </a:solidFill>
              </a:rPr>
              <a:t>?</a:t>
            </a:r>
            <a:endParaRPr lang="ru-RU" sz="1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1522" y="1052737"/>
            <a:ext cx="806489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Ион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натрия. Входит в состав натрий – калиевого насоса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малахитовой шкатулке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плазматическая мембрана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(клеточная оболочка).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1947" b="98938" l="0" r="9931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87" t="13340" r="787"/>
          <a:stretch/>
        </p:blipFill>
        <p:spPr>
          <a:xfrm>
            <a:off x="4211960" y="2780928"/>
            <a:ext cx="4241891" cy="20282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36358" y="-6687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EKATERINA\Desktop\Na-K-pump.fig.3.1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4811" r="981" b="8985"/>
          <a:stretch>
            <a:fillRect/>
          </a:stretch>
        </p:blipFill>
        <p:spPr bwMode="auto">
          <a:xfrm>
            <a:off x="755576" y="2924944"/>
            <a:ext cx="3312368" cy="18147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99591" y="5085184"/>
            <a:ext cx="3096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Натрий – калиевый насос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5085184"/>
            <a:ext cx="3528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Плазматическая мембрана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3842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1124744"/>
            <a:ext cx="8064896" cy="2942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Входит в состав костей,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процессах свертывания крови, поддержании сердечного ритма (вместе с ионами К+, Nа+), активирует ферменты при сокращении поперечно-полосатых мышечных волокон. Главную массу этого органа составляет твердое вещество -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дентин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элемент и, что лежит в малахитовой шкатулке?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8271" b="91880" l="6400" r="941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77072"/>
            <a:ext cx="2862064" cy="1903273"/>
          </a:xfrm>
          <a:prstGeom prst="rect">
            <a:avLst/>
          </a:prstGeom>
        </p:spPr>
      </p:pic>
      <p:pic>
        <p:nvPicPr>
          <p:cNvPr id="5" name="zvuk-tikajuschego-tajme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29652" y="214290"/>
            <a:ext cx="304800" cy="304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Вопрос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29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0112" y="-63779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voya-igra-zastavka-20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58214" y="214290"/>
            <a:ext cx="304800" cy="304800"/>
          </a:xfrm>
          <a:prstGeom prst="rect">
            <a:avLst/>
          </a:prstGeom>
        </p:spPr>
      </p:pic>
      <p:pic>
        <p:nvPicPr>
          <p:cNvPr id="4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  <p:pic>
        <p:nvPicPr>
          <p:cNvPr id="6" name="Picture 2" descr="Картинки по запросу малахитовая шкатулка рисун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571612"/>
            <a:ext cx="4286280" cy="400052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57620" y="1857364"/>
            <a:ext cx="1500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 smtClean="0">
                <a:solidFill>
                  <a:schemeClr val="bg1"/>
                </a:solidFill>
              </a:rPr>
              <a:t>?</a:t>
            </a:r>
            <a:endParaRPr lang="ru-RU" sz="1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0315" y="1740380"/>
            <a:ext cx="7992888" cy="5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Кальций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малахитовой шкатулке модель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зуба.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20538" y="-28993"/>
            <a:ext cx="3625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EKATERINA\Desktop\проекты 2с4\image-09-04-18-20-24.jpeg"/>
          <p:cNvPicPr/>
          <p:nvPr/>
        </p:nvPicPr>
        <p:blipFill>
          <a:blip r:embed="rId2" cstate="print"/>
          <a:srcRect l="12728" t="35845" r="4822" b="13970"/>
          <a:stretch>
            <a:fillRect/>
          </a:stretch>
        </p:blipFill>
        <p:spPr bwMode="auto">
          <a:xfrm>
            <a:off x="2699792" y="2780928"/>
            <a:ext cx="347851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Картинки по запросу рамка в презентацию зеле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428652"/>
            <a:ext cx="10287072" cy="77153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86116" y="500042"/>
            <a:ext cx="264320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B050"/>
                </a:solidFill>
              </a:rPr>
              <a:t>Ответ</a:t>
            </a:r>
            <a:endParaRPr lang="ru-RU" sz="4000" b="1" dirty="0">
              <a:ln/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9091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27584" y="0"/>
            <a:ext cx="7488832" cy="1124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44824"/>
            <a:ext cx="5112568" cy="1556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005064"/>
            <a:ext cx="223224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4221088"/>
            <a:ext cx="32403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87824" y="1484784"/>
            <a:ext cx="3024336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endParaRPr lang="ru-RU" b="1" spc="50" dirty="0" smtClean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71800" y="6453336"/>
            <a:ext cx="309634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115616" y="908720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В честь великого русского ученого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Д.И. Менделеева названы…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8" name="Picture 6" descr="C:\Users\EKATERINA\Desktop\Научные достижения Русов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132856"/>
            <a:ext cx="5112568" cy="339398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0"/>
            <a:ext cx="7488832" cy="1124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44824"/>
            <a:ext cx="5112568" cy="1556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005064"/>
            <a:ext cx="223224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4221088"/>
            <a:ext cx="32403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87824" y="1484784"/>
            <a:ext cx="3024336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endParaRPr lang="ru-RU" b="1" spc="50" dirty="0" smtClean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71800" y="6453336"/>
            <a:ext cx="309634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17432"/>
          </a:xfrm>
          <a:prstGeom prst="rect">
            <a:avLst/>
          </a:prstGeom>
          <a:noFill/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79512" y="215644"/>
            <a:ext cx="89644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В честь великого русского ученого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Д.И. Менделеева названы…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https://avatars.mds.yandex.net/get-pdb/1683427/f7fc5e55-a2e6-452c-bb92-dfbe64468572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143380"/>
            <a:ext cx="2880320" cy="2187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357158" y="6286520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МЕНДЕЛЕВИЙ</a:t>
            </a:r>
            <a:endParaRPr lang="ru-RU" b="1" dirty="0"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" name="Picture 4" descr="http://megamozg.kz/articles/news/tabliz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68760"/>
            <a:ext cx="3096344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2" name="Picture 4" descr="C:\Users\EKATERINA\Desktop\img15.jpg"/>
          <p:cNvPicPr>
            <a:picLocks noChangeAspect="1" noChangeArrowheads="1"/>
          </p:cNvPicPr>
          <p:nvPr/>
        </p:nvPicPr>
        <p:blipFill>
          <a:blip r:embed="rId6" cstate="print"/>
          <a:srcRect l="5901" t="29000" r="52590" b="13251"/>
          <a:stretch>
            <a:fillRect/>
          </a:stretch>
        </p:blipFill>
        <p:spPr bwMode="auto">
          <a:xfrm>
            <a:off x="6444208" y="1268760"/>
            <a:ext cx="2448272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4" name="Прямоугольник 23"/>
          <p:cNvSpPr/>
          <p:nvPr/>
        </p:nvSpPr>
        <p:spPr>
          <a:xfrm>
            <a:off x="6263680" y="3501008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Минерал  МЕНДЕЛЕЕВИТ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3789040"/>
            <a:ext cx="309634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ПЕРИОДИЧЕСКАЯ ТАБЛИЦА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2" name="Picture 4" descr="https://titanst.ru/upload/iblock/062/062801e0848c497bb1fcd0e47c027783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3857628"/>
            <a:ext cx="2376264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Прямоугольник 32"/>
          <p:cNvSpPr/>
          <p:nvPr/>
        </p:nvSpPr>
        <p:spPr>
          <a:xfrm>
            <a:off x="6407696" y="6310484"/>
            <a:ext cx="2736304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ЗАМАЗКА МЕНДЕЛЕЕВА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563888" y="5013176"/>
            <a:ext cx="259228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Золотая медаль за научную работу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 области химии</a:t>
            </a:r>
          </a:p>
          <a:p>
            <a:pPr algn="ctr"/>
            <a:endParaRPr lang="ru-RU" dirty="0"/>
          </a:p>
        </p:txBody>
      </p:sp>
      <p:pic>
        <p:nvPicPr>
          <p:cNvPr id="23" name="Picture 2" descr="https://gpeople-russia.ru/document/great/2014/dmitri_ivanovich_mendeleev/031_b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2060848"/>
            <a:ext cx="223224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7432"/>
          </a:xfrm>
          <a:prstGeom prst="rect">
            <a:avLst/>
          </a:prstGeom>
          <a:noFill/>
        </p:spPr>
      </p:pic>
      <p:pic>
        <p:nvPicPr>
          <p:cNvPr id="5122" name="Picture 2" descr="https://images.crafta.ua/collecting-items/65140117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259228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5536" y="260648"/>
            <a:ext cx="842493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честь великого русского учёного Д.И. Менделеева названы…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8" name="Picture 8" descr="https://all.culture.ru/uploads/54ad4acacb45f48abe54e76e75f41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196752"/>
            <a:ext cx="2376264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32" name="Picture 12" descr="https://spbu.ru/sites/default/files/2017-10-19_muzei_mendeleeva_min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77072"/>
            <a:ext cx="2843808" cy="22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34" name="Picture 14" descr="https://im0-tub-ru.yandex.net/i?id=bf151356ee5cb65505e2f5e2c5f8b9a8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3" y="980728"/>
            <a:ext cx="2088232" cy="18627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Прямоугольник 15"/>
          <p:cNvSpPr/>
          <p:nvPr/>
        </p:nvSpPr>
        <p:spPr>
          <a:xfrm>
            <a:off x="107504" y="3068960"/>
            <a:ext cx="295232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Марка, выпущенная в честь 100 –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летия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открытия периодической системы 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3429000"/>
            <a:ext cx="288032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Музей-усадьба «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Боблово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6215082"/>
            <a:ext cx="3384376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Музей-архив Д.И. Менделеева 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72200" y="2924944"/>
            <a:ext cx="277180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Монумент Менделеева в Братиславе 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38" name="Picture 18" descr="https://img-fotki.yandex.ru/get/6415/41481076.5e/0_abf4e_be4bd17f_X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789040"/>
            <a:ext cx="2736304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6300192" y="6072206"/>
            <a:ext cx="2843808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Политехнический музей Д.И. Менделеева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42" name="Picture 22" descr="https://i3.photo.2gis.com/images/branch/38/5348024558708043_da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3861048"/>
            <a:ext cx="1781436" cy="2303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Прямоугольник 25"/>
          <p:cNvSpPr/>
          <p:nvPr/>
        </p:nvSpPr>
        <p:spPr>
          <a:xfrm>
            <a:off x="3203848" y="6237312"/>
            <a:ext cx="3024336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Музей Госстандарта им. Менделеева 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971600" y="5589240"/>
            <a:ext cx="792088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60648"/>
            <a:ext cx="856895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В честь великого русского учёного Д.И. Менделеева названы…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4100" name="Picture 4" descr="http://900igr.net/datas/geografija/Mendeleev/0007-007-Podvodnyj-khrebet-Mendeleeva-v-Severnom-Ledovitom-okea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052736"/>
            <a:ext cx="2736304" cy="2022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http://900igr.net/up/datas/209048/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509120"/>
            <a:ext cx="2895297" cy="20882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4" name="Picture 8" descr="http://rus-globus.ru/images/sahalin/vulkan-mendeleeva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988840"/>
            <a:ext cx="2755873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6" name="Picture 10" descr="https://im0-tub-ru.yandex.net/i?id=97ff9d780e642ec862c4e4a61f34ab1a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132856"/>
            <a:ext cx="2448272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107504" y="4725144"/>
            <a:ext cx="24837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ЛЕДНИК МЕНДЕЛЕЕВА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12160" y="4869160"/>
            <a:ext cx="280831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ВУЛКАН  МЕНДЕЛЕЕВА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Счетверенная стрелка 21"/>
          <p:cNvSpPr/>
          <p:nvPr/>
        </p:nvSpPr>
        <p:spPr>
          <a:xfrm>
            <a:off x="3347864" y="3356992"/>
            <a:ext cx="1872208" cy="864096"/>
          </a:xfrm>
          <a:prstGeom prst="quad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1268760"/>
            <a:ext cx="277180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«… Надо уметь покоряться…»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28184" y="1124744"/>
            <a:ext cx="273630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«… Снести тяжесть…»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5517232"/>
            <a:ext cx="262778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«… При умении и труде многим можно овладеть…»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68144" y="5589240"/>
            <a:ext cx="3096344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«Приобретайте главное своё богатство – умение себя побеждать»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131840" y="620688"/>
            <a:ext cx="56166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E0FE48"/>
                </a:solidFill>
              </a:rPr>
              <a:t>Природа мать,</a:t>
            </a:r>
          </a:p>
          <a:p>
            <a:pPr algn="r"/>
            <a:r>
              <a:rPr lang="ru-RU" sz="2000" b="1" dirty="0" smtClean="0">
                <a:solidFill>
                  <a:srgbClr val="E0FE48"/>
                </a:solidFill>
              </a:rPr>
              <a:t> когда б таких людей </a:t>
            </a:r>
          </a:p>
          <a:p>
            <a:pPr algn="r"/>
            <a:r>
              <a:rPr lang="ru-RU" sz="2000" b="1" dirty="0" smtClean="0">
                <a:solidFill>
                  <a:srgbClr val="E0FE48"/>
                </a:solidFill>
              </a:rPr>
              <a:t>Ты иногда не посылала миру, </a:t>
            </a:r>
          </a:p>
          <a:p>
            <a:pPr algn="r"/>
            <a:r>
              <a:rPr lang="ru-RU" sz="2000" b="1" dirty="0" smtClean="0">
                <a:solidFill>
                  <a:srgbClr val="E0FE48"/>
                </a:solidFill>
              </a:rPr>
              <a:t>Заглохла б нива жизни...</a:t>
            </a:r>
          </a:p>
          <a:p>
            <a:pPr algn="r"/>
            <a:r>
              <a:rPr lang="ru-RU" sz="2000" b="1" dirty="0" smtClean="0">
                <a:solidFill>
                  <a:srgbClr val="E0FE48"/>
                </a:solidFill>
              </a:rPr>
              <a:t>                                       Н.А. Некрасов</a:t>
            </a:r>
            <a:endParaRPr lang="ru-RU" sz="3200" b="1" dirty="0">
              <a:solidFill>
                <a:srgbClr val="E0FE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0"/>
            <a:ext cx="53285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Обретение бессмертия…</a:t>
            </a:r>
          </a:p>
          <a:p>
            <a:pPr algn="ctr"/>
            <a:endParaRPr lang="ru-RU" sz="3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" name="Picture 16" descr="https://cont.ws/uploads/pic/2018/9/%D0%9C%D0%B5%D0%BD%D0%B4%D0%B5%D0%BB%D0%B5%D0%B5%D0%B2_%D1%84%D0%BE%D1%82%D0%BE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72816"/>
            <a:ext cx="2520280" cy="3744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Прямоугольник 10"/>
          <p:cNvSpPr/>
          <p:nvPr/>
        </p:nvSpPr>
        <p:spPr>
          <a:xfrm>
            <a:off x="3203848" y="2348880"/>
            <a:ext cx="5112568" cy="172819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spc="50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1988840"/>
            <a:ext cx="720080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6309320"/>
            <a:ext cx="799288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spc="50" dirty="0" smtClean="0">
              <a:ln w="12700" cmpd="sng">
                <a:solidFill>
                  <a:srgbClr val="FFFF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/>
            <a:endParaRPr lang="ru-RU" sz="3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55776" y="2276873"/>
            <a:ext cx="65882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E0FE4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ни капиталу, ни грубой силе, ни своему достатку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E0FE4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E0FE4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ни на йоту ... не служил, а только старался ...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E0FE4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E0FE4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дать плодотворное промышленно-реальное дело своей стране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E0FE4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E0FE4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уверенности, что политика, устройство, образование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E0FE4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E0FE4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 даже оборона страны ныне без развития промышленности  немыслимы...»</a:t>
            </a:r>
          </a:p>
          <a:p>
            <a:pPr algn="r"/>
            <a:r>
              <a:rPr lang="ru-RU" sz="2000" b="1" i="1" dirty="0" smtClean="0">
                <a:solidFill>
                  <a:schemeClr val="bg1"/>
                </a:solidFill>
              </a:rPr>
              <a:t>Д.И.Менделеев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</p:txBody>
      </p:sp>
      <p:pic>
        <p:nvPicPr>
          <p:cNvPr id="12" name="4мед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00100" y="260648"/>
            <a:ext cx="500066" cy="45370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27584" y="188640"/>
            <a:ext cx="748883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44824"/>
            <a:ext cx="5112568" cy="1556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077072"/>
            <a:ext cx="216024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Золотая медаль Д.И. Менделеева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2" name="Picture 4" descr="http://deduhova.ru/statesman/wp-content/uploads/2017/04/spbuniv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556792"/>
            <a:ext cx="2376263" cy="2520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724128" y="4221088"/>
            <a:ext cx="32403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Педагогический институт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27784" y="764704"/>
            <a:ext cx="338437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endParaRPr lang="ru-RU" b="1" spc="50" dirty="0" smtClean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Золотой медалист </a:t>
            </a:r>
          </a:p>
          <a:p>
            <a:endParaRPr lang="ru-RU" b="1" cap="all" dirty="0" smtClean="0">
              <a:ln w="900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6" name="Picture 8" descr="http://900igr.net/up/datai/156355/0008-008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365104"/>
            <a:ext cx="3168352" cy="18722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771800" y="6237312"/>
            <a:ext cx="30963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Тобольская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гимназия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116632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Легенды Академической биографии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95736" y="3717032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Дмитрий Иванович Менделеев</a:t>
            </a:r>
          </a:p>
        </p:txBody>
      </p:sp>
      <p:pic>
        <p:nvPicPr>
          <p:cNvPr id="17" name="Picture 10" descr="http://knau.kharkov.ua/uploads/posts/2014-02/1393243880_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556792"/>
            <a:ext cx="1656184" cy="2088232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EKATERINA\Desktop\tild6639-6530-4431-a530-613865313061__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H="1" flipV="1">
            <a:off x="467544" y="1916832"/>
            <a:ext cx="2016224" cy="20261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188640"/>
            <a:ext cx="7848872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200" dirty="0" smtClean="0">
                <a:ln w="2921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«Плоды моих трудов – прежде всего в научной известности…» 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412776"/>
            <a:ext cx="475252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8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636912"/>
            <a:ext cx="5472608" cy="3456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«Трудитесь: находите покой в труде, ни в чём в другом его не найти!</a:t>
            </a:r>
          </a:p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Удовольствие пролетит – оно себе; труд оставляет след долгой радости – он другим…..»</a:t>
            </a:r>
          </a:p>
          <a:p>
            <a:pPr algn="ctr"/>
            <a:endParaRPr lang="ru-RU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Д.И. Менделеев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6021288"/>
            <a:ext cx="3672408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Дмитрий Иванович Менделеев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7650" name="Picture 2" descr="https://procanvas.ru/image/cache/650x650/data/catalog/30/mendeleev-main-sq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2520280" cy="3456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923928" y="0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Врата Учености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5936" y="908720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Императорский Санкт-Петербургский университет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71736" y="550070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1855г </a:t>
            </a:r>
            <a:r>
              <a:rPr lang="ru-RU" b="1" dirty="0" smtClean="0">
                <a:solidFill>
                  <a:schemeClr val="bg1"/>
                </a:solidFill>
              </a:rPr>
              <a:t> —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старший учитель естественных наук Симферопольской мужской гимназии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-2000296" y="4929198"/>
            <a:ext cx="93583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8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1855-1856 </a:t>
            </a:r>
            <a:r>
              <a:rPr lang="ru-RU" sz="1600" b="1" dirty="0" smtClean="0">
                <a:solidFill>
                  <a:schemeClr val="bg1"/>
                </a:solidFill>
              </a:rPr>
              <a:t> —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старший учитель в гимназических классах при 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Ришельевском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лицее  в г Одессе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https://i.pinimg.com/736x/87/aa/6b/87aa6bde49166b21749b7daab32b206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0516" y="4509120"/>
            <a:ext cx="933972" cy="1814229"/>
          </a:xfrm>
          <a:prstGeom prst="rect">
            <a:avLst/>
          </a:prstGeom>
          <a:noFill/>
        </p:spPr>
      </p:pic>
      <p:pic>
        <p:nvPicPr>
          <p:cNvPr id="18" name="Picture 2" descr="https://i.pinimg.com/736x/87/aa/6b/87aa6bde49166b21749b7daab32b206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717032"/>
            <a:ext cx="896902" cy="1742221"/>
          </a:xfrm>
          <a:prstGeom prst="rect">
            <a:avLst/>
          </a:prstGeom>
          <a:noFill/>
        </p:spPr>
      </p:pic>
      <p:pic>
        <p:nvPicPr>
          <p:cNvPr id="19" name="Picture 2" descr="https://i.pinimg.com/736x/87/aa/6b/87aa6bde49166b21749b7daab32b206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643182"/>
            <a:ext cx="933972" cy="1814229"/>
          </a:xfrm>
          <a:prstGeom prst="rect">
            <a:avLst/>
          </a:prstGeom>
          <a:noFill/>
        </p:spPr>
      </p:pic>
      <p:pic>
        <p:nvPicPr>
          <p:cNvPr id="20" name="Picture 2" descr="https://i.pinimg.com/736x/87/aa/6b/87aa6bde49166b21749b7daab32b206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928802"/>
            <a:ext cx="936104" cy="181837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857224" y="4357694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1856г </a:t>
            </a:r>
            <a:r>
              <a:rPr lang="ru-RU" b="1" dirty="0" smtClean="0">
                <a:solidFill>
                  <a:schemeClr val="bg1"/>
                </a:solidFill>
              </a:rPr>
              <a:t>—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защита диссертации, присвоена ученая степень магистра химии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85720" y="3714752"/>
            <a:ext cx="525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1857 </a:t>
            </a:r>
            <a:r>
              <a:rPr lang="ru-RU" b="1" dirty="0" smtClean="0">
                <a:solidFill>
                  <a:schemeClr val="bg1"/>
                </a:solidFill>
              </a:rPr>
              <a:t>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приват-доцент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Императорского Санкт-Петербургского университета  кафедры химии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4282" y="3357562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1865 г — </a:t>
            </a:r>
            <a:r>
              <a:rPr lang="ru-RU" b="1" dirty="0" smtClean="0">
                <a:solidFill>
                  <a:srgbClr val="E0FE48"/>
                </a:solidFill>
                <a:latin typeface="Times New Roman" pitchFamily="18" charset="0"/>
                <a:cs typeface="Times New Roman" pitchFamily="18" charset="0"/>
              </a:rPr>
              <a:t>профессор химической технологии</a:t>
            </a:r>
            <a:endParaRPr lang="ru-RU" b="1" dirty="0">
              <a:solidFill>
                <a:srgbClr val="E0FE4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74711"/>
            <a:ext cx="2600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42844" y="3000372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1867 г  —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E0FE4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профессор общей химии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E0FE4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2428868"/>
            <a:ext cx="50760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1863-1872 годах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E0FE4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профессор  Санкт-Петербургского технологического института 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E0FE48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C:\Users\EKATERINA\Desktop\293095_original.jpg"/>
          <p:cNvPicPr>
            <a:picLocks noChangeAspect="1" noChangeArrowheads="1"/>
          </p:cNvPicPr>
          <p:nvPr/>
        </p:nvPicPr>
        <p:blipFill>
          <a:blip r:embed="rId5" cstate="print"/>
          <a:srcRect l="30347" t="24445" r="8959" b="25290"/>
          <a:stretch>
            <a:fillRect/>
          </a:stretch>
        </p:blipFill>
        <p:spPr bwMode="auto">
          <a:xfrm>
            <a:off x="179512" y="188640"/>
            <a:ext cx="3266187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0"/>
            <a:ext cx="7848872" cy="14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https://upload.wikimedia.org/wikipedia/commons/thumb/0/05/Mendeleev_s_Piknometr.jpg/270px-Mendeleev_s_Piknometr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628800"/>
            <a:ext cx="302433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22" name="Picture 2" descr="https://cf.ppt-online.org/files/slide/b/bqnZhmQBPi0j94HGKkI1cf6VOlNupaD5zgSC7M/slide-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556792"/>
            <a:ext cx="3361881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6376" y="116632"/>
            <a:ext cx="1008112" cy="15395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3528" y="4437112"/>
            <a:ext cx="316835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ПИКНОМЕТР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9992" y="4509120"/>
            <a:ext cx="338437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СОВРЕМЕННЫЕ ПИКНОМЕТРЫ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1187624" y="5157192"/>
            <a:ext cx="6624736" cy="864096"/>
          </a:xfrm>
          <a:prstGeom prst="horizontalScroll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all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260648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3042" y="5357826"/>
            <a:ext cx="6143668" cy="66346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В 1859 году Менделеев сконструировал пикнометр – прибор для определения жидкости</a:t>
            </a:r>
            <a:endParaRPr lang="ru-RU" b="1" cap="all" dirty="0">
              <a:ln w="9000" cmpd="sng">
                <a:solidFill>
                  <a:schemeClr val="tx1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938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734481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dirty="0"/>
          </a:p>
        </p:txBody>
      </p:sp>
      <p:pic>
        <p:nvPicPr>
          <p:cNvPr id="6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08112" cy="1539552"/>
          </a:xfrm>
          <a:prstGeom prst="rect">
            <a:avLst/>
          </a:prstGeom>
          <a:noFill/>
        </p:spPr>
      </p:pic>
      <p:pic>
        <p:nvPicPr>
          <p:cNvPr id="7" name="Рисунок 6" descr="https://upload.wikimedia.org/wikipedia/commons/thumb/9/95/Mendeleev_s_Katetometr_and_Komparator.jpg/270px-Mendeleev_s_Katetometr_and_Komparator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286124"/>
            <a:ext cx="3816424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5929330"/>
            <a:ext cx="396044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ПРИБОР ДЛЯ ОПРЕДЕЛЕНИЯ ТЕМПЕРАТУРЫ ЖИДКОСТИ  </a:t>
            </a:r>
          </a:p>
          <a:p>
            <a:pPr algn="ctr"/>
            <a:endParaRPr lang="ru-RU" dirty="0"/>
          </a:p>
        </p:txBody>
      </p:sp>
      <p:pic>
        <p:nvPicPr>
          <p:cNvPr id="31746" name="Picture 2" descr="https://doc4web.ru/uploads/files/94/95485/hello_html_1d733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357562"/>
            <a:ext cx="3744416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072066" y="6069356"/>
            <a:ext cx="360040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 КИПЕНИЯ ВОДЫ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50" name="Picture 6" descr="http://www.physicedu.ru/images/referats/319/image17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1214422"/>
            <a:ext cx="2664296" cy="165618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0" name="Прямоугольник 19"/>
          <p:cNvSpPr/>
          <p:nvPr/>
        </p:nvSpPr>
        <p:spPr>
          <a:xfrm>
            <a:off x="714348" y="2928934"/>
            <a:ext cx="252028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ФОРМУЛА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Блок-схема: перфолента 20"/>
          <p:cNvSpPr/>
          <p:nvPr/>
        </p:nvSpPr>
        <p:spPr>
          <a:xfrm>
            <a:off x="3635896" y="1844824"/>
            <a:ext cx="4896544" cy="1008112"/>
          </a:xfrm>
          <a:prstGeom prst="flowChartPunchedTap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В 1860 году открыл температуру абсолютного кипения жидкостей</a:t>
            </a:r>
            <a:endParaRPr lang="ru-RU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boi.cc/1024-600-100-uploads/11_05_2013/view/201209/oboik.ru_14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16632"/>
            <a:ext cx="7344816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cs typeface="Aharoni" pitchFamily="2" charset="-79"/>
              </a:rPr>
              <a:t>«НАСЛЕДИЕ ДМИТРИЯ ИВАНОВИЧА МЕНДЕЛЕЕВА…»</a:t>
            </a:r>
          </a:p>
          <a:p>
            <a:pPr algn="ctr"/>
            <a:endParaRPr lang="ru-RU" dirty="0"/>
          </a:p>
        </p:txBody>
      </p:sp>
      <p:pic>
        <p:nvPicPr>
          <p:cNvPr id="6" name="Picture 4" descr="https://zabavnik.club/wp-content/uploads/9-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0"/>
            <a:ext cx="1008112" cy="1539552"/>
          </a:xfrm>
          <a:prstGeom prst="rect">
            <a:avLst/>
          </a:prstGeom>
          <a:noFill/>
        </p:spPr>
      </p:pic>
      <p:pic>
        <p:nvPicPr>
          <p:cNvPr id="32770" name="Picture 2" descr="http://www.auction-imperia.ru/i/booklot/_DSC4970-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204864"/>
            <a:ext cx="4176464" cy="36054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2772" name="AutoShape 4" descr="https://www.wikireading.ru/img/266438_9_i_0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6021288"/>
            <a:ext cx="388843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ОРГАНИЧЕСКАЯ ХИМИЯ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3560" y="5949280"/>
            <a:ext cx="396044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УЧЕБНИК ПО ОРГАНИЧЕСКОЙ ХИМИИ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" name="Picture 4" descr="https://familycoll.ru/upload/iblock/578/5784eac2d46f0fc8183f15879f94f42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132856"/>
            <a:ext cx="2592288" cy="367240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95536" y="1268760"/>
            <a:ext cx="763284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1861 году Менделеев опубликовал  учебник «Органическая  химия»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1496</Words>
  <Application>Microsoft Office PowerPoint</Application>
  <PresentationFormat>Экран (4:3)</PresentationFormat>
  <Paragraphs>277</Paragraphs>
  <Slides>49</Slides>
  <Notes>7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ы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EKATERINA</cp:lastModifiedBy>
  <cp:revision>307</cp:revision>
  <dcterms:created xsi:type="dcterms:W3CDTF">2019-02-17T13:06:26Z</dcterms:created>
  <dcterms:modified xsi:type="dcterms:W3CDTF">2019-07-22T18:56:44Z</dcterms:modified>
</cp:coreProperties>
</file>