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7" r:id="rId2"/>
    <p:sldId id="325" r:id="rId3"/>
    <p:sldId id="273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58" r:id="rId16"/>
    <p:sldId id="260" r:id="rId17"/>
    <p:sldId id="276" r:id="rId18"/>
    <p:sldId id="261" r:id="rId19"/>
    <p:sldId id="262" r:id="rId20"/>
    <p:sldId id="265" r:id="rId21"/>
    <p:sldId id="266" r:id="rId22"/>
    <p:sldId id="263" r:id="rId23"/>
    <p:sldId id="267" r:id="rId24"/>
    <p:sldId id="268" r:id="rId25"/>
    <p:sldId id="297" r:id="rId26"/>
    <p:sldId id="298" r:id="rId27"/>
    <p:sldId id="318" r:id="rId28"/>
    <p:sldId id="327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24" r:id="rId40"/>
    <p:sldId id="326" r:id="rId41"/>
    <p:sldId id="323" r:id="rId42"/>
    <p:sldId id="321" r:id="rId43"/>
    <p:sldId id="320" r:id="rId44"/>
    <p:sldId id="316" r:id="rId45"/>
    <p:sldId id="31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>
      <p:cViewPr varScale="1">
        <p:scale>
          <a:sx n="93" d="100"/>
          <a:sy n="93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5A89-3912-4224-A0AD-5BE4C2554735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A4EE-3A19-4E8F-9A29-EA8AEFA80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C919C-AC45-4B9F-9D36-B74F14015543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nl-NL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A4EE-3A19-4E8F-9A29-EA8AEFA803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0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A4EE-3A19-4E8F-9A29-EA8AEFA8039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1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1C4B19-D426-47D1-ACB0-43D842E3C11D}" type="slidenum">
              <a:rPr lang="ru-RU" altLang="ru-RU" smtClean="0"/>
              <a:pPr eaLnBrk="1" hangingPunct="1"/>
              <a:t>42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48797-4F76-4D20-B163-A3820665BEEC}" type="slidenum">
              <a:rPr lang="ru-RU" altLang="ru-RU" smtClean="0"/>
              <a:pPr eaLnBrk="1" hangingPunct="1"/>
              <a:t>43</a:t>
            </a:fld>
            <a:endParaRPr lang="ru-RU" alt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2010 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B548-2FAD-4F27-A318-7FFF44A6D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6075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3;&#1072;&#1083;&#1080;&#1085;&#1072;\&#1056;&#1072;&#1073;&#1086;&#1095;&#1080;&#1081;%20&#1089;&#1090;&#1086;&#1083;\&#1091;&#1088;&#1086;&#1082;%2010%205%20&#1082;&#1083;&#1072;&#1089;&#1089;%20&#1086;&#1090;&#1082;&#1088;&#1099;&#1090;&#1081;\14%20%20&#1058;&#1077;&#1082;&#1089;&#1090;%20&#1082;&#1072;&#1082;%20&#1092;&#1086;&#1088;&#1084;&#1072;%20&#1087;&#1088;&#1077;&#1076;&#1089;&#1090;&#1072;&#1074;&#1083;&#1077;&#1085;&#1080;&#1103;%20&#1080;&#1085;&#1092;&#1086;&#1088;&#1084;&#1072;&#1094;&#1080;&#1080;_0002.wm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images.yandex.ru/search?p=3&amp;text=%D0%B1%D0%BE%D0%B3&amp;spsite=fake-004-139968.ru&amp;img_url=i41.ltalk.ru/39/90/119039/1/3530901/233877355593.jpeg&amp;rpt=simage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//images.yandex.ru/search?p=4&amp;text=%D0%BC%D0%B0%D0%B3&amp;spsite=fake-002-1188986.ru&amp;img_url=www.proza.ru/photos/elvensong09.jpg&amp;rpt=simage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emf"/><Relationship Id="rId7" Type="http://schemas.openxmlformats.org/officeDocument/2006/relationships/image" Target="../media/image46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Relationship Id="rId6" Type="http://schemas.openxmlformats.org/officeDocument/2006/relationships/hyperlink" Target="//images.yandex.ru/search?p=4&amp;text=%D0%BC%D0%B0%D0%B3&amp;spsite=fake-002-1188986.ru&amp;img_url=www.proza.ru/photos/elvensong09.jpg&amp;rpt=simage" TargetMode="Externa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slide" Target="slide7.xml"/><Relationship Id="rId4" Type="http://schemas.openxmlformats.org/officeDocument/2006/relationships/image" Target="../media/image5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&#1055;&#1083;&#1103;&#1089;&#1082;&#1072;.ppt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 descr="книг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42" y="2514476"/>
            <a:ext cx="3412914" cy="21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AutoShape 2"/>
          <p:cNvSpPr>
            <a:spLocks noChangeArrowheads="1"/>
          </p:cNvSpPr>
          <p:nvPr/>
        </p:nvSpPr>
        <p:spPr bwMode="auto">
          <a:xfrm rot="-792701">
            <a:off x="1835150" y="4581525"/>
            <a:ext cx="1295400" cy="1439863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FFFF00"/>
                </a:solidFill>
              </a:rPr>
              <a:t>Д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rot="1469680">
            <a:off x="3059113" y="1196975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-175234">
            <a:off x="323850" y="2205038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00CCFF"/>
                </a:solidFill>
              </a:rPr>
              <a:t>Д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-1406618">
            <a:off x="3276600" y="47244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00CCFF"/>
                </a:solidFill>
              </a:rPr>
              <a:t>Е</a:t>
            </a:r>
            <a:endParaRPr lang="ru-RU" altLang="ru-RU" b="1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-657009">
            <a:off x="1476375" y="1700213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О</a:t>
            </a:r>
            <a:endParaRPr lang="ru-RU" altLang="ru-RU" b="1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1149054">
            <a:off x="5651500" y="1628775"/>
            <a:ext cx="1368425" cy="115252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Ы</a:t>
            </a:r>
            <a:endParaRPr lang="ru-RU" altLang="ru-RU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113" y="333375"/>
            <a:ext cx="655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-657009">
            <a:off x="7235825" y="2420938"/>
            <a:ext cx="1368425" cy="11525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Й</a:t>
            </a:r>
            <a:endParaRPr lang="ru-RU" altLang="ru-RU" b="1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768453">
            <a:off x="4427538" y="1052513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Р</a:t>
            </a:r>
            <a:endParaRPr lang="ru-RU" altLang="ru-RU" b="1"/>
          </a:p>
        </p:txBody>
      </p:sp>
      <p:pic>
        <p:nvPicPr>
          <p:cNvPr id="5132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32460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2460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27763" y="3573463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88350" y="2636838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64388" y="908050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7340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8054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895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921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AutoShape 28"/>
          <p:cNvSpPr>
            <a:spLocks noChangeArrowheads="1"/>
          </p:cNvSpPr>
          <p:nvPr/>
        </p:nvSpPr>
        <p:spPr bwMode="auto">
          <a:xfrm rot="1102172">
            <a:off x="4787900" y="4652963"/>
            <a:ext cx="1260475" cy="1187450"/>
          </a:xfrm>
          <a:prstGeom prst="cube">
            <a:avLst>
              <a:gd name="adj" fmla="val 2918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Н</a:t>
            </a: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 rot="-657009">
            <a:off x="6227763" y="4797425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Ь</a:t>
            </a: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351603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6" grpId="0" animBg="1"/>
      <p:bldP spid="46087" grpId="0" animBg="1"/>
      <p:bldP spid="46089" grpId="0" animBg="1"/>
      <p:bldP spid="46090" grpId="0" animBg="1"/>
      <p:bldP spid="46108" grpId="0" animBg="1"/>
      <p:bldP spid="46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532812" cy="5073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solidFill>
                  <a:srgbClr val="660066"/>
                </a:solidFill>
                <a:latin typeface="Times New Roman" pitchFamily="18" charset="0"/>
              </a:rPr>
              <a:t>Метод координат – это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1) рисунок, схема;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2) способ для обработки чисел;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3) координатная плоскость;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4) способ представления графической информации с помощью чисел.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30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248" y="1523702"/>
            <a:ext cx="4386768" cy="50736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500" b="1" dirty="0" smtClean="0">
                <a:solidFill>
                  <a:srgbClr val="660066"/>
                </a:solidFill>
                <a:latin typeface="Times New Roman" pitchFamily="18" charset="0"/>
              </a:rPr>
              <a:t>Устройство предназначено для вывода информации  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1) процессор;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2) принтер;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3) клавиатура;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4) монитор.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0032" y="1556792"/>
            <a:ext cx="4032448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500" b="1" dirty="0" smtClean="0">
                <a:solidFill>
                  <a:srgbClr val="660066"/>
                </a:solidFill>
                <a:latin typeface="Times New Roman" pitchFamily="18" charset="0"/>
              </a:rPr>
              <a:t>Устройство предназначено для ввода информации  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1) процессор;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2) принтер;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3) клавиатура;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4) звуковые колонки.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29" y="836712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       Вариант 1                           Вариант 2</a:t>
            </a:r>
            <a:endParaRPr lang="ru-RU" sz="4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01220" y="1658419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00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6421"/>
            <a:ext cx="6149975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  <a:latin typeface="Comic Sans MS" pitchFamily="66" charset="0"/>
              </a:rPr>
              <a:t>Взаимопроверка.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14500"/>
            <a:ext cx="8143875" cy="34559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0033"/>
                </a:solidFill>
              </a:rPr>
              <a:t>Обменяйтесь работами с товарищами</a:t>
            </a:r>
          </a:p>
          <a:p>
            <a:pPr eaLnBrk="1" hangingPunct="1"/>
            <a:r>
              <a:rPr lang="ru-RU" altLang="ru-RU" b="1" smtClean="0">
                <a:solidFill>
                  <a:srgbClr val="660033"/>
                </a:solidFill>
              </a:rPr>
              <a:t>Сверьте работу своего товарища с ответами</a:t>
            </a:r>
          </a:p>
          <a:p>
            <a:pPr eaLnBrk="1" hangingPunct="1"/>
            <a:r>
              <a:rPr lang="ru-RU" altLang="ru-RU" b="1" smtClean="0">
                <a:solidFill>
                  <a:srgbClr val="660033"/>
                </a:solidFill>
              </a:rPr>
              <a:t>За правильный ответ поставьте  «+»</a:t>
            </a:r>
          </a:p>
          <a:p>
            <a:pPr eaLnBrk="1" hangingPunct="1"/>
            <a:r>
              <a:rPr lang="ru-RU" altLang="ru-RU" b="1" smtClean="0">
                <a:solidFill>
                  <a:srgbClr val="660033"/>
                </a:solidFill>
              </a:rPr>
              <a:t>За неправильный ответ  - «-»</a:t>
            </a:r>
          </a:p>
        </p:txBody>
      </p:sp>
    </p:spTree>
    <p:extLst>
      <p:ext uri="{BB962C8B-B14F-4D97-AF65-F5344CB8AC3E}">
        <p14:creationId xmlns:p14="http://schemas.microsoft.com/office/powerpoint/2010/main" val="368573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Ответы к проверочной работе: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3312368" cy="49291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вариант </a:t>
            </a:r>
            <a:r>
              <a:rPr lang="ru-RU" altLang="ru-RU" b="1" dirty="0" smtClean="0"/>
              <a:t>1 	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1)   3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2)   4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3)   2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4)   4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5)   4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6)   4                   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08104" y="1196752"/>
            <a:ext cx="3312368" cy="4929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b="1" dirty="0" smtClean="0"/>
              <a:t> вариант 2 	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1)   2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2)   1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3)   4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4)   1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5)   4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6)   3                    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1220" y="1658419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784"/>
            <a:ext cx="7056263" cy="35571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660033"/>
                </a:solidFill>
              </a:rPr>
              <a:t>0 ошибок</a:t>
            </a:r>
            <a:r>
              <a:rPr lang="ru-RU" altLang="ru-RU" sz="3600" dirty="0" smtClean="0"/>
              <a:t>        – оценка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«5»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0033"/>
                </a:solidFill>
              </a:rPr>
              <a:t>1 – 2 ошибки</a:t>
            </a:r>
            <a:r>
              <a:rPr lang="ru-RU" altLang="ru-RU" sz="3600" dirty="0" smtClean="0"/>
              <a:t> – оценка </a:t>
            </a:r>
            <a:r>
              <a:rPr lang="ru-RU" altLang="ru-RU" sz="3600" b="1" dirty="0" smtClean="0">
                <a:solidFill>
                  <a:schemeClr val="folHlink"/>
                </a:solidFill>
              </a:rPr>
              <a:t>«4»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0033"/>
                </a:solidFill>
              </a:rPr>
              <a:t>3 ошибки</a:t>
            </a:r>
            <a:r>
              <a:rPr lang="ru-RU" altLang="ru-RU" sz="3600" dirty="0" smtClean="0"/>
              <a:t>        – оценка </a:t>
            </a:r>
            <a:r>
              <a:rPr lang="ru-RU" altLang="ru-RU" sz="3600" b="1" dirty="0" smtClean="0">
                <a:solidFill>
                  <a:schemeClr val="hlink"/>
                </a:solidFill>
              </a:rPr>
              <a:t>«3»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0033"/>
                </a:solidFill>
              </a:rPr>
              <a:t>4 – 6 ошибок</a:t>
            </a:r>
            <a:r>
              <a:rPr lang="ru-RU" altLang="ru-RU" sz="3600" dirty="0" smtClean="0"/>
              <a:t>  – оценка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«2»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Критерии оценки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99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Ты часто читаешь книги?  Расскажи о самой любимой твоей книге.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sweethomecom.ru/images/1-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722518" cy="43577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какой форме может быть представлена информация в книгах?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358282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Бегло пролистай  учебную книгу на твоем столе.  Скажи,  какой формы представления информации больше?  Почему?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2030100" cy="29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500174"/>
            <a:ext cx="41174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Догадайся, зачем мы говорим о текстовой форме представления информации?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1"/>
      <p:bldP spid="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19.11.18                               Тема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900igr.net/datai/informatika/Informatika-Bosova/0025-009-25.jpg"/>
          <p:cNvPicPr>
            <a:picLocks noChangeAspect="1" noChangeArrowheads="1"/>
          </p:cNvPicPr>
          <p:nvPr/>
        </p:nvPicPr>
        <p:blipFill>
          <a:blip r:embed="rId2"/>
          <a:srcRect l="11029" t="9003" r="63761" b="68490"/>
          <a:stretch>
            <a:fillRect/>
          </a:stretch>
        </p:blipFill>
        <p:spPr bwMode="auto">
          <a:xfrm>
            <a:off x="2143108" y="2643182"/>
            <a:ext cx="5257837" cy="328614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Поставь перед собой цель на этот урок.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83675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28596" y="1357298"/>
            <a:ext cx="1521799" cy="113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2428860" y="1357298"/>
            <a:ext cx="1454632" cy="11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 descr="http://www.grafamania.net/uploads/posts/2009-01/1231451886_3-rolls.jpg"/>
          <p:cNvPicPr>
            <a:picLocks noChangeAspect="1" noChangeArrowheads="1"/>
          </p:cNvPicPr>
          <p:nvPr/>
        </p:nvPicPr>
        <p:blipFill>
          <a:blip r:embed="rId6"/>
          <a:srcRect t="47813" b="1562"/>
          <a:stretch>
            <a:fillRect/>
          </a:stretch>
        </p:blipFill>
        <p:spPr bwMode="auto">
          <a:xfrm>
            <a:off x="4572000" y="1214422"/>
            <a:ext cx="1785950" cy="14287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43240" y="2857496"/>
            <a:ext cx="2593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Текст ?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6" name="Picture 8" descr="http://showbrand.ru/files/article_images/OfficeB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214422"/>
            <a:ext cx="1678777" cy="11430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42984"/>
            <a:ext cx="89296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«Текст  как форма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Представления  информации»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 rot="5400000">
              <a:off x="2775" y="-2617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 flipH="1">
              <a:off x="5579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 rot="16200000" flipV="1">
              <a:off x="2775" y="1516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6147" name="Picture 12" descr="книг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9288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7" y="1263612"/>
            <a:ext cx="8148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Расширим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знания 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формах представления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информации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0034" y="214290"/>
            <a:ext cx="8229600" cy="10112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Сегодня на уроке: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0654" y="3633005"/>
            <a:ext cx="78581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изучим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закрепим  понятия текст, текстовая информация.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5" y="2217719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рассмотрим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текст как одну из наиболее распространенных форм представления информации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Немного истории: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14  Текст как форма представления информации_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000108"/>
            <a:ext cx="7239051" cy="407196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00570"/>
            <a:ext cx="357189" cy="3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 flipV="1">
            <a:off x="8572496" y="6572248"/>
            <a:ext cx="571504" cy="285752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Что такое текст?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5904" y="1889983"/>
            <a:ext cx="6174448" cy="1614486"/>
          </a:xfrm>
        </p:spPr>
        <p:txBody>
          <a:bodyPr/>
          <a:lstStyle/>
          <a:p>
            <a:pPr indent="11113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Прочитай  определение в учебнике.</a:t>
            </a:r>
          </a:p>
        </p:txBody>
      </p:sp>
      <p:pic>
        <p:nvPicPr>
          <p:cNvPr id="5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64154"/>
            <a:ext cx="1571636" cy="22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36" y="400506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С. 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2310" y="399509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С. 35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864154"/>
            <a:ext cx="1533897" cy="222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036050" cy="118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Процесс представления информации с помощью некоторого кода.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-33338" y="1844824"/>
            <a:ext cx="86598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ru-RU" sz="3200" b="1" dirty="0"/>
              <a:t>Система условных знаков для представления информации.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2195" y="2803577"/>
            <a:ext cx="822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ru-RU" sz="3200" b="1" dirty="0"/>
              <a:t>Сторона, передающая </a:t>
            </a:r>
            <a:r>
              <a:rPr lang="ru-RU" sz="3200" b="1" dirty="0" smtClean="0"/>
              <a:t>информацию -</a:t>
            </a:r>
            <a:endParaRPr lang="ru-RU" sz="3200" b="1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1527" y="3262531"/>
            <a:ext cx="8605837" cy="1181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/>
              <a:t>Сторона, принимающая </a:t>
            </a:r>
            <a:r>
              <a:rPr lang="ru-RU" b="1" dirty="0" smtClean="0"/>
              <a:t>информацию -</a:t>
            </a:r>
            <a:endParaRPr lang="ru-RU" b="1" dirty="0"/>
          </a:p>
          <a:p>
            <a:pPr marL="0" indent="0">
              <a:buFont typeface="Arial" pitchFamily="34" charset="0"/>
              <a:buNone/>
              <a:defRPr/>
            </a:pPr>
            <a:endParaRPr lang="ru-RU" sz="36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Проверим  домашнюю подготовку: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0696" y="2462127"/>
            <a:ext cx="1283506" cy="184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-756592" y="3853080"/>
            <a:ext cx="7019800" cy="71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Что такое метод координат?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22195" y="4340015"/>
            <a:ext cx="8928992" cy="153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Как метод координат применяется в географии?</a:t>
            </a:r>
            <a:endParaRPr lang="ru-RU" sz="3200" b="1" dirty="0" smtClean="0"/>
          </a:p>
          <a:p>
            <a:pPr marL="342900" lvl="0" indent="-342900">
              <a:spcBef>
                <a:spcPct val="20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29416" y="4941168"/>
            <a:ext cx="901478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Где вы встречаетесь с  методом координат в быту?</a:t>
            </a:r>
            <a:endParaRPr lang="ru-RU" sz="3200" b="1" dirty="0" smtClean="0"/>
          </a:p>
          <a:p>
            <a:pPr marL="342900" lvl="0" indent="-342900" algn="ctr">
              <a:spcBef>
                <a:spcPct val="20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66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4" grpId="0" build="p"/>
      <p:bldP spid="5" grpId="0" build="p"/>
      <p:bldP spid="6" grpId="0" build="p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-9548" y="1619064"/>
            <a:ext cx="9144000" cy="2000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к нам пришел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</a:rPr>
              <a:t>Кто к нам пришел</a:t>
            </a:r>
            <a:endParaRPr kumimoji="0" lang="ru-RU" sz="8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4" y="836712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000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</a:rPr>
              <a:t>Уйти нельзя остаться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</a:rPr>
              <a:t>Уйти нельзя остаться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Поиграй с текстом:</a:t>
            </a:r>
            <a:endParaRPr lang="ru-RU" b="1" dirty="0">
              <a:ln w="12700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-9548" y="-171401"/>
            <a:ext cx="9144000" cy="1497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Измени  текст  так,  чтобы   в  каждой строчке  смысл  был  разным.</a:t>
            </a:r>
            <a:endParaRPr kumimoji="0" lang="ru-RU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://i029.radikal.ru/1108/53/7b132c7de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619125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 animBg="1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Вставь пропущенные буквы, чтобы получились разные слова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397000"/>
          <a:ext cx="8715436" cy="33992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__оса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__оса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Р__ка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</a:t>
                      </a: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__пка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157161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57161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71462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264318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385762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857628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свойство текста ты заметил?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Прочитай и запомни!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757494"/>
          </a:xfrm>
        </p:spPr>
        <p:txBody>
          <a:bodyPr>
            <a:normAutofit/>
          </a:bodyPr>
          <a:lstStyle/>
          <a:p>
            <a:pPr indent="22225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Пропуск, замена или перестановка хотя бы одного символа в тексте изменяет его смысл.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img02.darudar.org/s600/00/00/97/82/9782ac0d2463ed7070796d93a6daac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3214710" cy="2364639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86190"/>
            <a:ext cx="2752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 современный  инструмент облегчает  работу  с  текстом?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moskva.doski.ru/i/28/94/289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563731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3286124"/>
            <a:ext cx="257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772816"/>
            <a:ext cx="345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357298"/>
            <a:ext cx="58578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Узнай,  как изменилась технология письма с появлением компьютеров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08" y="1501473"/>
            <a:ext cx="1980843" cy="28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420" y="443711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С. 56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297" y="431825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С. 36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66349"/>
            <a:ext cx="1965945" cy="28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541" y="1587500"/>
            <a:ext cx="8208962" cy="3683000"/>
          </a:xfrm>
        </p:spPr>
        <p:txBody>
          <a:bodyPr/>
          <a:lstStyle/>
          <a:p>
            <a:pPr marL="0" indent="182563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660066"/>
                </a:solidFill>
              </a:rPr>
              <a:t> </a:t>
            </a:r>
            <a:r>
              <a:rPr lang="ru-RU" alt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Появление компьютеров изменило технологию письма. С помощью специальных программ можно набрать текст, внести в него изменения, записать текст в память компьютера для длительного хранения, отпечатать на принтере нужное количество экземпляров без повторного ввода и отправить текст по электронной почте на другие компьютеры.</a:t>
            </a:r>
            <a:endParaRPr lang="ru-RU" altLang="ru-RU" b="1" dirty="0" smtClean="0">
              <a:solidFill>
                <a:srgbClr val="FF0066"/>
              </a:solidFill>
            </a:endParaRP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 rot="5400000">
              <a:off x="2775" y="-2617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6"/>
            <p:cNvSpPr>
              <a:spLocks noChangeArrowheads="1"/>
            </p:cNvSpPr>
            <p:nvPr/>
          </p:nvSpPr>
          <p:spPr bwMode="auto">
            <a:xfrm flipH="1">
              <a:off x="5579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 rot="16200000" flipV="1">
              <a:off x="2775" y="1516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9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61138"/>
            <a:ext cx="827087" cy="296862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17" descr="компьюте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4711700"/>
            <a:ext cx="2447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37505" y="764704"/>
            <a:ext cx="8569326" cy="9087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для работы с текстовой информацией</a:t>
            </a:r>
            <a:endParaRPr lang="ru-RU" sz="36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7338" y="148431"/>
            <a:ext cx="8569326" cy="9087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Компьютер – универсальное средство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-49709" y="5157192"/>
            <a:ext cx="9193707" cy="1152128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На любом компьютере установлены специальные  программы, предназначенные для создания текстов, -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текстовые редакторы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000250"/>
            <a:ext cx="4705350" cy="3071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63" y="1657350"/>
            <a:ext cx="1857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Кнопка основного меню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WordPad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25" y="1285875"/>
            <a:ext cx="2643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Строка заголовка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438" y="1285875"/>
            <a:ext cx="2143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Панели  с инструментами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25" y="2643188"/>
            <a:ext cx="1214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Линейка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188" y="43576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Полосы прокрутки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75"/>
            <a:ext cx="1214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Рабочая область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3" y="43576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Строка состояния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429125" y="1643063"/>
            <a:ext cx="785813" cy="50006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2"/>
          </p:cNvCxnSpPr>
          <p:nvPr/>
        </p:nvCxnSpPr>
        <p:spPr>
          <a:xfrm rot="5400000">
            <a:off x="6466681" y="1180307"/>
            <a:ext cx="782637" cy="22860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2"/>
          </p:cNvCxnSpPr>
          <p:nvPr/>
        </p:nvCxnSpPr>
        <p:spPr>
          <a:xfrm rot="5400000">
            <a:off x="6502400" y="1501776"/>
            <a:ext cx="1068387" cy="19288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643688" y="3000375"/>
            <a:ext cx="1143000" cy="4286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1"/>
          </p:cNvCxnSpPr>
          <p:nvPr/>
        </p:nvCxnSpPr>
        <p:spPr>
          <a:xfrm rot="10800000">
            <a:off x="6715125" y="4000500"/>
            <a:ext cx="500063" cy="68103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rot="10800000" flipV="1">
            <a:off x="5715000" y="4681538"/>
            <a:ext cx="1500188" cy="33337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1714500" y="2214563"/>
            <a:ext cx="714375" cy="4286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1714500" y="3714750"/>
            <a:ext cx="857250" cy="28575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000250" y="4857750"/>
            <a:ext cx="928688" cy="7143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9996" y="-99392"/>
            <a:ext cx="9134003" cy="9087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Компьютер – основной инструмент подготовки текстов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1020769"/>
            <a:ext cx="238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№ 105 в РТ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31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Абзац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Фрагмент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459" y="0"/>
            <a:ext cx="9144000" cy="10604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объекты являются основными элементами текстового документа?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24248" y="1163114"/>
            <a:ext cx="4211637" cy="4464050"/>
            <a:chOff x="3360" y="96"/>
            <a:chExt cx="2208" cy="230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>
                  <a:gd name="T0" fmla="*/ 2 w 3800"/>
                  <a:gd name="T1" fmla="*/ 2 h 3840"/>
                  <a:gd name="T2" fmla="*/ 1 w 3800"/>
                  <a:gd name="T3" fmla="*/ 2 h 3840"/>
                  <a:gd name="T4" fmla="*/ 1 w 3800"/>
                  <a:gd name="T5" fmla="*/ 2 h 3840"/>
                  <a:gd name="T6" fmla="*/ 1 w 3800"/>
                  <a:gd name="T7" fmla="*/ 2 h 3840"/>
                  <a:gd name="T8" fmla="*/ 1 w 3800"/>
                  <a:gd name="T9" fmla="*/ 2 h 3840"/>
                  <a:gd name="T10" fmla="*/ 1 w 3800"/>
                  <a:gd name="T11" fmla="*/ 2 h 3840"/>
                  <a:gd name="T12" fmla="*/ 1 w 3800"/>
                  <a:gd name="T13" fmla="*/ 2 h 3840"/>
                  <a:gd name="T14" fmla="*/ 0 w 3800"/>
                  <a:gd name="T15" fmla="*/ 1 h 3840"/>
                  <a:gd name="T16" fmla="*/ 1 w 3800"/>
                  <a:gd name="T17" fmla="*/ 1 h 3840"/>
                  <a:gd name="T18" fmla="*/ 2 w 3800"/>
                  <a:gd name="T19" fmla="*/ 0 h 3840"/>
                  <a:gd name="T20" fmla="*/ 2 w 3800"/>
                  <a:gd name="T21" fmla="*/ 2 h 3840"/>
                  <a:gd name="T22" fmla="*/ 2 w 3800"/>
                  <a:gd name="T23" fmla="*/ 2 h 3840"/>
                  <a:gd name="T24" fmla="*/ 2 w 3800"/>
                  <a:gd name="T25" fmla="*/ 2 h 3840"/>
                  <a:gd name="T26" fmla="*/ 2 w 3800"/>
                  <a:gd name="T27" fmla="*/ 2 h 3840"/>
                  <a:gd name="T28" fmla="*/ 2 w 3800"/>
                  <a:gd name="T29" fmla="*/ 2 h 3840"/>
                  <a:gd name="T30" fmla="*/ 2 w 3800"/>
                  <a:gd name="T31" fmla="*/ 2 h 3840"/>
                  <a:gd name="T32" fmla="*/ 2 w 3800"/>
                  <a:gd name="T33" fmla="*/ 2 h 3840"/>
                  <a:gd name="T34" fmla="*/ 2 w 3800"/>
                  <a:gd name="T35" fmla="*/ 2 h 3840"/>
                  <a:gd name="T36" fmla="*/ 2 w 3800"/>
                  <a:gd name="T37" fmla="*/ 2 h 3840"/>
                  <a:gd name="T38" fmla="*/ 2 w 3800"/>
                  <a:gd name="T39" fmla="*/ 2 h 3840"/>
                  <a:gd name="T40" fmla="*/ 2 w 3800"/>
                  <a:gd name="T41" fmla="*/ 2 h 38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0" cy="1467"/>
              </a:xfrm>
              <a:custGeom>
                <a:avLst/>
                <a:gdLst>
                  <a:gd name="T0" fmla="*/ 0 w 922"/>
                  <a:gd name="T1" fmla="*/ 0 h 2931"/>
                  <a:gd name="T2" fmla="*/ 0 w 922"/>
                  <a:gd name="T3" fmla="*/ 1 h 2931"/>
                  <a:gd name="T4" fmla="*/ 0 w 922"/>
                  <a:gd name="T5" fmla="*/ 2 h 2931"/>
                  <a:gd name="T6" fmla="*/ 0 w 922"/>
                  <a:gd name="T7" fmla="*/ 2 h 2931"/>
                  <a:gd name="T8" fmla="*/ 0 w 922"/>
                  <a:gd name="T9" fmla="*/ 0 h 29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>
                  <a:gd name="T0" fmla="*/ 0 w 235"/>
                  <a:gd name="T1" fmla="*/ 0 h 593"/>
                  <a:gd name="T2" fmla="*/ 0 w 235"/>
                  <a:gd name="T3" fmla="*/ 0 h 593"/>
                  <a:gd name="T4" fmla="*/ 0 w 235"/>
                  <a:gd name="T5" fmla="*/ 0 h 593"/>
                  <a:gd name="T6" fmla="*/ 0 w 235"/>
                  <a:gd name="T7" fmla="*/ 0 h 5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>
                  <a:gd name="T0" fmla="*/ 0 w 3007"/>
                  <a:gd name="T1" fmla="*/ 0 h 3103"/>
                  <a:gd name="T2" fmla="*/ 1 w 3007"/>
                  <a:gd name="T3" fmla="*/ 0 h 3103"/>
                  <a:gd name="T4" fmla="*/ 1 w 3007"/>
                  <a:gd name="T5" fmla="*/ 1 h 3103"/>
                  <a:gd name="T6" fmla="*/ 0 w 3007"/>
                  <a:gd name="T7" fmla="*/ 1 h 3103"/>
                  <a:gd name="T8" fmla="*/ 0 w 3007"/>
                  <a:gd name="T9" fmla="*/ 0 h 3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5" cy="1300"/>
              </a:xfrm>
              <a:custGeom>
                <a:avLst/>
                <a:gdLst>
                  <a:gd name="T0" fmla="*/ 1 w 768"/>
                  <a:gd name="T1" fmla="*/ 0 h 2600"/>
                  <a:gd name="T2" fmla="*/ 1 w 768"/>
                  <a:gd name="T3" fmla="*/ 2 h 2600"/>
                  <a:gd name="T4" fmla="*/ 0 w 768"/>
                  <a:gd name="T5" fmla="*/ 1 h 2600"/>
                  <a:gd name="T6" fmla="*/ 1 w 768"/>
                  <a:gd name="T7" fmla="*/ 0 h 2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>
                  <a:gd name="T0" fmla="*/ 0 w 2335"/>
                  <a:gd name="T1" fmla="*/ 0 h 1951"/>
                  <a:gd name="T2" fmla="*/ 0 w 2335"/>
                  <a:gd name="T3" fmla="*/ 0 h 1951"/>
                  <a:gd name="T4" fmla="*/ 1 w 2335"/>
                  <a:gd name="T5" fmla="*/ 0 h 1951"/>
                  <a:gd name="T6" fmla="*/ 1 w 2335"/>
                  <a:gd name="T7" fmla="*/ 0 h 1951"/>
                  <a:gd name="T8" fmla="*/ 1 w 2335"/>
                  <a:gd name="T9" fmla="*/ 0 h 1951"/>
                  <a:gd name="T10" fmla="*/ 1 w 2335"/>
                  <a:gd name="T11" fmla="*/ 0 h 1951"/>
                  <a:gd name="T12" fmla="*/ 1 w 2335"/>
                  <a:gd name="T13" fmla="*/ 0 h 1951"/>
                  <a:gd name="T14" fmla="*/ 1 w 2335"/>
                  <a:gd name="T15" fmla="*/ 0 h 1951"/>
                  <a:gd name="T16" fmla="*/ 1 w 2335"/>
                  <a:gd name="T17" fmla="*/ 0 h 1951"/>
                  <a:gd name="T18" fmla="*/ 1 w 2335"/>
                  <a:gd name="T19" fmla="*/ 0 h 1951"/>
                  <a:gd name="T20" fmla="*/ 0 w 2335"/>
                  <a:gd name="T21" fmla="*/ 0 h 1951"/>
                  <a:gd name="T22" fmla="*/ 0 w 2335"/>
                  <a:gd name="T23" fmla="*/ 0 h 1951"/>
                  <a:gd name="T24" fmla="*/ 0 w 2335"/>
                  <a:gd name="T25" fmla="*/ 0 h 1951"/>
                  <a:gd name="T26" fmla="*/ 0 w 2335"/>
                  <a:gd name="T27" fmla="*/ 0 h 1951"/>
                  <a:gd name="T28" fmla="*/ 0 w 2335"/>
                  <a:gd name="T29" fmla="*/ 0 h 1951"/>
                  <a:gd name="T30" fmla="*/ 0 w 2335"/>
                  <a:gd name="T31" fmla="*/ 0 h 1951"/>
                  <a:gd name="T32" fmla="*/ 0 w 2335"/>
                  <a:gd name="T33" fmla="*/ 0 h 1951"/>
                  <a:gd name="T34" fmla="*/ 0 w 2335"/>
                  <a:gd name="T35" fmla="*/ 0 h 1951"/>
                  <a:gd name="T36" fmla="*/ 0 w 2335"/>
                  <a:gd name="T37" fmla="*/ 0 h 1951"/>
                  <a:gd name="T38" fmla="*/ 0 w 2335"/>
                  <a:gd name="T39" fmla="*/ 0 h 1951"/>
                  <a:gd name="T40" fmla="*/ 0 w 2335"/>
                  <a:gd name="T41" fmla="*/ 0 h 1951"/>
                  <a:gd name="T42" fmla="*/ 0 w 2335"/>
                  <a:gd name="T43" fmla="*/ 0 h 1951"/>
                  <a:gd name="T44" fmla="*/ 0 w 2335"/>
                  <a:gd name="T45" fmla="*/ 0 h 1951"/>
                  <a:gd name="T46" fmla="*/ 0 w 2335"/>
                  <a:gd name="T47" fmla="*/ 0 h 1951"/>
                  <a:gd name="T48" fmla="*/ 0 w 2335"/>
                  <a:gd name="T49" fmla="*/ 0 h 1951"/>
                  <a:gd name="T50" fmla="*/ 0 w 2335"/>
                  <a:gd name="T51" fmla="*/ 0 h 1951"/>
                  <a:gd name="T52" fmla="*/ 0 w 2335"/>
                  <a:gd name="T53" fmla="*/ 0 h 1951"/>
                  <a:gd name="T54" fmla="*/ 0 w 2335"/>
                  <a:gd name="T55" fmla="*/ 0 h 1951"/>
                  <a:gd name="T56" fmla="*/ 0 w 2335"/>
                  <a:gd name="T57" fmla="*/ 0 h 1951"/>
                  <a:gd name="T58" fmla="*/ 0 w 2335"/>
                  <a:gd name="T59" fmla="*/ 0 h 1951"/>
                  <a:gd name="T60" fmla="*/ 0 w 2335"/>
                  <a:gd name="T61" fmla="*/ 0 h 1951"/>
                  <a:gd name="T62" fmla="*/ 0 w 2335"/>
                  <a:gd name="T63" fmla="*/ 0 h 1951"/>
                  <a:gd name="T64" fmla="*/ 0 w 2335"/>
                  <a:gd name="T65" fmla="*/ 0 h 1951"/>
                  <a:gd name="T66" fmla="*/ 0 w 2335"/>
                  <a:gd name="T67" fmla="*/ 0 h 1951"/>
                  <a:gd name="T68" fmla="*/ 0 w 2335"/>
                  <a:gd name="T69" fmla="*/ 0 h 19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>
                  <a:gd name="T0" fmla="*/ 0 w 695"/>
                  <a:gd name="T1" fmla="*/ 1 h 206"/>
                  <a:gd name="T2" fmla="*/ 0 w 695"/>
                  <a:gd name="T3" fmla="*/ 0 h 206"/>
                  <a:gd name="T4" fmla="*/ 0 w 695"/>
                  <a:gd name="T5" fmla="*/ 1 h 206"/>
                  <a:gd name="T6" fmla="*/ 0 w 695"/>
                  <a:gd name="T7" fmla="*/ 1 h 206"/>
                  <a:gd name="T8" fmla="*/ 0 w 695"/>
                  <a:gd name="T9" fmla="*/ 1 h 206"/>
                  <a:gd name="T10" fmla="*/ 0 w 695"/>
                  <a:gd name="T11" fmla="*/ 1 h 206"/>
                  <a:gd name="T12" fmla="*/ 0 w 695"/>
                  <a:gd name="T13" fmla="*/ 1 h 206"/>
                  <a:gd name="T14" fmla="*/ 0 w 695"/>
                  <a:gd name="T15" fmla="*/ 1 h 206"/>
                  <a:gd name="T16" fmla="*/ 0 w 695"/>
                  <a:gd name="T17" fmla="*/ 1 h 206"/>
                  <a:gd name="T18" fmla="*/ 0 w 695"/>
                  <a:gd name="T19" fmla="*/ 1 h 206"/>
                  <a:gd name="T20" fmla="*/ 0 w 695"/>
                  <a:gd name="T21" fmla="*/ 1 h 206"/>
                  <a:gd name="T22" fmla="*/ 0 w 695"/>
                  <a:gd name="T23" fmla="*/ 1 h 206"/>
                  <a:gd name="T24" fmla="*/ 0 w 695"/>
                  <a:gd name="T25" fmla="*/ 1 h 206"/>
                  <a:gd name="T26" fmla="*/ 0 w 695"/>
                  <a:gd name="T27" fmla="*/ 1 h 206"/>
                  <a:gd name="T28" fmla="*/ 0 w 695"/>
                  <a:gd name="T29" fmla="*/ 1 h 206"/>
                  <a:gd name="T30" fmla="*/ 0 w 695"/>
                  <a:gd name="T31" fmla="*/ 1 h 206"/>
                  <a:gd name="T32" fmla="*/ 0 w 695"/>
                  <a:gd name="T33" fmla="*/ 1 h 206"/>
                  <a:gd name="T34" fmla="*/ 0 w 695"/>
                  <a:gd name="T35" fmla="*/ 1 h 206"/>
                  <a:gd name="T36" fmla="*/ 0 w 695"/>
                  <a:gd name="T37" fmla="*/ 1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>
                  <a:gd name="T0" fmla="*/ 0 w 676"/>
                  <a:gd name="T1" fmla="*/ 1 h 208"/>
                  <a:gd name="T2" fmla="*/ 1 w 676"/>
                  <a:gd name="T3" fmla="*/ 0 h 208"/>
                  <a:gd name="T4" fmla="*/ 1 w 676"/>
                  <a:gd name="T5" fmla="*/ 1 h 208"/>
                  <a:gd name="T6" fmla="*/ 1 w 676"/>
                  <a:gd name="T7" fmla="*/ 1 h 208"/>
                  <a:gd name="T8" fmla="*/ 1 w 676"/>
                  <a:gd name="T9" fmla="*/ 1 h 208"/>
                  <a:gd name="T10" fmla="*/ 1 w 676"/>
                  <a:gd name="T11" fmla="*/ 1 h 208"/>
                  <a:gd name="T12" fmla="*/ 1 w 676"/>
                  <a:gd name="T13" fmla="*/ 1 h 208"/>
                  <a:gd name="T14" fmla="*/ 1 w 676"/>
                  <a:gd name="T15" fmla="*/ 1 h 208"/>
                  <a:gd name="T16" fmla="*/ 1 w 676"/>
                  <a:gd name="T17" fmla="*/ 1 h 208"/>
                  <a:gd name="T18" fmla="*/ 1 w 676"/>
                  <a:gd name="T19" fmla="*/ 1 h 208"/>
                  <a:gd name="T20" fmla="*/ 1 w 676"/>
                  <a:gd name="T21" fmla="*/ 1 h 208"/>
                  <a:gd name="T22" fmla="*/ 1 w 676"/>
                  <a:gd name="T23" fmla="*/ 1 h 208"/>
                  <a:gd name="T24" fmla="*/ 1 w 676"/>
                  <a:gd name="T25" fmla="*/ 1 h 208"/>
                  <a:gd name="T26" fmla="*/ 1 w 676"/>
                  <a:gd name="T27" fmla="*/ 1 h 208"/>
                  <a:gd name="T28" fmla="*/ 1 w 676"/>
                  <a:gd name="T29" fmla="*/ 1 h 208"/>
                  <a:gd name="T30" fmla="*/ 1 w 676"/>
                  <a:gd name="T31" fmla="*/ 1 h 208"/>
                  <a:gd name="T32" fmla="*/ 1 w 676"/>
                  <a:gd name="T33" fmla="*/ 1 h 208"/>
                  <a:gd name="T34" fmla="*/ 1 w 676"/>
                  <a:gd name="T35" fmla="*/ 1 h 208"/>
                  <a:gd name="T36" fmla="*/ 0 w 676"/>
                  <a:gd name="T37" fmla="*/ 1 h 2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 rot="940369">
              <a:off x="3511" y="738"/>
              <a:ext cx="163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0" b="1" dirty="0">
                  <a:solidFill>
                    <a:srgbClr val="FF0000"/>
                  </a:solidFill>
                  <a:latin typeface="Arial Narrow" pitchFamily="34" charset="0"/>
                </a:rPr>
                <a:t>Текст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280400" cy="900112"/>
          </a:xfrm>
        </p:spPr>
        <p:txBody>
          <a:bodyPr/>
          <a:lstStyle/>
          <a:p>
            <a:pPr marL="0" indent="26670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600" dirty="0" smtClean="0">
                <a:solidFill>
                  <a:srgbClr val="000099"/>
                </a:solidFill>
              </a:rPr>
              <a:t> </a:t>
            </a:r>
            <a:r>
              <a:rPr lang="ru-RU" alt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Для человека текст</a:t>
            </a:r>
            <a:r>
              <a:rPr lang="ru-RU" alt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это способ хранения и передачи информации другим людям.</a:t>
            </a:r>
            <a:r>
              <a:rPr lang="ru-RU" alt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38" name="Rectangle 5"/>
            <p:cNvSpPr>
              <a:spLocks noChangeArrowheads="1"/>
            </p:cNvSpPr>
            <p:nvPr/>
          </p:nvSpPr>
          <p:spPr bwMode="auto">
            <a:xfrm rot="5400000">
              <a:off x="2775" y="-2617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6639" name="Rectangle 6"/>
            <p:cNvSpPr>
              <a:spLocks noChangeArrowheads="1"/>
            </p:cNvSpPr>
            <p:nvPr/>
          </p:nvSpPr>
          <p:spPr bwMode="auto">
            <a:xfrm flipH="1">
              <a:off x="5579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664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6641" name="Rectangle 8"/>
            <p:cNvSpPr>
              <a:spLocks noChangeArrowheads="1"/>
            </p:cNvSpPr>
            <p:nvPr/>
          </p:nvSpPr>
          <p:spPr bwMode="auto">
            <a:xfrm rot="16200000" flipV="1">
              <a:off x="2775" y="1516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31800" y="3681413"/>
            <a:ext cx="82804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 algn="just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компьютера текст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это просто цепочка символов, которые он хранит, обрабатывает и передает по информационным каналам. </a:t>
            </a:r>
          </a:p>
        </p:txBody>
      </p:sp>
      <p:sp>
        <p:nvSpPr>
          <p:cNvPr id="26630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61138"/>
            <a:ext cx="827087" cy="296862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31" name="Picture 31" descr="учё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881188"/>
            <a:ext cx="1384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2" descr="книг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205038"/>
            <a:ext cx="1871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3" descr="тек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08163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5" descr="монитор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223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4" descr="двоичный ко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013325"/>
            <a:ext cx="17637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utoShape 36"/>
          <p:cNvSpPr>
            <a:spLocks noChangeArrowheads="1"/>
          </p:cNvSpPr>
          <p:nvPr/>
        </p:nvSpPr>
        <p:spPr bwMode="auto">
          <a:xfrm>
            <a:off x="3455988" y="5337175"/>
            <a:ext cx="3203575" cy="179388"/>
          </a:xfrm>
          <a:prstGeom prst="rightArrow">
            <a:avLst>
              <a:gd name="adj1" fmla="val 50000"/>
              <a:gd name="adj2" fmla="val 446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37" name="Picture 37" descr="монитор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4700"/>
            <a:ext cx="21590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26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5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0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smtClean="0"/>
              <a:t> 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2662585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ru-RU" altLang="ru-RU" sz="5100" dirty="0" smtClean="0"/>
              <a:t>Вам разрешено заменять в исходном слове одну букву на другую так, чтобы получившееся слово было существительным в именительном падеже. Менять местами буквы запрещено.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5100" dirty="0" smtClean="0"/>
              <a:t>Например:</a:t>
            </a:r>
            <a:r>
              <a:rPr lang="ru-RU" altLang="ru-RU" sz="2600" dirty="0" smtClean="0"/>
              <a:t>                                </a:t>
            </a:r>
            <a:r>
              <a:rPr lang="ru-RU" altLang="ru-RU" sz="6400" b="1" dirty="0" smtClean="0"/>
              <a:t>СУП - … - РАК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600" dirty="0" smtClean="0">
              <a:solidFill>
                <a:srgbClr val="FF0000"/>
              </a:solidFill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28625" y="3643313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33CC"/>
                </a:solidFill>
              </a:rPr>
              <a:t>суп</a:t>
            </a:r>
            <a:r>
              <a:rPr lang="ru-RU" altLang="ru-RU"/>
              <a:t> 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857375" y="3643313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33CC"/>
                </a:solidFill>
              </a:rPr>
              <a:t>су</a:t>
            </a:r>
            <a:r>
              <a:rPr lang="ru-RU" altLang="ru-RU" sz="3600" b="1">
                <a:solidFill>
                  <a:srgbClr val="FF0000"/>
                </a:solidFill>
              </a:rPr>
              <a:t>к</a:t>
            </a:r>
            <a:r>
              <a:rPr lang="ru-RU" altLang="ru-RU" sz="3600" b="1">
                <a:solidFill>
                  <a:srgbClr val="0033CC"/>
                </a:solidFill>
              </a:rPr>
              <a:t> </a:t>
            </a:r>
            <a:r>
              <a:rPr lang="ru-RU" altLang="ru-RU"/>
              <a:t> 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5786438" y="364648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33CC"/>
                </a:solidFill>
              </a:rPr>
              <a:t>р</a:t>
            </a:r>
            <a:r>
              <a:rPr lang="ru-RU" altLang="ru-RU" sz="3600" b="1">
                <a:solidFill>
                  <a:srgbClr val="FF0000"/>
                </a:solidFill>
              </a:rPr>
              <a:t>а</a:t>
            </a:r>
            <a:r>
              <a:rPr lang="ru-RU" altLang="ru-RU" sz="3600" b="1">
                <a:solidFill>
                  <a:srgbClr val="0033CC"/>
                </a:solidFill>
              </a:rPr>
              <a:t>к</a:t>
            </a:r>
            <a:r>
              <a:rPr lang="ru-RU" altLang="ru-RU"/>
              <a:t> 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500563" y="364331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р</a:t>
            </a:r>
            <a:r>
              <a:rPr lang="ru-RU" altLang="ru-RU" sz="3600" b="1">
                <a:solidFill>
                  <a:srgbClr val="0033CC"/>
                </a:solidFill>
              </a:rPr>
              <a:t>ок</a:t>
            </a:r>
            <a:r>
              <a:rPr lang="ru-RU" altLang="ru-RU"/>
              <a:t> 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3214688" y="3643313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33CC"/>
                </a:solidFill>
              </a:rPr>
              <a:t>с</a:t>
            </a:r>
            <a:r>
              <a:rPr lang="ru-RU" altLang="ru-RU" sz="3600" b="1" dirty="0">
                <a:solidFill>
                  <a:srgbClr val="FF0000"/>
                </a:solidFill>
              </a:rPr>
              <a:t>о</a:t>
            </a:r>
            <a:r>
              <a:rPr lang="ru-RU" altLang="ru-RU" sz="3600" b="1" dirty="0">
                <a:solidFill>
                  <a:srgbClr val="0033CC"/>
                </a:solidFill>
              </a:rPr>
              <a:t>к</a:t>
            </a:r>
            <a:r>
              <a:rPr lang="ru-RU" altLang="ru-RU" dirty="0"/>
              <a:t>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214290"/>
            <a:ext cx="8229600" cy="10112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Работа вместе с учителем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31752" grpId="0"/>
      <p:bldP spid="317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18436" name="Picture 2" descr="Клю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0" y="957263"/>
            <a:ext cx="3624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Та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4" y="978620"/>
            <a:ext cx="4619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Креп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3357563"/>
            <a:ext cx="279876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Проверим  домашнюю работу № 99: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9512" y="1000125"/>
            <a:ext cx="869302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1. Превратите одно слово в другое, всякий раз заменяя по одной букве так, чтобы новое слово было существительным в именительном падеже, используя подсказки.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26164"/>
              </p:ext>
            </p:extLst>
          </p:nvPr>
        </p:nvGraphicFramePr>
        <p:xfrm>
          <a:off x="2524125" y="2714625"/>
          <a:ext cx="1833563" cy="231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КАРП</a:t>
                      </a:r>
                      <a:endParaRPr lang="ru-RU" sz="3200" b="1" spc="200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endParaRPr lang="ru-RU" sz="3200" b="1" spc="200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endParaRPr lang="ru-RU" sz="3200" b="1" spc="200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КОЗА</a:t>
                      </a:r>
                      <a:endParaRPr lang="ru-RU" sz="3200" b="1" spc="200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8688" y="2714625"/>
            <a:ext cx="458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88" y="3429000"/>
            <a:ext cx="1697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 Наказание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3987800"/>
            <a:ext cx="17351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2. Древесная </a:t>
            </a:r>
          </a:p>
        </p:txBody>
      </p:sp>
      <p:sp>
        <p:nvSpPr>
          <p:cNvPr id="21524" name="Прямоугольник 11"/>
          <p:cNvSpPr>
            <a:spLocks noChangeArrowheads="1"/>
          </p:cNvSpPr>
          <p:nvPr/>
        </p:nvSpPr>
        <p:spPr bwMode="auto">
          <a:xfrm>
            <a:off x="5286375" y="2714625"/>
            <a:ext cx="40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б)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75" y="3429000"/>
            <a:ext cx="12747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 Оценка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6375" y="4071938"/>
            <a:ext cx="228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2. Домашнее животное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65590"/>
              </p:ext>
            </p:extLst>
          </p:nvPr>
        </p:nvGraphicFramePr>
        <p:xfrm>
          <a:off x="6929438" y="2714625"/>
          <a:ext cx="1833562" cy="231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ВОЛ</a:t>
                      </a:r>
                      <a:endParaRPr lang="ru-RU" sz="3200" b="1" spc="200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endParaRPr lang="ru-RU" sz="3200" b="1" spc="200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endParaRPr lang="ru-RU" sz="3200" b="1" spc="200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3200" b="1" spc="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КИТ</a:t>
                      </a:r>
                      <a:endParaRPr lang="ru-RU" sz="3200" b="1" spc="200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283" name="Picture 38" descr="http://www.orel-region.ru/kadastr/images/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67852"/>
            <a:ext cx="22177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4" name="Picture 46" descr="http://www.lenagold.ru/fon/clipart/k/koza/kozel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6" y="4675087"/>
            <a:ext cx="1481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2" name="Picture 48" descr="http://www.patriotfiles.com/archive/319thbombgroup/images/Bull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4639538"/>
            <a:ext cx="17859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6" name="Picture 52" descr="http://cdn.dailyclipart.net/wp-content/uploads/small/clipart005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867852"/>
            <a:ext cx="2381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" y="237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0034" y="214290"/>
            <a:ext cx="8229600" cy="10112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КТО ВПЕРЕД?              № 103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026" y="3367722"/>
            <a:ext cx="127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7025" y="3902551"/>
            <a:ext cx="138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1521" y="3317776"/>
            <a:ext cx="138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1521" y="3880356"/>
            <a:ext cx="138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  <p:bldP spid="13" grpId="0"/>
      <p:bldP spid="14" grpId="0"/>
      <p:bldP spid="4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51520" y="1094582"/>
            <a:ext cx="2428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 dirty="0">
                <a:solidFill>
                  <a:srgbClr val="FF0000"/>
                </a:solidFill>
              </a:rPr>
              <a:t>Бег </a:t>
            </a:r>
            <a:r>
              <a:rPr lang="ru-RU" altLang="ru-RU" dirty="0"/>
              <a:t> 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929312" y="1124744"/>
            <a:ext cx="2428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 dirty="0" smtClean="0">
                <a:solidFill>
                  <a:srgbClr val="FF0000"/>
                </a:solidFill>
              </a:rPr>
              <a:t>шаг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646884" y="1091184"/>
            <a:ext cx="2428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 dirty="0" smtClean="0">
                <a:solidFill>
                  <a:srgbClr val="0033CC"/>
                </a:solidFill>
              </a:rPr>
              <a:t>- … -</a:t>
            </a:r>
            <a:r>
              <a:rPr lang="ru-RU" altLang="ru-RU" dirty="0" smtClean="0"/>
              <a:t>         </a:t>
            </a:r>
            <a:endParaRPr lang="ru-RU" altLang="ru-RU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7504" y="2780928"/>
            <a:ext cx="87849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 smtClean="0"/>
              <a:t>Вам будут предложены графические подсказки</a:t>
            </a:r>
            <a:r>
              <a:rPr lang="ru-RU" altLang="ru-RU" sz="5400" dirty="0" smtClean="0"/>
              <a:t> </a:t>
            </a:r>
            <a:endParaRPr lang="ru-RU" altLang="ru-RU" sz="5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116632"/>
            <a:ext cx="8784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400" b="1" dirty="0" smtClean="0">
                <a:solidFill>
                  <a:schemeClr val="bg1"/>
                </a:solidFill>
              </a:rPr>
              <a:t>Заменить одну букву, чтобы получить</a:t>
            </a:r>
            <a:endParaRPr lang="ru-RU" altLang="ru-RU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80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graphicFrame>
        <p:nvGraphicFramePr>
          <p:cNvPr id="2070" name="Group 22"/>
          <p:cNvGraphicFramePr>
            <a:graphicFrameLocks noGrp="1"/>
          </p:cNvGraphicFramePr>
          <p:nvPr/>
        </p:nvGraphicFramePr>
        <p:xfrm>
          <a:off x="250825" y="1052513"/>
          <a:ext cx="2760663" cy="5199064"/>
        </p:xfrm>
        <a:graphic>
          <a:graphicData uri="http://schemas.openxmlformats.org/drawingml/2006/table">
            <a:tbl>
              <a:tblPr/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75" name="Picture 27" descr="i?id=53367421&amp;tov=5&amp;n=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2262188" cy="279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21" name="Text Box 30"/>
          <p:cNvSpPr txBox="1">
            <a:spLocks noChangeArrowheads="1"/>
          </p:cNvSpPr>
          <p:nvPr/>
        </p:nvSpPr>
        <p:spPr bwMode="auto">
          <a:xfrm>
            <a:off x="3786188" y="1357313"/>
            <a:ext cx="4824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Сверхъестественное существо  в разных религиях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8688" y="185737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БОГ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152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E7C190E-E47F-4A00-BB67-7F70A90E7A2E}" type="slidenum">
              <a:rPr lang="en-US" smtClean="0">
                <a:solidFill>
                  <a:schemeClr val="bg1"/>
                </a:solidFill>
                <a:latin typeface="Times New Roman" pitchFamily="18" charset="0"/>
              </a:rPr>
              <a:pPr algn="ctr" eaLnBrk="1" hangingPunct="1"/>
              <a:t>32</a:t>
            </a:fld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Group 4"/>
          <p:cNvGraphicFramePr>
            <a:graphicFrameLocks noGrp="1"/>
          </p:cNvGraphicFramePr>
          <p:nvPr/>
        </p:nvGraphicFramePr>
        <p:xfrm>
          <a:off x="250825" y="1052513"/>
          <a:ext cx="2760663" cy="5199064"/>
        </p:xfrm>
        <a:graphic>
          <a:graphicData uri="http://schemas.openxmlformats.org/drawingml/2006/table">
            <a:tbl>
              <a:tblPr/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4643438" y="3429000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41" name="Text Box 27"/>
          <p:cNvSpPr txBox="1">
            <a:spLocks noChangeArrowheads="1"/>
          </p:cNvSpPr>
          <p:nvPr/>
        </p:nvSpPr>
        <p:spPr bwMode="auto">
          <a:xfrm>
            <a:off x="3571875" y="1428750"/>
            <a:ext cx="460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Правую или левую сторону туловища от плеча до бедра </a:t>
            </a:r>
          </a:p>
        </p:txBody>
      </p:sp>
      <p:pic>
        <p:nvPicPr>
          <p:cNvPr id="514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86063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88" y="26431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БОК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255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62476AD-DDFB-407F-A854-A32729FCE3A7}" type="slidenum">
              <a:rPr lang="en-US" smtClean="0">
                <a:solidFill>
                  <a:schemeClr val="bg1"/>
                </a:solidFill>
                <a:latin typeface="Times New Roman" pitchFamily="18" charset="0"/>
              </a:rPr>
              <a:pPr algn="ctr" eaLnBrk="1" hangingPunct="1"/>
              <a:t>33</a:t>
            </a:fld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Group 4"/>
          <p:cNvGraphicFramePr>
            <a:graphicFrameLocks noGrp="1"/>
          </p:cNvGraphicFramePr>
          <p:nvPr/>
        </p:nvGraphicFramePr>
        <p:xfrm>
          <a:off x="250825" y="1052513"/>
          <a:ext cx="2760663" cy="5199064"/>
        </p:xfrm>
        <a:graphic>
          <a:graphicData uri="http://schemas.openxmlformats.org/drawingml/2006/table">
            <a:tbl>
              <a:tblPr/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4643438" y="3429000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6165" name="Picture 23" descr="MCj039796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29000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24"/>
          <p:cNvSpPr txBox="1">
            <a:spLocks noChangeArrowheads="1"/>
          </p:cNvSpPr>
          <p:nvPr/>
        </p:nvSpPr>
        <p:spPr bwMode="auto">
          <a:xfrm>
            <a:off x="3857625" y="1857375"/>
            <a:ext cx="482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Емкость в которой может храниться мусор, вода и т.д.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3357563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БАК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357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AEF0B3D3-BAE9-4CCC-8EB5-D6511D1E7873}" type="slidenum">
              <a:rPr lang="en-US" smtClean="0">
                <a:solidFill>
                  <a:schemeClr val="bg1"/>
                </a:solidFill>
                <a:latin typeface="Times New Roman" pitchFamily="18" charset="0"/>
              </a:rPr>
              <a:pPr algn="ctr" eaLnBrk="1" hangingPunct="1"/>
              <a:t>34</a:t>
            </a:fld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ph idx="1"/>
          </p:nvPr>
        </p:nvGraphicFramePr>
        <p:xfrm>
          <a:off x="250825" y="1165225"/>
          <a:ext cx="2819400" cy="507206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89" name="Picture 27" descr="MCj00881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71750"/>
            <a:ext cx="20923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3714750" y="1357313"/>
            <a:ext cx="511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Растение, семена которого добавляют в булочки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414337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МАК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460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126DF7-7018-4571-A34D-4DFA2EC5D66C}" type="slidenum">
              <a:rPr lang="ru-RU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35</a:t>
            </a:fld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881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graphicFrame>
        <p:nvGraphicFramePr>
          <p:cNvPr id="8196" name="Group 4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3106738" cy="5145089"/>
        </p:xfrm>
        <a:graphic>
          <a:graphicData uri="http://schemas.openxmlformats.org/drawingml/2006/table">
            <a:tbl>
              <a:tblPr/>
              <a:tblGrid>
                <a:gridCol w="31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213" name="Picture 25" descr="i?id=34795742&amp;tov=7&amp;n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928938"/>
            <a:ext cx="178593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4286250" y="1143000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Человека, который владеет тайнами магии, чародея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471487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МАГ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5625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1F024C-405E-4177-B4B6-81E01ABBCF67}" type="slidenum">
              <a:rPr lang="ru-RU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36</a:t>
            </a:fld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97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2890838" cy="4857753"/>
        </p:xfrm>
        <a:graphic>
          <a:graphicData uri="http://schemas.openxmlformats.org/drawingml/2006/table">
            <a:tbl>
              <a:tblPr/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3929063" y="1214438"/>
            <a:ext cx="4105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Единицу меры длины, равную расстоянию между стопами ног при движении </a:t>
            </a:r>
          </a:p>
        </p:txBody>
      </p:sp>
      <p:pic>
        <p:nvPicPr>
          <p:cNvPr id="9238" name="Picture 26" descr="MMj0336414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0050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55006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</a:rPr>
              <a:t>ШАГ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664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41CE35-0D63-4164-AF9C-003885C8BEC3}" type="slidenum">
              <a:rPr lang="ru-RU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37</a:t>
            </a:fld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-99392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chemeClr val="bg1"/>
                </a:solidFill>
              </a:rPr>
              <a:t>Заменить одну букву, чтобы получить слово, обозначающее …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394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35701"/>
              </p:ext>
            </p:extLst>
          </p:nvPr>
        </p:nvGraphicFramePr>
        <p:xfrm>
          <a:off x="971550" y="981075"/>
          <a:ext cx="2760663" cy="5184777"/>
        </p:xfrm>
        <a:graphic>
          <a:graphicData uri="http://schemas.openxmlformats.org/drawingml/2006/table">
            <a:tbl>
              <a:tblPr/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М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Ш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1" name="Picture 29" descr="MCj04366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196752"/>
            <a:ext cx="8572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1683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MCj039796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293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7" descr="MCj008819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01008"/>
            <a:ext cx="7350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 descr="i?id=34795742&amp;tov=7&amp;n=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221088"/>
            <a:ext cx="769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 descr="MMj03364140000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85184"/>
            <a:ext cx="8778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FEC6CAFA-AB8C-4FE9-BEC3-F8AE4508D640}" type="slidenum">
              <a:rPr lang="en-US" smtClean="0">
                <a:solidFill>
                  <a:schemeClr val="bg1"/>
                </a:solidFill>
                <a:latin typeface="Times New Roman" pitchFamily="18" charset="0"/>
              </a:rPr>
              <a:pPr algn="ctr" eaLnBrk="1" hangingPunct="1"/>
              <a:t>38</a:t>
            </a:fld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600" y="904762"/>
            <a:ext cx="87849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/>
              <a:t>Работа в группах</a:t>
            </a:r>
          </a:p>
          <a:p>
            <a:pPr algn="ctr" eaLnBrk="1" hangingPunct="1"/>
            <a:endParaRPr lang="ru-RU" altLang="ru-RU" sz="5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275" y="116632"/>
            <a:ext cx="8784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400" b="1" dirty="0" smtClean="0">
                <a:solidFill>
                  <a:schemeClr val="bg1"/>
                </a:solidFill>
              </a:rPr>
              <a:t>Задания повышенной сложности</a:t>
            </a:r>
            <a:endParaRPr lang="ru-RU" altLang="ru-RU" sz="3400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084" y="3552769"/>
            <a:ext cx="878497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b="1" dirty="0" smtClean="0"/>
              <a:t>Тем, кто испытывает затруднение, выполнить задания за компьютером </a:t>
            </a:r>
            <a:endParaRPr lang="ru-RU" altLang="ru-RU" sz="5400" dirty="0"/>
          </a:p>
        </p:txBody>
      </p:sp>
      <p:pic>
        <p:nvPicPr>
          <p:cNvPr id="11" name="Picture 4" descr="основной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747294"/>
            <a:ext cx="1656184" cy="1909475"/>
          </a:xfrm>
          <a:prstGeom prst="rect">
            <a:avLst/>
          </a:prstGeom>
        </p:spPr>
      </p:pic>
      <p:pic>
        <p:nvPicPr>
          <p:cNvPr id="7" name="Picture 2" descr="&amp;Ocy;&amp;bcy;&amp;zcy;&amp;ocy;&amp;rcy; * &amp;Kcy;&amp;acy;&amp;lcy;&amp;icy;&amp;fcy;&amp;ocy;&amp;rcy;&amp;ncy;&amp;icy;&amp;yacy; (8 &amp;mcy;&amp;acy;&amp;yacy; 2008 &amp;gcy;."/>
          <p:cNvPicPr>
            <a:picLocks noChangeAspect="1" noChangeArrowheads="1"/>
          </p:cNvPicPr>
          <p:nvPr/>
        </p:nvPicPr>
        <p:blipFill>
          <a:blip r:embed="rId3"/>
          <a:srcRect l="12068" r="16734"/>
          <a:stretch>
            <a:fillRect/>
          </a:stretch>
        </p:blipFill>
        <p:spPr bwMode="auto">
          <a:xfrm>
            <a:off x="5796136" y="1688100"/>
            <a:ext cx="2027864" cy="20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354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арус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41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Самолё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9465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Трак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61048"/>
            <a:ext cx="3943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Проверим  домашнюю работу № 99: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485C6638-B2E9-47B7-8C04-B35CD03CD231}" type="slidenum">
              <a:rPr lang="en-US" smtClean="0">
                <a:latin typeface="Comic Sans MS" pitchFamily="66" charset="0"/>
              </a:rPr>
              <a:pPr algn="l" eaLnBrk="1" hangingPunct="1"/>
              <a:t>40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Правила работы за компьютером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4" descr="основно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3622675" cy="4176713"/>
          </a:xfrm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547813" y="2420938"/>
            <a:ext cx="1223962" cy="215900"/>
          </a:xfrm>
          <a:prstGeom prst="leftRightArrow">
            <a:avLst>
              <a:gd name="adj1" fmla="val 50000"/>
              <a:gd name="adj2" fmla="val 11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764432" y="2168029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Comic Sans MS" pitchFamily="66" charset="0"/>
              </a:rPr>
              <a:t>50-70 см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67175" y="1773238"/>
            <a:ext cx="482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Экран монитора находится на расстоянии 50-70 см от глаз.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908175" y="5805488"/>
            <a:ext cx="1152525" cy="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067175" y="2708275"/>
            <a:ext cx="4932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 ступни стоят на полу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187450" y="3068638"/>
            <a:ext cx="1444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331913" y="3860800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00113" y="2708275"/>
            <a:ext cx="0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067175" y="4941888"/>
            <a:ext cx="4752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Спина расположена вертикально</a:t>
            </a:r>
            <a:r>
              <a:rPr lang="ru-RU" sz="2000" dirty="0">
                <a:solidFill>
                  <a:srgbClr val="996633"/>
                </a:solidFill>
                <a:latin typeface="Comic Sans MS" pitchFamily="66" charset="0"/>
              </a:rPr>
              <a:t>.</a:t>
            </a:r>
            <a:endParaRPr lang="en-US" sz="2000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067175" y="3284538"/>
            <a:ext cx="4752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Плечи расслаблены. Локти слегка касаются туловища. Предплечья находятся на той же высоте, что и клавиатура.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1658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013993" y="2486293"/>
            <a:ext cx="48593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Придерживайтесь этих рекомендаций, и тогда работа за компьютером не окажется вредной для здоровья.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1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243513"/>
            <a:ext cx="160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 build="allAtOnce"/>
      <p:bldP spid="14344" grpId="1" build="allAtOnce"/>
      <p:bldP spid="14345" grpId="0" animBg="1"/>
      <p:bldP spid="14346" grpId="0"/>
      <p:bldP spid="14346" grpId="1"/>
      <p:bldP spid="14349" grpId="0" animBg="1"/>
      <p:bldP spid="14350" grpId="0" animBg="1"/>
      <p:bldP spid="14352" grpId="0" animBg="1"/>
      <p:bldP spid="14353" grpId="0"/>
      <p:bldP spid="14353" grpId="1"/>
      <p:bldP spid="14362" grpId="0"/>
      <p:bldP spid="14362" grpId="1"/>
      <p:bldP spid="143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15900" y="2276475"/>
            <a:ext cx="8928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825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Прочитанная басня Н.В. Крылова «Лебедь, рак и щука»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052736"/>
            <a:ext cx="8532813" cy="1042987"/>
          </a:xfrm>
        </p:spPr>
        <p:txBody>
          <a:bodyPr>
            <a:normAutofit lnSpcReduction="10000"/>
          </a:bodyPr>
          <a:lstStyle/>
          <a:p>
            <a:pPr marL="0" indent="266700"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ли текстом или </a:t>
            </a:r>
          </a:p>
          <a:p>
            <a:pPr marL="0" indent="266700"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текстовой информацией: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 rot="5400000">
              <a:off x="2775" y="-2617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1" name="Rectangle 6"/>
            <p:cNvSpPr>
              <a:spLocks noChangeArrowheads="1"/>
            </p:cNvSpPr>
            <p:nvPr/>
          </p:nvSpPr>
          <p:spPr bwMode="auto">
            <a:xfrm flipH="1">
              <a:off x="5579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 rot="16200000" flipV="1">
              <a:off x="2775" y="1516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22250" y="2852738"/>
            <a:ext cx="85328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Фотография в альбоме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04788" y="3357563"/>
            <a:ext cx="85328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Написанное вами сочинение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65113" y="3933825"/>
            <a:ext cx="8532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Схема метрополитена г. Москва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2250" y="4497388"/>
            <a:ext cx="85328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 algn="just"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Мнение вашего друга по поводу просмотренного фильма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50825" y="5470525"/>
            <a:ext cx="8532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6700">
              <a:spcBef>
                <a:spcPct val="20000"/>
              </a:spcBef>
              <a:buFontTx/>
              <a:buChar char="•"/>
            </a:pPr>
            <a:r>
              <a:rPr lang="ru-RU" alt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Доклад ученика на уроке.</a:t>
            </a:r>
          </a:p>
          <a:p>
            <a:pPr indent="266700">
              <a:spcBef>
                <a:spcPct val="20000"/>
              </a:spcBef>
              <a:buFontTx/>
              <a:buChar char="•"/>
            </a:pPr>
            <a:endParaRPr lang="ru-RU" alt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61138"/>
            <a:ext cx="827087" cy="296862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7338" y="129359"/>
            <a:ext cx="8229600" cy="10112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Задания на закрепление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4" descr="b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908720"/>
            <a:ext cx="19431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93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63" grpId="0" build="p"/>
      <p:bldP spid="15370" grpId="0"/>
      <p:bldP spid="15371" grpId="0"/>
      <p:bldP spid="15372" grpId="0"/>
      <p:bldP spid="15373" grpId="0"/>
      <p:bldP spid="153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967873" y="1035880"/>
            <a:ext cx="4211637" cy="4464050"/>
            <a:chOff x="3360" y="96"/>
            <a:chExt cx="2208" cy="2304"/>
          </a:xfrm>
        </p:grpSpPr>
        <p:grpSp>
          <p:nvGrpSpPr>
            <p:cNvPr id="69638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69640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>
                  <a:gd name="T0" fmla="*/ 2 w 3800"/>
                  <a:gd name="T1" fmla="*/ 2 h 3840"/>
                  <a:gd name="T2" fmla="*/ 1 w 3800"/>
                  <a:gd name="T3" fmla="*/ 2 h 3840"/>
                  <a:gd name="T4" fmla="*/ 1 w 3800"/>
                  <a:gd name="T5" fmla="*/ 2 h 3840"/>
                  <a:gd name="T6" fmla="*/ 1 w 3800"/>
                  <a:gd name="T7" fmla="*/ 2 h 3840"/>
                  <a:gd name="T8" fmla="*/ 1 w 3800"/>
                  <a:gd name="T9" fmla="*/ 2 h 3840"/>
                  <a:gd name="T10" fmla="*/ 1 w 3800"/>
                  <a:gd name="T11" fmla="*/ 2 h 3840"/>
                  <a:gd name="T12" fmla="*/ 1 w 3800"/>
                  <a:gd name="T13" fmla="*/ 2 h 3840"/>
                  <a:gd name="T14" fmla="*/ 0 w 3800"/>
                  <a:gd name="T15" fmla="*/ 1 h 3840"/>
                  <a:gd name="T16" fmla="*/ 1 w 3800"/>
                  <a:gd name="T17" fmla="*/ 1 h 3840"/>
                  <a:gd name="T18" fmla="*/ 2 w 3800"/>
                  <a:gd name="T19" fmla="*/ 0 h 3840"/>
                  <a:gd name="T20" fmla="*/ 2 w 3800"/>
                  <a:gd name="T21" fmla="*/ 2 h 3840"/>
                  <a:gd name="T22" fmla="*/ 2 w 3800"/>
                  <a:gd name="T23" fmla="*/ 2 h 3840"/>
                  <a:gd name="T24" fmla="*/ 2 w 3800"/>
                  <a:gd name="T25" fmla="*/ 2 h 3840"/>
                  <a:gd name="T26" fmla="*/ 2 w 3800"/>
                  <a:gd name="T27" fmla="*/ 2 h 3840"/>
                  <a:gd name="T28" fmla="*/ 2 w 3800"/>
                  <a:gd name="T29" fmla="*/ 2 h 3840"/>
                  <a:gd name="T30" fmla="*/ 2 w 3800"/>
                  <a:gd name="T31" fmla="*/ 2 h 3840"/>
                  <a:gd name="T32" fmla="*/ 2 w 3800"/>
                  <a:gd name="T33" fmla="*/ 2 h 3840"/>
                  <a:gd name="T34" fmla="*/ 2 w 3800"/>
                  <a:gd name="T35" fmla="*/ 2 h 3840"/>
                  <a:gd name="T36" fmla="*/ 2 w 3800"/>
                  <a:gd name="T37" fmla="*/ 2 h 3840"/>
                  <a:gd name="T38" fmla="*/ 2 w 3800"/>
                  <a:gd name="T39" fmla="*/ 2 h 3840"/>
                  <a:gd name="T40" fmla="*/ 2 w 3800"/>
                  <a:gd name="T41" fmla="*/ 2 h 38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1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0" cy="1467"/>
              </a:xfrm>
              <a:custGeom>
                <a:avLst/>
                <a:gdLst>
                  <a:gd name="T0" fmla="*/ 0 w 922"/>
                  <a:gd name="T1" fmla="*/ 0 h 2931"/>
                  <a:gd name="T2" fmla="*/ 0 w 922"/>
                  <a:gd name="T3" fmla="*/ 1 h 2931"/>
                  <a:gd name="T4" fmla="*/ 0 w 922"/>
                  <a:gd name="T5" fmla="*/ 2 h 2931"/>
                  <a:gd name="T6" fmla="*/ 0 w 922"/>
                  <a:gd name="T7" fmla="*/ 2 h 2931"/>
                  <a:gd name="T8" fmla="*/ 0 w 922"/>
                  <a:gd name="T9" fmla="*/ 0 h 29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>
                  <a:gd name="T0" fmla="*/ 0 w 235"/>
                  <a:gd name="T1" fmla="*/ 0 h 593"/>
                  <a:gd name="T2" fmla="*/ 0 w 235"/>
                  <a:gd name="T3" fmla="*/ 0 h 593"/>
                  <a:gd name="T4" fmla="*/ 0 w 235"/>
                  <a:gd name="T5" fmla="*/ 0 h 593"/>
                  <a:gd name="T6" fmla="*/ 0 w 235"/>
                  <a:gd name="T7" fmla="*/ 0 h 5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3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>
                  <a:gd name="T0" fmla="*/ 0 w 3007"/>
                  <a:gd name="T1" fmla="*/ 0 h 3103"/>
                  <a:gd name="T2" fmla="*/ 1 w 3007"/>
                  <a:gd name="T3" fmla="*/ 0 h 3103"/>
                  <a:gd name="T4" fmla="*/ 1 w 3007"/>
                  <a:gd name="T5" fmla="*/ 1 h 3103"/>
                  <a:gd name="T6" fmla="*/ 0 w 3007"/>
                  <a:gd name="T7" fmla="*/ 1 h 3103"/>
                  <a:gd name="T8" fmla="*/ 0 w 3007"/>
                  <a:gd name="T9" fmla="*/ 0 h 3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4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5" cy="1300"/>
              </a:xfrm>
              <a:custGeom>
                <a:avLst/>
                <a:gdLst>
                  <a:gd name="T0" fmla="*/ 1 w 768"/>
                  <a:gd name="T1" fmla="*/ 0 h 2600"/>
                  <a:gd name="T2" fmla="*/ 1 w 768"/>
                  <a:gd name="T3" fmla="*/ 2 h 2600"/>
                  <a:gd name="T4" fmla="*/ 0 w 768"/>
                  <a:gd name="T5" fmla="*/ 1 h 2600"/>
                  <a:gd name="T6" fmla="*/ 1 w 768"/>
                  <a:gd name="T7" fmla="*/ 0 h 2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5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>
                  <a:gd name="T0" fmla="*/ 0 w 2335"/>
                  <a:gd name="T1" fmla="*/ 0 h 1951"/>
                  <a:gd name="T2" fmla="*/ 0 w 2335"/>
                  <a:gd name="T3" fmla="*/ 0 h 1951"/>
                  <a:gd name="T4" fmla="*/ 1 w 2335"/>
                  <a:gd name="T5" fmla="*/ 0 h 1951"/>
                  <a:gd name="T6" fmla="*/ 1 w 2335"/>
                  <a:gd name="T7" fmla="*/ 0 h 1951"/>
                  <a:gd name="T8" fmla="*/ 1 w 2335"/>
                  <a:gd name="T9" fmla="*/ 0 h 1951"/>
                  <a:gd name="T10" fmla="*/ 1 w 2335"/>
                  <a:gd name="T11" fmla="*/ 0 h 1951"/>
                  <a:gd name="T12" fmla="*/ 1 w 2335"/>
                  <a:gd name="T13" fmla="*/ 0 h 1951"/>
                  <a:gd name="T14" fmla="*/ 1 w 2335"/>
                  <a:gd name="T15" fmla="*/ 0 h 1951"/>
                  <a:gd name="T16" fmla="*/ 1 w 2335"/>
                  <a:gd name="T17" fmla="*/ 0 h 1951"/>
                  <a:gd name="T18" fmla="*/ 1 w 2335"/>
                  <a:gd name="T19" fmla="*/ 0 h 1951"/>
                  <a:gd name="T20" fmla="*/ 0 w 2335"/>
                  <a:gd name="T21" fmla="*/ 0 h 1951"/>
                  <a:gd name="T22" fmla="*/ 0 w 2335"/>
                  <a:gd name="T23" fmla="*/ 0 h 1951"/>
                  <a:gd name="T24" fmla="*/ 0 w 2335"/>
                  <a:gd name="T25" fmla="*/ 0 h 1951"/>
                  <a:gd name="T26" fmla="*/ 0 w 2335"/>
                  <a:gd name="T27" fmla="*/ 0 h 1951"/>
                  <a:gd name="T28" fmla="*/ 0 w 2335"/>
                  <a:gd name="T29" fmla="*/ 0 h 1951"/>
                  <a:gd name="T30" fmla="*/ 0 w 2335"/>
                  <a:gd name="T31" fmla="*/ 0 h 1951"/>
                  <a:gd name="T32" fmla="*/ 0 w 2335"/>
                  <a:gd name="T33" fmla="*/ 0 h 1951"/>
                  <a:gd name="T34" fmla="*/ 0 w 2335"/>
                  <a:gd name="T35" fmla="*/ 0 h 1951"/>
                  <a:gd name="T36" fmla="*/ 0 w 2335"/>
                  <a:gd name="T37" fmla="*/ 0 h 1951"/>
                  <a:gd name="T38" fmla="*/ 0 w 2335"/>
                  <a:gd name="T39" fmla="*/ 0 h 1951"/>
                  <a:gd name="T40" fmla="*/ 0 w 2335"/>
                  <a:gd name="T41" fmla="*/ 0 h 1951"/>
                  <a:gd name="T42" fmla="*/ 0 w 2335"/>
                  <a:gd name="T43" fmla="*/ 0 h 1951"/>
                  <a:gd name="T44" fmla="*/ 0 w 2335"/>
                  <a:gd name="T45" fmla="*/ 0 h 1951"/>
                  <a:gd name="T46" fmla="*/ 0 w 2335"/>
                  <a:gd name="T47" fmla="*/ 0 h 1951"/>
                  <a:gd name="T48" fmla="*/ 0 w 2335"/>
                  <a:gd name="T49" fmla="*/ 0 h 1951"/>
                  <a:gd name="T50" fmla="*/ 0 w 2335"/>
                  <a:gd name="T51" fmla="*/ 0 h 1951"/>
                  <a:gd name="T52" fmla="*/ 0 w 2335"/>
                  <a:gd name="T53" fmla="*/ 0 h 1951"/>
                  <a:gd name="T54" fmla="*/ 0 w 2335"/>
                  <a:gd name="T55" fmla="*/ 0 h 1951"/>
                  <a:gd name="T56" fmla="*/ 0 w 2335"/>
                  <a:gd name="T57" fmla="*/ 0 h 1951"/>
                  <a:gd name="T58" fmla="*/ 0 w 2335"/>
                  <a:gd name="T59" fmla="*/ 0 h 1951"/>
                  <a:gd name="T60" fmla="*/ 0 w 2335"/>
                  <a:gd name="T61" fmla="*/ 0 h 1951"/>
                  <a:gd name="T62" fmla="*/ 0 w 2335"/>
                  <a:gd name="T63" fmla="*/ 0 h 1951"/>
                  <a:gd name="T64" fmla="*/ 0 w 2335"/>
                  <a:gd name="T65" fmla="*/ 0 h 1951"/>
                  <a:gd name="T66" fmla="*/ 0 w 2335"/>
                  <a:gd name="T67" fmla="*/ 0 h 1951"/>
                  <a:gd name="T68" fmla="*/ 0 w 2335"/>
                  <a:gd name="T69" fmla="*/ 0 h 19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6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>
                  <a:gd name="T0" fmla="*/ 0 w 695"/>
                  <a:gd name="T1" fmla="*/ 1 h 206"/>
                  <a:gd name="T2" fmla="*/ 0 w 695"/>
                  <a:gd name="T3" fmla="*/ 0 h 206"/>
                  <a:gd name="T4" fmla="*/ 0 w 695"/>
                  <a:gd name="T5" fmla="*/ 1 h 206"/>
                  <a:gd name="T6" fmla="*/ 0 w 695"/>
                  <a:gd name="T7" fmla="*/ 1 h 206"/>
                  <a:gd name="T8" fmla="*/ 0 w 695"/>
                  <a:gd name="T9" fmla="*/ 1 h 206"/>
                  <a:gd name="T10" fmla="*/ 0 w 695"/>
                  <a:gd name="T11" fmla="*/ 1 h 206"/>
                  <a:gd name="T12" fmla="*/ 0 w 695"/>
                  <a:gd name="T13" fmla="*/ 1 h 206"/>
                  <a:gd name="T14" fmla="*/ 0 w 695"/>
                  <a:gd name="T15" fmla="*/ 1 h 206"/>
                  <a:gd name="T16" fmla="*/ 0 w 695"/>
                  <a:gd name="T17" fmla="*/ 1 h 206"/>
                  <a:gd name="T18" fmla="*/ 0 w 695"/>
                  <a:gd name="T19" fmla="*/ 1 h 206"/>
                  <a:gd name="T20" fmla="*/ 0 w 695"/>
                  <a:gd name="T21" fmla="*/ 1 h 206"/>
                  <a:gd name="T22" fmla="*/ 0 w 695"/>
                  <a:gd name="T23" fmla="*/ 1 h 206"/>
                  <a:gd name="T24" fmla="*/ 0 w 695"/>
                  <a:gd name="T25" fmla="*/ 1 h 206"/>
                  <a:gd name="T26" fmla="*/ 0 w 695"/>
                  <a:gd name="T27" fmla="*/ 1 h 206"/>
                  <a:gd name="T28" fmla="*/ 0 w 695"/>
                  <a:gd name="T29" fmla="*/ 1 h 206"/>
                  <a:gd name="T30" fmla="*/ 0 w 695"/>
                  <a:gd name="T31" fmla="*/ 1 h 206"/>
                  <a:gd name="T32" fmla="*/ 0 w 695"/>
                  <a:gd name="T33" fmla="*/ 1 h 206"/>
                  <a:gd name="T34" fmla="*/ 0 w 695"/>
                  <a:gd name="T35" fmla="*/ 1 h 206"/>
                  <a:gd name="T36" fmla="*/ 0 w 695"/>
                  <a:gd name="T37" fmla="*/ 1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7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>
                  <a:gd name="T0" fmla="*/ 0 w 676"/>
                  <a:gd name="T1" fmla="*/ 1 h 208"/>
                  <a:gd name="T2" fmla="*/ 1 w 676"/>
                  <a:gd name="T3" fmla="*/ 0 h 208"/>
                  <a:gd name="T4" fmla="*/ 1 w 676"/>
                  <a:gd name="T5" fmla="*/ 1 h 208"/>
                  <a:gd name="T6" fmla="*/ 1 w 676"/>
                  <a:gd name="T7" fmla="*/ 1 h 208"/>
                  <a:gd name="T8" fmla="*/ 1 w 676"/>
                  <a:gd name="T9" fmla="*/ 1 h 208"/>
                  <a:gd name="T10" fmla="*/ 1 w 676"/>
                  <a:gd name="T11" fmla="*/ 1 h 208"/>
                  <a:gd name="T12" fmla="*/ 1 w 676"/>
                  <a:gd name="T13" fmla="*/ 1 h 208"/>
                  <a:gd name="T14" fmla="*/ 1 w 676"/>
                  <a:gd name="T15" fmla="*/ 1 h 208"/>
                  <a:gd name="T16" fmla="*/ 1 w 676"/>
                  <a:gd name="T17" fmla="*/ 1 h 208"/>
                  <a:gd name="T18" fmla="*/ 1 w 676"/>
                  <a:gd name="T19" fmla="*/ 1 h 208"/>
                  <a:gd name="T20" fmla="*/ 1 w 676"/>
                  <a:gd name="T21" fmla="*/ 1 h 208"/>
                  <a:gd name="T22" fmla="*/ 1 w 676"/>
                  <a:gd name="T23" fmla="*/ 1 h 208"/>
                  <a:gd name="T24" fmla="*/ 1 w 676"/>
                  <a:gd name="T25" fmla="*/ 1 h 208"/>
                  <a:gd name="T26" fmla="*/ 1 w 676"/>
                  <a:gd name="T27" fmla="*/ 1 h 208"/>
                  <a:gd name="T28" fmla="*/ 1 w 676"/>
                  <a:gd name="T29" fmla="*/ 1 h 208"/>
                  <a:gd name="T30" fmla="*/ 1 w 676"/>
                  <a:gd name="T31" fmla="*/ 1 h 208"/>
                  <a:gd name="T32" fmla="*/ 1 w 676"/>
                  <a:gd name="T33" fmla="*/ 1 h 208"/>
                  <a:gd name="T34" fmla="*/ 1 w 676"/>
                  <a:gd name="T35" fmla="*/ 1 h 208"/>
                  <a:gd name="T36" fmla="*/ 0 w 676"/>
                  <a:gd name="T37" fmla="*/ 1 h 2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39" name="Text Box 12"/>
            <p:cNvSpPr txBox="1">
              <a:spLocks noChangeArrowheads="1"/>
            </p:cNvSpPr>
            <p:nvPr/>
          </p:nvSpPr>
          <p:spPr bwMode="auto">
            <a:xfrm rot="940369">
              <a:off x="3511" y="734"/>
              <a:ext cx="16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0" b="1">
                  <a:solidFill>
                    <a:srgbClr val="FF0000"/>
                  </a:solidFill>
                  <a:latin typeface="Arial Narrow" pitchFamily="34" charset="0"/>
                </a:rPr>
                <a:t>Д/З </a:t>
              </a:r>
            </a:p>
          </p:txBody>
        </p:sp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230726" y="3327740"/>
            <a:ext cx="4051870" cy="1200329"/>
          </a:xfrm>
          <a:prstGeom prst="wedgeRectCallout">
            <a:avLst>
              <a:gd name="adj1" fmla="val 110847"/>
              <a:gd name="adj2" fmla="val -30845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altLang="ru-RU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РТ:  </a:t>
            </a:r>
            <a:r>
              <a:rPr lang="ru-RU" sz="2400" b="1" dirty="0" smtClean="0">
                <a:solidFill>
                  <a:srgbClr val="002060"/>
                </a:solidFill>
              </a:rPr>
              <a:t>№104</a:t>
            </a:r>
          </a:p>
          <a:p>
            <a:pPr marL="342900" lvl="0" indent="-342900"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(построить одну из цепочек по выбору )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193687" y="1204716"/>
            <a:ext cx="3673475" cy="523220"/>
          </a:xfrm>
          <a:prstGeom prst="wedgeRectCallout">
            <a:avLst>
              <a:gd name="adj1" fmla="val 106364"/>
              <a:gd name="adj2" fmla="val 171537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§</a:t>
            </a:r>
            <a:r>
              <a:rPr lang="ru-RU" sz="2800" b="1" dirty="0">
                <a:solidFill>
                  <a:srgbClr val="002060"/>
                </a:solidFill>
              </a:rPr>
              <a:t>8 (1,3)  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276970" y="2298876"/>
            <a:ext cx="4824412" cy="461665"/>
          </a:xfrm>
          <a:prstGeom prst="wedgeRectCallout">
            <a:avLst>
              <a:gd name="adj1" fmla="val 66322"/>
              <a:gd name="adj2" fmla="val 139322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№ </a:t>
            </a:r>
            <a:r>
              <a:rPr lang="ru-RU" sz="2400" b="1" dirty="0" smtClean="0">
                <a:solidFill>
                  <a:srgbClr val="002060"/>
                </a:solidFill>
              </a:rPr>
              <a:t>102, № </a:t>
            </a:r>
            <a:r>
              <a:rPr lang="ru-RU" sz="2400" b="1" dirty="0">
                <a:solidFill>
                  <a:srgbClr val="002060"/>
                </a:solidFill>
              </a:rPr>
              <a:t>105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Домашнее задание: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250252" y="4899766"/>
            <a:ext cx="5571032" cy="1015663"/>
          </a:xfrm>
          <a:prstGeom prst="wedgeRectCallout">
            <a:avLst>
              <a:gd name="adj1" fmla="val 71675"/>
              <a:gd name="adj2" fmla="val -141214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 smtClean="0"/>
              <a:t>Составить кроссворд  «Способы представления информации» </a:t>
            </a:r>
          </a:p>
          <a:p>
            <a:pPr marL="342900" lvl="0" indent="-342900"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http</a:t>
            </a:r>
            <a:r>
              <a:rPr lang="en-US" sz="2400" b="1" dirty="0">
                <a:solidFill>
                  <a:srgbClr val="002060"/>
                </a:solidFill>
              </a:rPr>
              <a:t>://puzzlecup.com/crossword-ru/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 autoUpdateAnimBg="0"/>
      <p:bldP spid="24590" grpId="0" animBg="1" autoUpdateAnimBg="0"/>
      <p:bldP spid="24591" grpId="0" animBg="1" autoUpdateAnimBg="0"/>
      <p:bldP spid="1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964224" y="686151"/>
            <a:ext cx="4211637" cy="4464050"/>
            <a:chOff x="3360" y="96"/>
            <a:chExt cx="2208" cy="2304"/>
          </a:xfrm>
        </p:grpSpPr>
        <p:grpSp>
          <p:nvGrpSpPr>
            <p:cNvPr id="70662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70664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>
                  <a:gd name="T0" fmla="*/ 2 w 3800"/>
                  <a:gd name="T1" fmla="*/ 2 h 3840"/>
                  <a:gd name="T2" fmla="*/ 1 w 3800"/>
                  <a:gd name="T3" fmla="*/ 2 h 3840"/>
                  <a:gd name="T4" fmla="*/ 1 w 3800"/>
                  <a:gd name="T5" fmla="*/ 2 h 3840"/>
                  <a:gd name="T6" fmla="*/ 1 w 3800"/>
                  <a:gd name="T7" fmla="*/ 2 h 3840"/>
                  <a:gd name="T8" fmla="*/ 1 w 3800"/>
                  <a:gd name="T9" fmla="*/ 2 h 3840"/>
                  <a:gd name="T10" fmla="*/ 1 w 3800"/>
                  <a:gd name="T11" fmla="*/ 2 h 3840"/>
                  <a:gd name="T12" fmla="*/ 1 w 3800"/>
                  <a:gd name="T13" fmla="*/ 2 h 3840"/>
                  <a:gd name="T14" fmla="*/ 0 w 3800"/>
                  <a:gd name="T15" fmla="*/ 1 h 3840"/>
                  <a:gd name="T16" fmla="*/ 1 w 3800"/>
                  <a:gd name="T17" fmla="*/ 1 h 3840"/>
                  <a:gd name="T18" fmla="*/ 2 w 3800"/>
                  <a:gd name="T19" fmla="*/ 0 h 3840"/>
                  <a:gd name="T20" fmla="*/ 2 w 3800"/>
                  <a:gd name="T21" fmla="*/ 2 h 3840"/>
                  <a:gd name="T22" fmla="*/ 2 w 3800"/>
                  <a:gd name="T23" fmla="*/ 2 h 3840"/>
                  <a:gd name="T24" fmla="*/ 2 w 3800"/>
                  <a:gd name="T25" fmla="*/ 2 h 3840"/>
                  <a:gd name="T26" fmla="*/ 2 w 3800"/>
                  <a:gd name="T27" fmla="*/ 2 h 3840"/>
                  <a:gd name="T28" fmla="*/ 2 w 3800"/>
                  <a:gd name="T29" fmla="*/ 2 h 3840"/>
                  <a:gd name="T30" fmla="*/ 2 w 3800"/>
                  <a:gd name="T31" fmla="*/ 2 h 3840"/>
                  <a:gd name="T32" fmla="*/ 2 w 3800"/>
                  <a:gd name="T33" fmla="*/ 2 h 3840"/>
                  <a:gd name="T34" fmla="*/ 2 w 3800"/>
                  <a:gd name="T35" fmla="*/ 2 h 3840"/>
                  <a:gd name="T36" fmla="*/ 2 w 3800"/>
                  <a:gd name="T37" fmla="*/ 2 h 3840"/>
                  <a:gd name="T38" fmla="*/ 2 w 3800"/>
                  <a:gd name="T39" fmla="*/ 2 h 3840"/>
                  <a:gd name="T40" fmla="*/ 2 w 3800"/>
                  <a:gd name="T41" fmla="*/ 2 h 38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5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0" cy="1467"/>
              </a:xfrm>
              <a:custGeom>
                <a:avLst/>
                <a:gdLst>
                  <a:gd name="T0" fmla="*/ 0 w 922"/>
                  <a:gd name="T1" fmla="*/ 0 h 2931"/>
                  <a:gd name="T2" fmla="*/ 0 w 922"/>
                  <a:gd name="T3" fmla="*/ 1 h 2931"/>
                  <a:gd name="T4" fmla="*/ 0 w 922"/>
                  <a:gd name="T5" fmla="*/ 2 h 2931"/>
                  <a:gd name="T6" fmla="*/ 0 w 922"/>
                  <a:gd name="T7" fmla="*/ 2 h 2931"/>
                  <a:gd name="T8" fmla="*/ 0 w 922"/>
                  <a:gd name="T9" fmla="*/ 0 h 29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6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>
                  <a:gd name="T0" fmla="*/ 0 w 235"/>
                  <a:gd name="T1" fmla="*/ 0 h 593"/>
                  <a:gd name="T2" fmla="*/ 0 w 235"/>
                  <a:gd name="T3" fmla="*/ 0 h 593"/>
                  <a:gd name="T4" fmla="*/ 0 w 235"/>
                  <a:gd name="T5" fmla="*/ 0 h 593"/>
                  <a:gd name="T6" fmla="*/ 0 w 235"/>
                  <a:gd name="T7" fmla="*/ 0 h 5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7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>
                  <a:gd name="T0" fmla="*/ 0 w 3007"/>
                  <a:gd name="T1" fmla="*/ 0 h 3103"/>
                  <a:gd name="T2" fmla="*/ 1 w 3007"/>
                  <a:gd name="T3" fmla="*/ 0 h 3103"/>
                  <a:gd name="T4" fmla="*/ 1 w 3007"/>
                  <a:gd name="T5" fmla="*/ 1 h 3103"/>
                  <a:gd name="T6" fmla="*/ 0 w 3007"/>
                  <a:gd name="T7" fmla="*/ 1 h 3103"/>
                  <a:gd name="T8" fmla="*/ 0 w 3007"/>
                  <a:gd name="T9" fmla="*/ 0 h 3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8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5" cy="1300"/>
              </a:xfrm>
              <a:custGeom>
                <a:avLst/>
                <a:gdLst>
                  <a:gd name="T0" fmla="*/ 1 w 768"/>
                  <a:gd name="T1" fmla="*/ 0 h 2600"/>
                  <a:gd name="T2" fmla="*/ 1 w 768"/>
                  <a:gd name="T3" fmla="*/ 2 h 2600"/>
                  <a:gd name="T4" fmla="*/ 0 w 768"/>
                  <a:gd name="T5" fmla="*/ 1 h 2600"/>
                  <a:gd name="T6" fmla="*/ 1 w 768"/>
                  <a:gd name="T7" fmla="*/ 0 h 2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9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>
                  <a:gd name="T0" fmla="*/ 0 w 2335"/>
                  <a:gd name="T1" fmla="*/ 0 h 1951"/>
                  <a:gd name="T2" fmla="*/ 0 w 2335"/>
                  <a:gd name="T3" fmla="*/ 0 h 1951"/>
                  <a:gd name="T4" fmla="*/ 1 w 2335"/>
                  <a:gd name="T5" fmla="*/ 0 h 1951"/>
                  <a:gd name="T6" fmla="*/ 1 w 2335"/>
                  <a:gd name="T7" fmla="*/ 0 h 1951"/>
                  <a:gd name="T8" fmla="*/ 1 w 2335"/>
                  <a:gd name="T9" fmla="*/ 0 h 1951"/>
                  <a:gd name="T10" fmla="*/ 1 w 2335"/>
                  <a:gd name="T11" fmla="*/ 0 h 1951"/>
                  <a:gd name="T12" fmla="*/ 1 w 2335"/>
                  <a:gd name="T13" fmla="*/ 0 h 1951"/>
                  <a:gd name="T14" fmla="*/ 1 w 2335"/>
                  <a:gd name="T15" fmla="*/ 0 h 1951"/>
                  <a:gd name="T16" fmla="*/ 1 w 2335"/>
                  <a:gd name="T17" fmla="*/ 0 h 1951"/>
                  <a:gd name="T18" fmla="*/ 1 w 2335"/>
                  <a:gd name="T19" fmla="*/ 0 h 1951"/>
                  <a:gd name="T20" fmla="*/ 0 w 2335"/>
                  <a:gd name="T21" fmla="*/ 0 h 1951"/>
                  <a:gd name="T22" fmla="*/ 0 w 2335"/>
                  <a:gd name="T23" fmla="*/ 0 h 1951"/>
                  <a:gd name="T24" fmla="*/ 0 w 2335"/>
                  <a:gd name="T25" fmla="*/ 0 h 1951"/>
                  <a:gd name="T26" fmla="*/ 0 w 2335"/>
                  <a:gd name="T27" fmla="*/ 0 h 1951"/>
                  <a:gd name="T28" fmla="*/ 0 w 2335"/>
                  <a:gd name="T29" fmla="*/ 0 h 1951"/>
                  <a:gd name="T30" fmla="*/ 0 w 2335"/>
                  <a:gd name="T31" fmla="*/ 0 h 1951"/>
                  <a:gd name="T32" fmla="*/ 0 w 2335"/>
                  <a:gd name="T33" fmla="*/ 0 h 1951"/>
                  <a:gd name="T34" fmla="*/ 0 w 2335"/>
                  <a:gd name="T35" fmla="*/ 0 h 1951"/>
                  <a:gd name="T36" fmla="*/ 0 w 2335"/>
                  <a:gd name="T37" fmla="*/ 0 h 1951"/>
                  <a:gd name="T38" fmla="*/ 0 w 2335"/>
                  <a:gd name="T39" fmla="*/ 0 h 1951"/>
                  <a:gd name="T40" fmla="*/ 0 w 2335"/>
                  <a:gd name="T41" fmla="*/ 0 h 1951"/>
                  <a:gd name="T42" fmla="*/ 0 w 2335"/>
                  <a:gd name="T43" fmla="*/ 0 h 1951"/>
                  <a:gd name="T44" fmla="*/ 0 w 2335"/>
                  <a:gd name="T45" fmla="*/ 0 h 1951"/>
                  <a:gd name="T46" fmla="*/ 0 w 2335"/>
                  <a:gd name="T47" fmla="*/ 0 h 1951"/>
                  <a:gd name="T48" fmla="*/ 0 w 2335"/>
                  <a:gd name="T49" fmla="*/ 0 h 1951"/>
                  <a:gd name="T50" fmla="*/ 0 w 2335"/>
                  <a:gd name="T51" fmla="*/ 0 h 1951"/>
                  <a:gd name="T52" fmla="*/ 0 w 2335"/>
                  <a:gd name="T53" fmla="*/ 0 h 1951"/>
                  <a:gd name="T54" fmla="*/ 0 w 2335"/>
                  <a:gd name="T55" fmla="*/ 0 h 1951"/>
                  <a:gd name="T56" fmla="*/ 0 w 2335"/>
                  <a:gd name="T57" fmla="*/ 0 h 1951"/>
                  <a:gd name="T58" fmla="*/ 0 w 2335"/>
                  <a:gd name="T59" fmla="*/ 0 h 1951"/>
                  <a:gd name="T60" fmla="*/ 0 w 2335"/>
                  <a:gd name="T61" fmla="*/ 0 h 1951"/>
                  <a:gd name="T62" fmla="*/ 0 w 2335"/>
                  <a:gd name="T63" fmla="*/ 0 h 1951"/>
                  <a:gd name="T64" fmla="*/ 0 w 2335"/>
                  <a:gd name="T65" fmla="*/ 0 h 1951"/>
                  <a:gd name="T66" fmla="*/ 0 w 2335"/>
                  <a:gd name="T67" fmla="*/ 0 h 1951"/>
                  <a:gd name="T68" fmla="*/ 0 w 2335"/>
                  <a:gd name="T69" fmla="*/ 0 h 19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0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>
                  <a:gd name="T0" fmla="*/ 0 w 695"/>
                  <a:gd name="T1" fmla="*/ 1 h 206"/>
                  <a:gd name="T2" fmla="*/ 0 w 695"/>
                  <a:gd name="T3" fmla="*/ 0 h 206"/>
                  <a:gd name="T4" fmla="*/ 0 w 695"/>
                  <a:gd name="T5" fmla="*/ 1 h 206"/>
                  <a:gd name="T6" fmla="*/ 0 w 695"/>
                  <a:gd name="T7" fmla="*/ 1 h 206"/>
                  <a:gd name="T8" fmla="*/ 0 w 695"/>
                  <a:gd name="T9" fmla="*/ 1 h 206"/>
                  <a:gd name="T10" fmla="*/ 0 w 695"/>
                  <a:gd name="T11" fmla="*/ 1 h 206"/>
                  <a:gd name="T12" fmla="*/ 0 w 695"/>
                  <a:gd name="T13" fmla="*/ 1 h 206"/>
                  <a:gd name="T14" fmla="*/ 0 w 695"/>
                  <a:gd name="T15" fmla="*/ 1 h 206"/>
                  <a:gd name="T16" fmla="*/ 0 w 695"/>
                  <a:gd name="T17" fmla="*/ 1 h 206"/>
                  <a:gd name="T18" fmla="*/ 0 w 695"/>
                  <a:gd name="T19" fmla="*/ 1 h 206"/>
                  <a:gd name="T20" fmla="*/ 0 w 695"/>
                  <a:gd name="T21" fmla="*/ 1 h 206"/>
                  <a:gd name="T22" fmla="*/ 0 w 695"/>
                  <a:gd name="T23" fmla="*/ 1 h 206"/>
                  <a:gd name="T24" fmla="*/ 0 w 695"/>
                  <a:gd name="T25" fmla="*/ 1 h 206"/>
                  <a:gd name="T26" fmla="*/ 0 w 695"/>
                  <a:gd name="T27" fmla="*/ 1 h 206"/>
                  <a:gd name="T28" fmla="*/ 0 w 695"/>
                  <a:gd name="T29" fmla="*/ 1 h 206"/>
                  <a:gd name="T30" fmla="*/ 0 w 695"/>
                  <a:gd name="T31" fmla="*/ 1 h 206"/>
                  <a:gd name="T32" fmla="*/ 0 w 695"/>
                  <a:gd name="T33" fmla="*/ 1 h 206"/>
                  <a:gd name="T34" fmla="*/ 0 w 695"/>
                  <a:gd name="T35" fmla="*/ 1 h 206"/>
                  <a:gd name="T36" fmla="*/ 0 w 695"/>
                  <a:gd name="T37" fmla="*/ 1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1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>
                  <a:gd name="T0" fmla="*/ 0 w 676"/>
                  <a:gd name="T1" fmla="*/ 1 h 208"/>
                  <a:gd name="T2" fmla="*/ 1 w 676"/>
                  <a:gd name="T3" fmla="*/ 0 h 208"/>
                  <a:gd name="T4" fmla="*/ 1 w 676"/>
                  <a:gd name="T5" fmla="*/ 1 h 208"/>
                  <a:gd name="T6" fmla="*/ 1 w 676"/>
                  <a:gd name="T7" fmla="*/ 1 h 208"/>
                  <a:gd name="T8" fmla="*/ 1 w 676"/>
                  <a:gd name="T9" fmla="*/ 1 h 208"/>
                  <a:gd name="T10" fmla="*/ 1 w 676"/>
                  <a:gd name="T11" fmla="*/ 1 h 208"/>
                  <a:gd name="T12" fmla="*/ 1 w 676"/>
                  <a:gd name="T13" fmla="*/ 1 h 208"/>
                  <a:gd name="T14" fmla="*/ 1 w 676"/>
                  <a:gd name="T15" fmla="*/ 1 h 208"/>
                  <a:gd name="T16" fmla="*/ 1 w 676"/>
                  <a:gd name="T17" fmla="*/ 1 h 208"/>
                  <a:gd name="T18" fmla="*/ 1 w 676"/>
                  <a:gd name="T19" fmla="*/ 1 h 208"/>
                  <a:gd name="T20" fmla="*/ 1 w 676"/>
                  <a:gd name="T21" fmla="*/ 1 h 208"/>
                  <a:gd name="T22" fmla="*/ 1 w 676"/>
                  <a:gd name="T23" fmla="*/ 1 h 208"/>
                  <a:gd name="T24" fmla="*/ 1 w 676"/>
                  <a:gd name="T25" fmla="*/ 1 h 208"/>
                  <a:gd name="T26" fmla="*/ 1 w 676"/>
                  <a:gd name="T27" fmla="*/ 1 h 208"/>
                  <a:gd name="T28" fmla="*/ 1 w 676"/>
                  <a:gd name="T29" fmla="*/ 1 h 208"/>
                  <a:gd name="T30" fmla="*/ 1 w 676"/>
                  <a:gd name="T31" fmla="*/ 1 h 208"/>
                  <a:gd name="T32" fmla="*/ 1 w 676"/>
                  <a:gd name="T33" fmla="*/ 1 h 208"/>
                  <a:gd name="T34" fmla="*/ 1 w 676"/>
                  <a:gd name="T35" fmla="*/ 1 h 208"/>
                  <a:gd name="T36" fmla="*/ 0 w 676"/>
                  <a:gd name="T37" fmla="*/ 1 h 2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63" name="Text Box 12"/>
            <p:cNvSpPr txBox="1">
              <a:spLocks noChangeArrowheads="1"/>
            </p:cNvSpPr>
            <p:nvPr/>
          </p:nvSpPr>
          <p:spPr bwMode="auto">
            <a:xfrm rot="940369">
              <a:off x="3511" y="738"/>
              <a:ext cx="163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0" b="1">
                  <a:solidFill>
                    <a:srgbClr val="FF0000"/>
                  </a:solidFill>
                  <a:latin typeface="Arial Narrow" pitchFamily="34" charset="0"/>
                </a:rPr>
                <a:t>Текст </a:t>
              </a:r>
            </a:p>
          </p:txBody>
        </p:sp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23850" y="2133600"/>
            <a:ext cx="3619500" cy="2320925"/>
          </a:xfrm>
          <a:prstGeom prst="wedgeRectCallout">
            <a:avLst>
              <a:gd name="adj1" fmla="val 144964"/>
              <a:gd name="adj2" fmla="val -823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dirty="0"/>
              <a:t> </a:t>
            </a:r>
            <a:r>
              <a:rPr lang="ru-RU" altLang="ru-RU" sz="2400" dirty="0"/>
              <a:t>это любое словесное высказывание, напечатанное, написанное или существующее в устной форме.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827088" y="260350"/>
            <a:ext cx="3673475" cy="1384995"/>
          </a:xfrm>
          <a:prstGeom prst="wedgeRectCallout">
            <a:avLst>
              <a:gd name="adj1" fmla="val 81472"/>
              <a:gd name="adj2" fmla="val 95500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sz="2000" dirty="0">
                <a:latin typeface="Arial Narrow" pitchFamily="34" charset="0"/>
              </a:rPr>
              <a:t> </a:t>
            </a:r>
            <a:r>
              <a:rPr lang="ru-RU" altLang="ru-RU" sz="2800" dirty="0">
                <a:latin typeface="Arial Narrow" pitchFamily="34" charset="0"/>
              </a:rPr>
              <a:t>это </a:t>
            </a:r>
            <a:r>
              <a:rPr lang="ru-RU" altLang="ru-RU" sz="2800" dirty="0"/>
              <a:t> форма представления информации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643063" y="4643438"/>
            <a:ext cx="4824412" cy="1955800"/>
          </a:xfrm>
          <a:prstGeom prst="wedgeRectCallout">
            <a:avLst>
              <a:gd name="adj1" fmla="val 69913"/>
              <a:gd name="adj2" fmla="val -117829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sz="2400" dirty="0"/>
              <a:t>это определенная последовательность символов. Пропуск, замена или перестановка символов в тексте изменяет его смысл.</a:t>
            </a:r>
          </a:p>
        </p:txBody>
      </p:sp>
    </p:spTree>
    <p:extLst>
      <p:ext uri="{BB962C8B-B14F-4D97-AF65-F5344CB8AC3E}">
        <p14:creationId xmlns:p14="http://schemas.microsoft.com/office/powerpoint/2010/main" val="819962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 autoUpdateAnimBg="0"/>
      <p:bldP spid="24590" grpId="0" animBg="1" autoUpdateAnimBg="0"/>
      <p:bldP spid="2459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Итог урока. 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76962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Урок полезен, все понятно.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Лишь кое-что чуть-чуть неясно.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Еще придется потрудиться.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Да, трудно все-таки учиться. 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 rot="-792701">
            <a:off x="6588125" y="1916113"/>
            <a:ext cx="1295400" cy="1439862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ц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1469680">
            <a:off x="1979613" y="1700213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л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102172">
            <a:off x="250825" y="4797425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000" b="1"/>
              <a:t>М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1406618">
            <a:off x="7308850" y="36449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ы</a:t>
            </a:r>
            <a:endParaRPr lang="ru-RU" altLang="ru-RU" sz="2800" b="1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-657009">
            <a:off x="755650" y="3141663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о</a:t>
            </a:r>
            <a:endParaRPr lang="ru-RU" altLang="ru-RU" sz="2800" b="1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149054">
            <a:off x="3203575" y="620713"/>
            <a:ext cx="1368425" cy="115252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о</a:t>
            </a:r>
            <a:endParaRPr lang="ru-RU" altLang="ru-RU" sz="2800" b="1"/>
          </a:p>
        </p:txBody>
      </p:sp>
      <p:sp>
        <p:nvSpPr>
          <p:cNvPr id="72712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655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-657009">
            <a:off x="5022850" y="762000"/>
            <a:ext cx="1368425" cy="13684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д</a:t>
            </a:r>
            <a:endParaRPr lang="ru-RU" altLang="ru-RU" sz="2800" b="1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768453">
            <a:off x="7667625" y="5084763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000" b="1"/>
              <a:t>!</a:t>
            </a:r>
            <a:endParaRPr lang="ru-RU" altLang="ru-RU" sz="2400" b="1"/>
          </a:p>
        </p:txBody>
      </p:sp>
      <p:pic>
        <p:nvPicPr>
          <p:cNvPr id="72715" name="Picture 16" descr="3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3670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7" descr="37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 animBg="1"/>
      <p:bldP spid="22537" grpId="0" animBg="1"/>
      <p:bldP spid="22538" grpId="0" animBg="1"/>
      <p:bldP spid="22539" grpId="0" animBg="1"/>
      <p:bldP spid="22541" grpId="0" animBg="1"/>
      <p:bldP spid="225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133" y="2276872"/>
            <a:ext cx="59910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200" b="1" dirty="0">
              <a:solidFill>
                <a:srgbClr val="660066"/>
              </a:solidFill>
              <a:latin typeface="Castellar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Подпишите бланки ответов.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Проставьте номер варианта.</a:t>
            </a:r>
            <a:endParaRPr lang="ru-RU" altLang="ru-RU" sz="3200" b="1" dirty="0">
              <a:solidFill>
                <a:srgbClr val="660066"/>
              </a:solidFill>
              <a:latin typeface="Castellar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Дайте правильный ответ </a:t>
            </a:r>
            <a:endParaRPr lang="ru-RU" altLang="ru-RU" sz="2400" dirty="0">
              <a:latin typeface="Castellar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62663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437112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581128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14298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86256"/>
            <a:ext cx="12858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7563" y="1628800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Выполним тест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980728"/>
            <a:ext cx="2242474" cy="519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9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97" y="1419901"/>
            <a:ext cx="3744416" cy="52181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700" b="1" dirty="0" smtClean="0">
                <a:solidFill>
                  <a:srgbClr val="660033"/>
                </a:solidFill>
                <a:latin typeface="Times New Roman" pitchFamily="18" charset="0"/>
              </a:rPr>
              <a:t>Информация – это…</a:t>
            </a:r>
          </a:p>
          <a:p>
            <a:pPr eaLnBrk="1" hangingPunct="1"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1) новые, неизвестные мне раньше факты;</a:t>
            </a:r>
          </a:p>
          <a:p>
            <a:pPr eaLnBrk="1" hangingPunct="1"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2) любые факты;</a:t>
            </a:r>
          </a:p>
          <a:p>
            <a:pPr eaLnBrk="1" hangingPunct="1"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3) всё то, что я вижу, слышу, осязаю, чувствую;</a:t>
            </a:r>
          </a:p>
          <a:p>
            <a:pPr eaLnBrk="1" hangingPunct="1"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4) то, что хранится в памяти компьютера.</a:t>
            </a:r>
          </a:p>
          <a:p>
            <a:pPr eaLnBrk="1" hangingPunct="1"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 eaLnBrk="1" hangingPunct="1"/>
            <a:endParaRPr lang="ru-RU" altLang="ru-RU" sz="2000" b="1" dirty="0" smtClean="0">
              <a:latin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31940" y="1340768"/>
            <a:ext cx="5004556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2700" b="1" dirty="0" smtClean="0">
                <a:solidFill>
                  <a:srgbClr val="660033"/>
                </a:solidFill>
                <a:latin typeface="Times New Roman" pitchFamily="18" charset="0"/>
              </a:rPr>
              <a:t>Носитель информации – это…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   1) собственная память человека;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   2) любой материальный объект, используемый для фиксации и хранения на нем информации;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   3) записная книжка;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   4) дневник ученика.</a:t>
            </a:r>
          </a:p>
          <a:p>
            <a:pPr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29" y="836712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  Вариант 1                                Вариант 2</a:t>
            </a:r>
            <a:endParaRPr lang="ru-RU" sz="40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95936" y="1622506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6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20" y="1484784"/>
            <a:ext cx="4242147" cy="5145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solidFill>
                  <a:srgbClr val="660066"/>
                </a:solidFill>
                <a:latin typeface="Times New Roman" pitchFamily="18" charset="0"/>
              </a:rPr>
              <a:t>Зрительной называют информацию, которая воспринимается органами…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1) слуха ;                                           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2) осязания;                                       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3) обоняния;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4) зрения.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3600" b="1" dirty="0" smtClean="0"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32040" y="1484784"/>
            <a:ext cx="4104456" cy="514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solidFill>
                  <a:srgbClr val="660066"/>
                </a:solidFill>
                <a:latin typeface="Times New Roman" pitchFamily="18" charset="0"/>
              </a:rPr>
              <a:t>Слуховой называют информацию, которая воспринимается органами…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1) слуха ;                                           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2) осязания;                                       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3) обоняния;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altLang="ru-RU" sz="2700" b="1" dirty="0" smtClean="0">
                <a:latin typeface="Times New Roman" pitchFamily="18" charset="0"/>
              </a:rPr>
              <a:t>4) зрения.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ru-RU" sz="3600" b="1" dirty="0" smtClean="0">
              <a:latin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729" y="836712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  Вариант 1                                Вариант 2</a:t>
            </a:r>
            <a:endParaRPr lang="ru-RU" sz="4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52075" y="1620619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16" y="1196752"/>
            <a:ext cx="4007027" cy="50736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660066"/>
                </a:solidFill>
                <a:latin typeface="Times New Roman" pitchFamily="18" charset="0"/>
              </a:rPr>
              <a:t>К средствам передачи звуковой (аудио)  информации можно отнести: 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1) книга;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2) радио;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3) журнал; </a:t>
            </a:r>
          </a:p>
          <a:p>
            <a:pPr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4) </a:t>
            </a:r>
            <a:r>
              <a:rPr lang="ru-RU" altLang="ru-RU" sz="3600" b="1" dirty="0">
                <a:latin typeface="Times New Roman" pitchFamily="18" charset="0"/>
              </a:rPr>
              <a:t>газета.</a:t>
            </a:r>
          </a:p>
          <a:p>
            <a:pPr>
              <a:buNone/>
            </a:pPr>
            <a:endParaRPr lang="ru-RU" altLang="ru-RU" sz="3600" b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            </a:t>
            </a:r>
          </a:p>
          <a:p>
            <a:pPr eaLnBrk="1" hangingPunct="1"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000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000" b="1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07496" y="1196752"/>
            <a:ext cx="4068960" cy="5073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solidFill>
                  <a:srgbClr val="660066"/>
                </a:solidFill>
                <a:latin typeface="Times New Roman" pitchFamily="18" charset="0"/>
              </a:rPr>
              <a:t>К средствам передачи графической информации можно отнести:  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1) газета; 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2) книга; 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3) журнал; </a:t>
            </a:r>
          </a:p>
          <a:p>
            <a:pPr>
              <a:buFont typeface="Arial" pitchFamily="34" charset="0"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4) фотография.</a:t>
            </a:r>
          </a:p>
          <a:p>
            <a:pPr>
              <a:buFont typeface="Arial" pitchFamily="34" charset="0"/>
              <a:buNone/>
            </a:pPr>
            <a:endParaRPr lang="ru-RU" altLang="ru-RU" sz="36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</a:rPr>
              <a:t>            </a:t>
            </a:r>
          </a:p>
          <a:p>
            <a:pPr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29" y="836712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  Вариант 1                                Вариант 2</a:t>
            </a:r>
            <a:endParaRPr lang="ru-RU" sz="4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55976" y="1700808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7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55" y="1595263"/>
            <a:ext cx="4222129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500" b="1" dirty="0" smtClean="0">
                <a:solidFill>
                  <a:srgbClr val="660066"/>
                </a:solidFill>
                <a:latin typeface="Times New Roman" pitchFamily="18" charset="0"/>
              </a:rPr>
              <a:t>Под носителем информации понимают: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1) принтер;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2) компьютер;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3) дисковод;</a:t>
            </a:r>
          </a:p>
          <a:p>
            <a:pPr eaLnBrk="1" hangingPunct="1"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4) </a:t>
            </a:r>
            <a:r>
              <a:rPr lang="ru-RU" altLang="ru-RU" sz="2500" b="1" dirty="0" err="1" smtClean="0">
                <a:latin typeface="Times New Roman" pitchFamily="18" charset="0"/>
              </a:rPr>
              <a:t>флеш</a:t>
            </a:r>
            <a:r>
              <a:rPr lang="ru-RU" altLang="ru-RU" sz="2500" b="1" dirty="0" smtClean="0">
                <a:latin typeface="Times New Roman" pitchFamily="18" charset="0"/>
              </a:rPr>
              <a:t>-диск.</a:t>
            </a:r>
          </a:p>
          <a:p>
            <a:pPr eaLnBrk="1" hangingPunct="1">
              <a:buFontTx/>
              <a:buNone/>
            </a:pPr>
            <a:endParaRPr lang="ru-RU" altLang="ru-RU" sz="2000" b="1" dirty="0" smtClean="0"/>
          </a:p>
          <a:p>
            <a:pPr eaLnBrk="1" hangingPunct="1"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Вопрос 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16016" y="1556792"/>
            <a:ext cx="4176464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500" b="1" dirty="0" smtClean="0">
                <a:solidFill>
                  <a:srgbClr val="660066"/>
                </a:solidFill>
                <a:latin typeface="Times New Roman" pitchFamily="18" charset="0"/>
              </a:rPr>
              <a:t>Под устройством вывода информации понимают: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1) монитор;                        </a:t>
            </a:r>
          </a:p>
          <a:p>
            <a:pPr>
              <a:buFont typeface="Arial" charset="0"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2) компьютер;                           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3) процессор;</a:t>
            </a:r>
          </a:p>
          <a:p>
            <a:pPr>
              <a:buFontTx/>
              <a:buNone/>
            </a:pPr>
            <a:r>
              <a:rPr lang="ru-RU" altLang="ru-RU" sz="2500" b="1" dirty="0" smtClean="0">
                <a:latin typeface="Times New Roman" pitchFamily="18" charset="0"/>
              </a:rPr>
              <a:t>  4) </a:t>
            </a:r>
            <a:r>
              <a:rPr lang="ru-RU" altLang="ru-RU" sz="2500" b="1" dirty="0" err="1" smtClean="0">
                <a:latin typeface="Times New Roman" pitchFamily="18" charset="0"/>
              </a:rPr>
              <a:t>флеш</a:t>
            </a:r>
            <a:r>
              <a:rPr lang="ru-RU" altLang="ru-RU" sz="2500" b="1" dirty="0" smtClean="0">
                <a:latin typeface="Times New Roman" pitchFamily="18" charset="0"/>
              </a:rPr>
              <a:t>-диск.</a:t>
            </a:r>
          </a:p>
          <a:p>
            <a:pPr>
              <a:buFontTx/>
              <a:buNone/>
            </a:pPr>
            <a:endParaRPr lang="ru-RU" altLang="ru-RU" sz="2000" b="1" dirty="0" smtClean="0"/>
          </a:p>
          <a:p>
            <a:pPr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729" y="836712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  Вариант 1                                Вариант 2</a:t>
            </a:r>
            <a:endParaRPr lang="ru-RU" sz="4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3968" y="1643466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61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 build="p"/>
    </p:bldLst>
  </p:timing>
</p:sld>
</file>

<file path=ppt/theme/theme1.xml><?xml version="1.0" encoding="utf-8"?>
<a:theme xmlns:a="http://schemas.openxmlformats.org/drawingml/2006/main" name="Ур. 10 Текст как форма представления информ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Ур. 10 Текст как форма представления информации</Template>
  <TotalTime>571</TotalTime>
  <Words>1413</Words>
  <Application>Microsoft Office PowerPoint</Application>
  <PresentationFormat>Экран (4:3)</PresentationFormat>
  <Paragraphs>349</Paragraphs>
  <Slides>45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Arial Narrow</vt:lpstr>
      <vt:lpstr>Calibri</vt:lpstr>
      <vt:lpstr>Castellar</vt:lpstr>
      <vt:lpstr>Comic Sans MS</vt:lpstr>
      <vt:lpstr>Georgia</vt:lpstr>
      <vt:lpstr>Times New Roman</vt:lpstr>
      <vt:lpstr>Wingdings</vt:lpstr>
      <vt:lpstr>Ур. 10 Текст как форма представления информации</vt:lpstr>
      <vt:lpstr>Презентация PowerPoint</vt:lpstr>
      <vt:lpstr>Проверим  домашнюю подготовку: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Взаимопроверка.</vt:lpstr>
      <vt:lpstr>Ответы к проверочной работе:</vt:lpstr>
      <vt:lpstr>Презентация PowerPoint</vt:lpstr>
      <vt:lpstr>Ты часто читаешь книги?  Расскажи о самой любимой твоей книге.</vt:lpstr>
      <vt:lpstr>19.11.18                               Тема урока:</vt:lpstr>
      <vt:lpstr>Презентация PowerPoint</vt:lpstr>
      <vt:lpstr>Немного истории:</vt:lpstr>
      <vt:lpstr>Что такое текст?</vt:lpstr>
      <vt:lpstr>Поиграй с текстом:</vt:lpstr>
      <vt:lpstr>Вставь пропущенные буквы, чтобы получились разные слова</vt:lpstr>
      <vt:lpstr>Прочитай и запомни!</vt:lpstr>
      <vt:lpstr>Какой  современный  инструмент облегчает  работу  с  текстом?</vt:lpstr>
      <vt:lpstr>Узнай,  как изменилась технология письма с появлением компьютеров?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Правила работы за компьютером </vt:lpstr>
      <vt:lpstr>Презентация PowerPoint</vt:lpstr>
      <vt:lpstr>Презентация PowerPoint</vt:lpstr>
      <vt:lpstr>Презентация PowerPoint</vt:lpstr>
      <vt:lpstr>Итог урока. Рефлексия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5 классе</dc:title>
  <dc:creator>Галина</dc:creator>
  <cp:lastModifiedBy>Пользователь Windows</cp:lastModifiedBy>
  <cp:revision>50</cp:revision>
  <dcterms:created xsi:type="dcterms:W3CDTF">2018-11-09T16:39:24Z</dcterms:created>
  <dcterms:modified xsi:type="dcterms:W3CDTF">2019-10-06T16:28:22Z</dcterms:modified>
</cp:coreProperties>
</file>