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62" r:id="rId7"/>
    <p:sldId id="261" r:id="rId8"/>
    <p:sldId id="259" r:id="rId9"/>
    <p:sldId id="258" r:id="rId10"/>
    <p:sldId id="260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660"/>
  </p:normalViewPr>
  <p:slideViewPr>
    <p:cSldViewPr>
      <p:cViewPr>
        <p:scale>
          <a:sx n="89" d="100"/>
          <a:sy n="89" d="100"/>
        </p:scale>
        <p:origin x="-227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FCADE6-5445-4E67-9E49-F11844A68EE9}" type="datetimeFigureOut">
              <a:rPr lang="ru-RU"/>
              <a:pPr>
                <a:defRPr/>
              </a:pPr>
              <a:t>05.10.2019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88FC4A-D7E9-46CE-9867-CEFDCBBFC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65AF-CF7A-4983-9428-573DBF9F48ED}" type="datetimeFigureOut">
              <a:rPr lang="ru-RU"/>
              <a:pPr>
                <a:defRPr/>
              </a:pPr>
              <a:t>05.10.2019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354D5-283F-49FC-8B4E-D04A4AF87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19322-8F61-429C-8C3F-F3FB0EA3EF57}" type="datetimeFigureOut">
              <a:rPr lang="ru-RU"/>
              <a:pPr>
                <a:defRPr/>
              </a:pPr>
              <a:t>05.10.2019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7368-8058-4B93-8686-D4BDF17CF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88EC-6A6A-4BDE-B736-A38184B5D23F}" type="datetimeFigureOut">
              <a:rPr lang="ru-RU"/>
              <a:pPr>
                <a:defRPr/>
              </a:pPr>
              <a:t>05.10.2019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96B3-665F-4D42-B512-23F74E5F4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CE3190-5CDA-45D7-BE45-43A08CA3C0F6}" type="datetimeFigureOut">
              <a:rPr lang="ru-RU"/>
              <a:pPr>
                <a:defRPr/>
              </a:pPr>
              <a:t>05.10.2019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65E746-8DB9-489A-9DF5-615ACEE58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20EE7-FFC6-4446-8FB3-1EA65E0F78A9}" type="datetimeFigureOut">
              <a:rPr lang="ru-RU"/>
              <a:pPr>
                <a:defRPr/>
              </a:pPr>
              <a:t>05.10.2019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774D-79B9-4752-A726-EAAF6EC14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675F73-A4EA-4B28-BB32-ABE430F9BC7D}" type="datetimeFigureOut">
              <a:rPr lang="ru-RU"/>
              <a:pPr>
                <a:defRPr/>
              </a:pPr>
              <a:t>05.10.2019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448EE4-D3E5-4C26-A099-D7413545A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492E-2097-42E1-BF5B-E6F40677E023}" type="datetimeFigureOut">
              <a:rPr lang="ru-RU"/>
              <a:pPr>
                <a:defRPr/>
              </a:pPr>
              <a:t>05.10.2019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82BE6-7B06-488A-9E3B-8DCB1FF1C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8631A1-799B-46CC-AD5A-2DD53273F484}" type="datetimeFigureOut">
              <a:rPr lang="ru-RU"/>
              <a:pPr>
                <a:defRPr/>
              </a:pPr>
              <a:t>05.10.2019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0C9BE2-2EEA-4501-BF44-BDC9469BC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2CDA65-C4F6-46A2-A17B-0C5CEBA51CD6}" type="datetimeFigureOut">
              <a:rPr lang="ru-RU"/>
              <a:pPr>
                <a:defRPr/>
              </a:pPr>
              <a:t>05.10.2019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B163CF-AA47-45F0-AF55-3AEF91742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FC886D-D907-443D-BC09-46853A79EAA1}" type="datetimeFigureOut">
              <a:rPr lang="ru-RU"/>
              <a:pPr>
                <a:defRPr/>
              </a:pPr>
              <a:t>05.10.2019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44FF86-D439-4E06-9FF8-EDD4D2B5D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0EBBC34-FF10-4B93-B7CA-E38CFCF8D93C}" type="datetimeFigureOut">
              <a:rPr lang="ru-RU"/>
              <a:pPr>
                <a:defRPr/>
              </a:pPr>
              <a:t>05.10.2019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8B234D8-37F7-4107-B9E9-3A28909D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7" r:id="rId2"/>
    <p:sldLayoutId id="2147483803" r:id="rId3"/>
    <p:sldLayoutId id="2147483798" r:id="rId4"/>
    <p:sldLayoutId id="2147483804" r:id="rId5"/>
    <p:sldLayoutId id="2147483799" r:id="rId6"/>
    <p:sldLayoutId id="2147483805" r:id="rId7"/>
    <p:sldLayoutId id="2147483806" r:id="rId8"/>
    <p:sldLayoutId id="2147483807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971F4A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971F4A"/>
          </a:solidFill>
          <a:latin typeface="Monotype Corsiva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971F4A"/>
          </a:solidFill>
          <a:latin typeface="Monotype Corsiva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971F4A"/>
          </a:solidFill>
          <a:latin typeface="Monotype Corsiva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971F4A"/>
          </a:solidFill>
          <a:latin typeface="Monotype Corsiva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971F4A"/>
          </a:solidFill>
          <a:latin typeface="Monotype Corsiva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971F4A"/>
          </a:solidFill>
          <a:latin typeface="Monotype Corsiva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971F4A"/>
          </a:solidFill>
          <a:latin typeface="Monotype Corsiva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971F4A"/>
          </a:solidFill>
          <a:latin typeface="Monotype Corsiva" pitchFamily="66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056784" cy="14847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  <a:t>   Народная мудрость </a:t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  <a:t>    сказки С.Аксакова </a:t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  <a:t>«Аленький цветочек»</a:t>
            </a:r>
            <a:endParaRPr lang="ru-RU" sz="4400" b="1" dirty="0">
              <a:solidFill>
                <a:schemeClr val="tx2">
                  <a:satMod val="130000"/>
                </a:schemeClr>
              </a:solidFill>
              <a:effectLst/>
              <a:latin typeface="Cambria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43438" y="4572000"/>
            <a:ext cx="3714750" cy="1752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600" dirty="0" smtClean="0">
                <a:latin typeface="Cambria" pitchFamily="18" charset="0"/>
                <a:cs typeface="+mn-cs"/>
              </a:rPr>
              <a:t>МБОУ </a:t>
            </a:r>
            <a:r>
              <a:rPr lang="ru-RU" sz="1600" dirty="0" smtClean="0">
                <a:latin typeface="Cambria" pitchFamily="18" charset="0"/>
                <a:cs typeface="+mn-cs"/>
              </a:rPr>
              <a:t>Школа</a:t>
            </a:r>
            <a:r>
              <a:rPr lang="ru-RU" sz="1600" dirty="0" smtClean="0">
                <a:latin typeface="Cambria" pitchFamily="18" charset="0"/>
                <a:cs typeface="+mn-cs"/>
              </a:rPr>
              <a:t> </a:t>
            </a:r>
            <a:r>
              <a:rPr lang="ru-RU" sz="1600" dirty="0" smtClean="0">
                <a:latin typeface="Cambria" pitchFamily="18" charset="0"/>
                <a:cs typeface="+mn-cs"/>
              </a:rPr>
              <a:t>№ 24</a:t>
            </a:r>
          </a:p>
          <a:p>
            <a:pPr marL="274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600" dirty="0" smtClean="0">
                <a:latin typeface="Cambria" pitchFamily="18" charset="0"/>
                <a:cs typeface="+mn-cs"/>
              </a:rPr>
              <a:t>4 класс «Б»</a:t>
            </a:r>
          </a:p>
          <a:p>
            <a:pPr marL="274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600" dirty="0">
                <a:latin typeface="Cambria" pitchFamily="18" charset="0"/>
                <a:cs typeface="+mn-cs"/>
              </a:rPr>
              <a:t>у</a:t>
            </a:r>
            <a:r>
              <a:rPr lang="ru-RU" sz="1600" dirty="0" smtClean="0">
                <a:latin typeface="Cambria" pitchFamily="18" charset="0"/>
                <a:cs typeface="+mn-cs"/>
              </a:rPr>
              <a:t>читель начальных классов </a:t>
            </a:r>
          </a:p>
          <a:p>
            <a:pPr marL="274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600" dirty="0" smtClean="0">
                <a:latin typeface="Cambria" pitchFamily="18" charset="0"/>
                <a:cs typeface="+mn-cs"/>
              </a:rPr>
              <a:t>Колесник</a:t>
            </a:r>
            <a:r>
              <a:rPr lang="ru-RU" sz="1600" dirty="0" smtClean="0">
                <a:latin typeface="Cambria" pitchFamily="18" charset="0"/>
                <a:cs typeface="+mn-cs"/>
              </a:rPr>
              <a:t> </a:t>
            </a:r>
            <a:r>
              <a:rPr lang="ru-RU" sz="1600" dirty="0" smtClean="0">
                <a:latin typeface="Cambria" pitchFamily="18" charset="0"/>
                <a:cs typeface="+mn-cs"/>
              </a:rPr>
              <a:t>Любовь Владимировна</a:t>
            </a:r>
          </a:p>
          <a:p>
            <a:pPr marL="274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dirty="0">
              <a:solidFill>
                <a:schemeClr val="tx2">
                  <a:shade val="30000"/>
                  <a:satMod val="1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Содержимое 8" descr="7588795b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2123728" cy="272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Lenagold - Клипарт - Красные цветы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2620" y="3532654"/>
            <a:ext cx="1745283" cy="3147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88" y="857250"/>
            <a:ext cx="7497762" cy="10112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  <a:t>Три сестры</a:t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</a:br>
            <a:endParaRPr lang="ru-RU" sz="4400" b="1" dirty="0" smtClean="0">
              <a:solidFill>
                <a:schemeClr val="tx2">
                  <a:satMod val="130000"/>
                </a:schemeClr>
              </a:solidFill>
              <a:latin typeface="+mn-lt"/>
            </a:endParaRPr>
          </a:p>
        </p:txBody>
      </p:sp>
      <p:pic>
        <p:nvPicPr>
          <p:cNvPr id="14339" name="Содержимое 14" descr="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143000"/>
            <a:ext cx="3860800" cy="5045075"/>
          </a:xfrm>
        </p:spPr>
      </p:pic>
      <p:pic>
        <p:nvPicPr>
          <p:cNvPr id="14340" name="Picture 2" descr="C:\Users\Светлана\Desktop\аксаков\дочер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97463" y="1571625"/>
            <a:ext cx="3775075" cy="2643188"/>
          </a:xfrm>
          <a:noFill/>
        </p:spPr>
      </p:pic>
      <p:pic>
        <p:nvPicPr>
          <p:cNvPr id="14341" name="Рисунок 16" descr="54177420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4286250"/>
            <a:ext cx="1379538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Превращение чудища </a:t>
            </a:r>
            <a:br>
              <a:rPr lang="ru-RU" dirty="0" smtClean="0"/>
            </a:br>
            <a:r>
              <a:rPr lang="ru-RU" dirty="0" smtClean="0"/>
              <a:t>в доброго молодца</a:t>
            </a:r>
            <a:endParaRPr lang="ru-RU" dirty="0"/>
          </a:p>
        </p:txBody>
      </p:sp>
      <p:pic>
        <p:nvPicPr>
          <p:cNvPr id="27650" name="Picture 2" descr="Звёздный Принц - Фо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96952"/>
            <a:ext cx="3905714" cy="3456384"/>
          </a:xfrm>
          <a:prstGeom prst="rect">
            <a:avLst/>
          </a:prstGeom>
          <a:noFill/>
        </p:spPr>
      </p:pic>
      <p:pic>
        <p:nvPicPr>
          <p:cNvPr id="27652" name="Picture 4" descr="Ролики из категории &quot;Мультфильмы&quot; - Статусы, картинки, прико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935538" cy="3678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Аленький цветочек</a:t>
            </a:r>
            <a:endParaRPr lang="ru-RU" b="1" dirty="0"/>
          </a:p>
        </p:txBody>
      </p:sp>
      <p:pic>
        <p:nvPicPr>
          <p:cNvPr id="44034" name="Picture 2" descr="Аленький цветочек - Просмотр профиля - Поиск пропавших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96752"/>
            <a:ext cx="3960440" cy="5263043"/>
          </a:xfrm>
          <a:prstGeom prst="rect">
            <a:avLst/>
          </a:prstGeom>
          <a:noFill/>
        </p:spPr>
      </p:pic>
      <p:pic>
        <p:nvPicPr>
          <p:cNvPr id="6" name="Рисунок 3" descr="27078364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6632"/>
            <a:ext cx="1702880" cy="160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96780448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229200"/>
            <a:ext cx="1264588" cy="13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1563" y="1357313"/>
            <a:ext cx="7712075" cy="186848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  <a:t>Любовь не знает мести, а дружба лести.</a:t>
            </a: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4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5363" name="Рисунок 16" descr="5417742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88" y="3071813"/>
            <a:ext cx="1379538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1214438" y="4071938"/>
            <a:ext cx="7715250" cy="1785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Cambria" pitchFamily="18" charset="0"/>
                <a:ea typeface="+mj-ea"/>
                <a:cs typeface="+mj-cs"/>
              </a:rPr>
              <a:t>Любовь всё побеждает.</a:t>
            </a:r>
            <a:b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1357313" y="4572000"/>
            <a:ext cx="7497762" cy="10112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1814513" y="3743325"/>
            <a:ext cx="7497762" cy="10112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38" y="285750"/>
            <a:ext cx="7429500" cy="8302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ambria" pitchFamily="18" charset="0"/>
                <a:cs typeface="+mn-cs"/>
              </a:rPr>
              <a:t>Выбери пословицу, отражающую идею сказки «Аленький цветочек»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5875" y="404664"/>
            <a:ext cx="7715250" cy="5760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  <a:t>Выставка книг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ru-RU" b="1" dirty="0" smtClean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  <p:pic>
        <p:nvPicPr>
          <p:cNvPr id="7" name="Рисунок 6" descr="__.___.__________4ba3d41ab347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96952"/>
            <a:ext cx="2706493" cy="359219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Рисунок 9" descr="Русалочка. Купить книгу Русалочка в Минске и Беларуси на аукционах Ay.by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836712"/>
            <a:ext cx="236829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32187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836711"/>
            <a:ext cx="2448272" cy="340086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Рисунок 11" descr="b516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149080"/>
            <a:ext cx="1811911" cy="2408883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Рисунок 12" descr="Привидение из Простоквашино - Книги !--if()--- !--endif-- - Каталог статей - Персональный сайт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4437112"/>
            <a:ext cx="1514475" cy="214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ниги для детей, купить лучшие детские книги с картинками и паззл в интернет-магазине &quot;Читай-город&quot;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764704"/>
            <a:ext cx="2719707" cy="220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6" descr="5417742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8" y="3071813"/>
            <a:ext cx="1379538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5"/>
          <p:cNvSpPr txBox="1">
            <a:spLocks/>
          </p:cNvSpPr>
          <p:nvPr/>
        </p:nvSpPr>
        <p:spPr>
          <a:xfrm>
            <a:off x="1357313" y="4572000"/>
            <a:ext cx="7497762" cy="10112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1814513" y="3743325"/>
            <a:ext cx="7497762" cy="10112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196752"/>
            <a:ext cx="7344816" cy="23083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 smtClean="0">
                <a:latin typeface="Cambria" pitchFamily="18" charset="0"/>
              </a:rPr>
              <a:t>«Кашу кушай, а сказку слушай, умом-разумом смекай, да на ус мотай»</a:t>
            </a:r>
            <a:endParaRPr lang="ru-RU" sz="4800" dirty="0">
              <a:latin typeface="Cambria" pitchFamily="18" charset="0"/>
            </a:endParaRPr>
          </a:p>
        </p:txBody>
      </p:sp>
      <p:pic>
        <p:nvPicPr>
          <p:cNvPr id="17" name="Рисунок 16" descr="ALLDAY - народный сайт о дизайне &quot; Страница 329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933056"/>
            <a:ext cx="294565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818072" cy="868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/>
            </a:r>
            <a:br>
              <a:rPr lang="ru-RU" sz="4800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/>
            </a:r>
            <a:br>
              <a:rPr lang="ru-RU" sz="4800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Аксаков </a:t>
            </a:r>
            <a:br>
              <a:rPr lang="ru-RU" sz="4800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Сергей  Тимофеевич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(1791 – 1859)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5" name="Содержимое 7" descr="Аксаков 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76872"/>
            <a:ext cx="3443764" cy="4370258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112500"/>
          </a:effectLst>
        </p:spPr>
      </p:pic>
      <p:pic>
        <p:nvPicPr>
          <p:cNvPr id="6" name="Рисунок 10" descr="96780448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29000"/>
            <a:ext cx="279963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229200"/>
            <a:ext cx="338437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Пелагея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332656"/>
            <a:ext cx="4577712" cy="388843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« От этой-то Пелагеи наслушался я сказок в долгие зимние вечера. Образ  здоровой, свежей и дородной сказочницы с веретеном в руках за гребнем неизгладимо врезался в мое воображение, и если бы я был живописец, то написал бы ее сию минуту, как живую».</a:t>
            </a:r>
            <a:endParaRPr lang="ru-RU" sz="2400" dirty="0"/>
          </a:p>
        </p:txBody>
      </p:sp>
      <p:pic>
        <p:nvPicPr>
          <p:cNvPr id="5" name="Рисунок 4" descr="Пелагея 2.jpe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187624" y="404664"/>
            <a:ext cx="3355280" cy="46005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Содержимое 3" descr="Пелагея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4122762"/>
            <a:ext cx="1656184" cy="2389954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3" descr="52015876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149080"/>
            <a:ext cx="1174031" cy="229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6" descr="5417742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88" y="3071813"/>
            <a:ext cx="1379538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5"/>
          <p:cNvSpPr txBox="1">
            <a:spLocks/>
          </p:cNvSpPr>
          <p:nvPr/>
        </p:nvSpPr>
        <p:spPr>
          <a:xfrm>
            <a:off x="1357313" y="4572000"/>
            <a:ext cx="7497762" cy="10112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1814513" y="3743325"/>
            <a:ext cx="7497762" cy="10112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75" y="285750"/>
            <a:ext cx="3286125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Cambria" pitchFamily="18" charset="0"/>
              </a:rPr>
              <a:t>За тридевять земель,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14500" y="714375"/>
            <a:ext cx="7215188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Cambria" pitchFamily="18" charset="0"/>
              </a:rPr>
              <a:t>в тридевятое царство, в тридесятое государство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5875" y="1428750"/>
            <a:ext cx="5572125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Cambria" pitchFamily="18" charset="0"/>
              </a:rPr>
              <a:t>Поворотился он назад – нельзя идти, </a:t>
            </a:r>
            <a:endParaRPr lang="ru-RU" sz="2400" i="1" dirty="0"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6250" y="1857375"/>
            <a:ext cx="4643438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Cambria" pitchFamily="18" charset="0"/>
              </a:rPr>
              <a:t>направо, налево– нельзя идти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85875" y="3643313"/>
            <a:ext cx="4000500" cy="4619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Cambria" pitchFamily="18" charset="0"/>
              </a:rPr>
              <a:t>Скоро сказка сказывается,  </a:t>
            </a:r>
            <a:endParaRPr lang="ru-RU" sz="2400" i="1" dirty="0"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7750" y="4071938"/>
            <a:ext cx="4071938" cy="4619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Cambria" pitchFamily="18" charset="0"/>
              </a:rPr>
              <a:t>да не скоро дело делается</a:t>
            </a:r>
            <a:endParaRPr lang="ru-RU" sz="2400" i="1" dirty="0"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5875" y="4714875"/>
            <a:ext cx="1571625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Cambria" pitchFamily="18" charset="0"/>
              </a:rPr>
              <a:t>Долго ли,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6125" y="6000750"/>
            <a:ext cx="5643563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Cambria" pitchFamily="18" charset="0"/>
              </a:rPr>
              <a:t>ни в сказке сказать, ни пером описать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57500" y="4714875"/>
            <a:ext cx="2786063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Cambria" pitchFamily="18" charset="0"/>
              </a:rPr>
              <a:t>мало ли времени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7313" y="5572125"/>
            <a:ext cx="6143625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Cambria" pitchFamily="18" charset="0"/>
              </a:rPr>
              <a:t>Красоты невиданной и неслыханной, что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85875" y="2500313"/>
            <a:ext cx="5500688" cy="4619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Cambria" pitchFamily="18" charset="0"/>
              </a:rPr>
              <a:t>Не прикажи меня рубить и казнить,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6313" y="2928938"/>
            <a:ext cx="4143375" cy="4619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Cambria" pitchFamily="18" charset="0"/>
              </a:rPr>
              <a:t>прикажи слово вымолвить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4" grpId="0" animBg="1"/>
      <p:bldP spid="26" grpId="0" animBg="1"/>
      <p:bldP spid="27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88" y="857250"/>
            <a:ext cx="7497762" cy="10112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  <a:t>Физкультминутка</a:t>
            </a: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</a:br>
            <a:endParaRPr lang="ru-RU" sz="4400" b="1" dirty="0" smtClean="0">
              <a:solidFill>
                <a:schemeClr val="tx2">
                  <a:satMod val="13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38" y="1524000"/>
            <a:ext cx="3719512" cy="466407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Cambria" pitchFamily="18" charset="0"/>
              </a:rPr>
              <a:t>Наши алые цветочки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Cambria" pitchFamily="18" charset="0"/>
              </a:rPr>
              <a:t>Распускают лепесточки.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Cambria" pitchFamily="18" charset="0"/>
              </a:rPr>
              <a:t>Ветерок чуть дышит,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Cambria" pitchFamily="18" charset="0"/>
              </a:rPr>
              <a:t>Лепестки колышет.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dirty="0" smtClean="0">
                <a:latin typeface="Cambria" pitchFamily="18" charset="0"/>
              </a:rPr>
              <a:t>Птички весело летают,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dirty="0" smtClean="0">
                <a:latin typeface="Cambria" pitchFamily="18" charset="0"/>
              </a:rPr>
              <a:t>Нежно бабочки порхают.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Cambria" pitchFamily="18" charset="0"/>
              </a:rPr>
              <a:t>Наши алые цветочки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Cambria" pitchFamily="18" charset="0"/>
              </a:rPr>
              <a:t>Закрывают лепесточки.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Cambria" pitchFamily="18" charset="0"/>
              </a:rPr>
              <a:t>Видно, отдохнуть пора…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Cambria" pitchFamily="18" charset="0"/>
              </a:rPr>
              <a:t>А у нас урок, друзья!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11268" name="Picture 2" descr="C:\Users\Светлана\Desktop\аксаков\cvety1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85875"/>
            <a:ext cx="5160962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88" y="357188"/>
            <a:ext cx="7497762" cy="10112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  <a:t>Купец</a:t>
            </a: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4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1" name="Содержимое 9" descr="07lab0opo12518999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0438" y="928688"/>
            <a:ext cx="3806825" cy="5680075"/>
          </a:xfrm>
        </p:spPr>
      </p:pic>
      <p:pic>
        <p:nvPicPr>
          <p:cNvPr id="12292" name="Рисунок 13" descr="54177420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4572000"/>
            <a:ext cx="137795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57375" y="0"/>
            <a:ext cx="6858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ambria" pitchFamily="18" charset="0"/>
              </a:rPr>
              <a:t>Зверь</a:t>
            </a: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 лесной, чудо морское</a:t>
            </a:r>
            <a:endParaRPr lang="ru-RU" sz="4000" b="1" dirty="0">
              <a:solidFill>
                <a:schemeClr val="tx2">
                  <a:satMod val="130000"/>
                </a:schemeClr>
              </a:solidFill>
              <a:latin typeface="Cambria" pitchFamily="18" charset="0"/>
            </a:endParaRPr>
          </a:p>
        </p:txBody>
      </p:sp>
      <p:pic>
        <p:nvPicPr>
          <p:cNvPr id="13315" name="Содержимое 6" descr="зверь лесной николай Куприянов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5731"/>
          <a:stretch>
            <a:fillRect/>
          </a:stretch>
        </p:blipFill>
        <p:spPr>
          <a:xfrm>
            <a:off x="1143000" y="2000250"/>
            <a:ext cx="2409825" cy="3786188"/>
          </a:xfrm>
          <a:ln w="12700">
            <a:solidFill>
              <a:srgbClr val="002060"/>
            </a:solidFill>
          </a:ln>
        </p:spPr>
      </p:pic>
      <p:pic>
        <p:nvPicPr>
          <p:cNvPr id="13316" name="Содержимое 9" descr="Борис Диоров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15063" y="2000250"/>
            <a:ext cx="2428875" cy="3786188"/>
          </a:xfrm>
          <a:ln w="12700">
            <a:solidFill>
              <a:srgbClr val="002060"/>
            </a:solidFill>
          </a:ln>
        </p:spPr>
      </p:pic>
      <p:pic>
        <p:nvPicPr>
          <p:cNvPr id="13317" name="Рисунок 10" descr="сканирование0003.jpg"/>
          <p:cNvPicPr>
            <a:picLocks noChangeAspect="1"/>
          </p:cNvPicPr>
          <p:nvPr/>
        </p:nvPicPr>
        <p:blipFill>
          <a:blip r:embed="rId5" cstate="print"/>
          <a:srcRect l="31660" b="24326"/>
          <a:stretch>
            <a:fillRect/>
          </a:stretch>
        </p:blipFill>
        <p:spPr bwMode="auto">
          <a:xfrm>
            <a:off x="3857625" y="3571875"/>
            <a:ext cx="2063750" cy="2214563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43000" y="6072188"/>
            <a:ext cx="2428875" cy="33813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mbria" pitchFamily="18" charset="0"/>
                <a:cs typeface="+mn-cs"/>
              </a:rPr>
              <a:t>Николай Куприянов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5063" y="6072188"/>
            <a:ext cx="2357437" cy="33813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mbria" pitchFamily="18" charset="0"/>
                <a:cs typeface="+mn-cs"/>
              </a:rPr>
              <a:t>Борис </a:t>
            </a:r>
            <a:r>
              <a:rPr lang="ru-RU" sz="1600" dirty="0" err="1">
                <a:latin typeface="Cambria" pitchFamily="18" charset="0"/>
                <a:cs typeface="+mn-cs"/>
              </a:rPr>
              <a:t>Диодоров</a:t>
            </a:r>
            <a:endParaRPr lang="ru-RU" sz="1600" dirty="0">
              <a:latin typeface="Cambria" pitchFamily="18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5" y="2857500"/>
            <a:ext cx="2071688" cy="3381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mbria" pitchFamily="18" charset="0"/>
                <a:cs typeface="+mn-cs"/>
              </a:rPr>
              <a:t>Иван Цыганков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4438" y="928688"/>
            <a:ext cx="7429500" cy="8302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ambria" pitchFamily="18" charset="0"/>
                <a:cs typeface="+mn-cs"/>
              </a:rPr>
              <a:t>Кто из художников- иллюстраторов, на твой взгляд, наиболее точно изобразил героя?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">
      <a:dk1>
        <a:sysClr val="windowText" lastClr="000000"/>
      </a:dk1>
      <a:lt1>
        <a:sysClr val="window" lastClr="FFFFFF"/>
      </a:lt1>
      <a:dk2>
        <a:srgbClr val="892D4E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Другая 1">
      <a:majorFont>
        <a:latin typeface="Monotype Corsiva"/>
        <a:ea typeface=""/>
        <a:cs typeface=""/>
      </a:majorFont>
      <a:minorFont>
        <a:latin typeface="Corbel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777</TotalTime>
  <Words>230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  Народная мудрость      сказки С.Аксакова  «Аленький цветочек»</vt:lpstr>
      <vt:lpstr>Выставка книг </vt:lpstr>
      <vt:lpstr>Слайд 3</vt:lpstr>
      <vt:lpstr>  Аксаков  Сергей  Тимофеевич (1791 – 1859) </vt:lpstr>
      <vt:lpstr>Пелагея</vt:lpstr>
      <vt:lpstr>Слайд 6</vt:lpstr>
      <vt:lpstr> Физкультминутка  </vt:lpstr>
      <vt:lpstr> Купец  </vt:lpstr>
      <vt:lpstr>Зверь лесной, чудо морское</vt:lpstr>
      <vt:lpstr>Три сестры  </vt:lpstr>
      <vt:lpstr>Превращение чудища  в доброго молодца</vt:lpstr>
      <vt:lpstr>Аленький цветочек</vt:lpstr>
      <vt:lpstr>  Любовь не знает мести, а дружба лести.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мудрость сказки  С.Т. Аксакова «Аленький цветочек»</dc:title>
  <dc:creator>Светлана</dc:creator>
  <cp:lastModifiedBy>ULV</cp:lastModifiedBy>
  <cp:revision>73</cp:revision>
  <dcterms:created xsi:type="dcterms:W3CDTF">2013-01-21T06:53:03Z</dcterms:created>
  <dcterms:modified xsi:type="dcterms:W3CDTF">2019-10-05T09:00:45Z</dcterms:modified>
</cp:coreProperties>
</file>