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43" r:id="rId1"/>
  </p:sldMasterIdLst>
  <p:notesMasterIdLst>
    <p:notesMasterId r:id="rId19"/>
  </p:notesMasterIdLst>
  <p:sldIdLst>
    <p:sldId id="256" r:id="rId2"/>
    <p:sldId id="257" r:id="rId3"/>
    <p:sldId id="258" r:id="rId4"/>
    <p:sldId id="287" r:id="rId5"/>
    <p:sldId id="260" r:id="rId6"/>
    <p:sldId id="261" r:id="rId7"/>
    <p:sldId id="262" r:id="rId8"/>
    <p:sldId id="288" r:id="rId9"/>
    <p:sldId id="289" r:id="rId10"/>
    <p:sldId id="290" r:id="rId11"/>
    <p:sldId id="291" r:id="rId12"/>
    <p:sldId id="292" r:id="rId13"/>
    <p:sldId id="293" r:id="rId14"/>
    <p:sldId id="294" r:id="rId15"/>
    <p:sldId id="295" r:id="rId16"/>
    <p:sldId id="296" r:id="rId17"/>
    <p:sldId id="282" r:id="rId18"/>
  </p:sldIdLst>
  <p:sldSz cx="9144000" cy="5143500" type="screen16x9"/>
  <p:notesSz cx="6858000" cy="9144000"/>
  <p:embeddedFontLst>
    <p:embeddedFont>
      <p:font typeface="Wingdings 2" panose="05020102010507070707" pitchFamily="18" charset="2"/>
      <p:regular r:id="rId20"/>
    </p:embeddedFont>
    <p:embeddedFont>
      <p:font typeface="Year supply of fairy cakes" panose="020B0604020202020204" charset="0"/>
      <p:regular r:id="rId21"/>
    </p:embeddedFont>
    <p:embeddedFont>
      <p:font typeface="Algerian" panose="04020705040A02060702" pitchFamily="82" charset="0"/>
      <p:regular r:id="rId22"/>
    </p:embeddedFont>
    <p:embeddedFont>
      <p:font typeface="Pinyon Script" panose="020B0604020202020204" charset="0"/>
      <p:regular r:id="rId23"/>
    </p:embeddedFont>
    <p:embeddedFont>
      <p:font typeface="AR JULIAN" panose="020B0604020202020204" charset="0"/>
      <p:regular r:id="rId24"/>
    </p:embeddedFont>
    <p:embeddedFont>
      <p:font typeface="Angsana New" panose="020B0604020202020204" charset="-34"/>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Proxima Nova" panose="020B0604020202020204" charset="0"/>
      <p:regular r:id="rId33"/>
      <p:bold r:id="rId34"/>
      <p:italic r:id="rId35"/>
      <p:boldItalic r:id="rId36"/>
    </p:embeddedFont>
    <p:embeddedFont>
      <p:font typeface="Ultra" panose="020B0604020202020204" charset="0"/>
      <p:regular r:id="rId37"/>
    </p:embeddedFont>
    <p:embeddedFont>
      <p:font typeface="Cooper Black" panose="0208090404030B020404" pitchFamily="18" charset="0"/>
      <p:regular r:id="rId38"/>
    </p:embeddedFont>
    <p:embeddedFont>
      <p:font typeface="Alegreya" panose="020B0604020202020204" charset="0"/>
      <p:regular r:id="rId39"/>
      <p:bold r:id="rId40"/>
      <p:italic r:id="rId41"/>
      <p:boldItalic r:id="rId42"/>
    </p:embeddedFont>
    <p:embeddedFont>
      <p:font typeface="Aharoni" panose="020B0604020202020204" charset="-79"/>
      <p:bold r:id="rId43"/>
    </p:embeddedFont>
    <p:embeddedFont>
      <p:font typeface="Blackadder ITC" panose="04020505051007020D02" pitchFamily="82" charset="0"/>
      <p:regular r:id="rId44"/>
    </p:embeddedFont>
    <p:embeddedFont>
      <p:font typeface="AR ESSENCE" panose="020B0604020202020204" charset="0"/>
      <p:regular r:id="rId45"/>
    </p:embeddedFont>
    <p:embeddedFont>
      <p:font typeface="Andalus" panose="020B0604020202020204" charset="-78"/>
      <p:regular r:id="rId46"/>
    </p:embeddedFont>
    <p:embeddedFont>
      <p:font typeface="Vivian" panose="020B0604020202020204"/>
      <p:regular r:id="rId47"/>
    </p:embeddedFont>
    <p:embeddedFont>
      <p:font typeface="Lucida Calligraphy" panose="03010101010101010101" pitchFamily="66" charset="0"/>
      <p:regular r:id="rId48"/>
    </p:embeddedFont>
    <p:embeddedFont>
      <p:font typeface="AR CENA" panose="020B0604020202020204" charset="0"/>
      <p:regular r:id="rId49"/>
    </p:embeddedFont>
    <p:embeddedFont>
      <p:font typeface="Varela Round"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4" autoAdjust="0"/>
    <p:restoredTop sz="50651" autoAdjust="0"/>
  </p:normalViewPr>
  <p:slideViewPr>
    <p:cSldViewPr snapToGrid="0">
      <p:cViewPr varScale="1">
        <p:scale>
          <a:sx n="112" d="100"/>
          <a:sy n="112" d="100"/>
        </p:scale>
        <p:origin x="610" y="-38"/>
      </p:cViewPr>
      <p:guideLst>
        <p:guide orient="horz" pos="1620"/>
        <p:guide pos="2880"/>
      </p:guideLst>
    </p:cSldViewPr>
  </p:slideViewPr>
  <p:outlineViewPr>
    <p:cViewPr>
      <p:scale>
        <a:sx n="33" d="100"/>
        <a:sy n="33" d="100"/>
      </p:scale>
      <p:origin x="53" y="88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456249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798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1622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ru-RU" dirty="0" smtClean="0"/>
              <a:t>Сразу после 1 всемирной выставки правительства заметили, что</a:t>
            </a:r>
            <a:r>
              <a:rPr lang="ru-RU" baseline="0" dirty="0" smtClean="0"/>
              <a:t> за технологической ставкой вырисовывается политическая витрина, которую будет вредно не использовать. Франция приняла неоднократно Всемирную Выставку, как в 1855, 1867 и 1878. Жюль </a:t>
            </a:r>
            <a:r>
              <a:rPr lang="ru-RU" baseline="0" dirty="0" err="1" smtClean="0"/>
              <a:t>Ферри</a:t>
            </a:r>
            <a:r>
              <a:rPr lang="ru-RU" baseline="0" dirty="0" smtClean="0"/>
              <a:t>, председатель совета с 1883 по 1885, решает снова выдвинуть идею новой Всемирной Выставки во Франции. 8 ноября 1884 он подписывает постановление, официально учреждающее проведение Всемирной Выставки в Париже, 5 мая или 31 октября 1889. Год выбран не случайно, т к он символизирует столетие французской революции.</a:t>
            </a:r>
          </a:p>
          <a:p>
            <a:pPr lvl="0">
              <a:spcBef>
                <a:spcPts val="0"/>
              </a:spcBef>
              <a:buNone/>
            </a:pPr>
            <a:r>
              <a:rPr lang="ru-RU" baseline="0" dirty="0" smtClean="0"/>
              <a:t>Это в </a:t>
            </a:r>
            <a:r>
              <a:rPr lang="en-US" baseline="0" dirty="0" smtClean="0"/>
              <a:t>C</a:t>
            </a:r>
            <a:r>
              <a:rPr lang="ru-RU" baseline="0" dirty="0" smtClean="0"/>
              <a:t>ША родилась идея о башне 300 метров: к Всемирной Выставке в Филадельфии в 1876, американские инженеры Кларк и </a:t>
            </a:r>
            <a:r>
              <a:rPr lang="ru-RU" baseline="0" dirty="0" err="1" smtClean="0"/>
              <a:t>Реевс</a:t>
            </a:r>
            <a:r>
              <a:rPr lang="ru-RU" baseline="0" dirty="0" smtClean="0"/>
              <a:t> представили проект цилиндрической башни 9 метров отстроенной из металлических подпорок, укрепленных на круглом основании 45 метров в диаметре, общей высотой в 1000 футов( около 300 метров). Начиная с идеи, высказанной США о « башне-солнце» из железа, проясненную Парижу, французский инженер </a:t>
            </a:r>
            <a:r>
              <a:rPr lang="ru-RU" baseline="0" dirty="0" err="1" smtClean="0"/>
              <a:t>Себийотт</a:t>
            </a:r>
            <a:r>
              <a:rPr lang="ru-RU" baseline="0" dirty="0" smtClean="0"/>
              <a:t> и архитектор Жюль Бурде, который был основой Дворцов </a:t>
            </a:r>
            <a:r>
              <a:rPr lang="ru-RU" baseline="0" dirty="0" err="1" smtClean="0"/>
              <a:t>Трокадеро</a:t>
            </a:r>
            <a:r>
              <a:rPr lang="ru-RU" baseline="0" dirty="0" smtClean="0"/>
              <a:t> для Всемирной Выставки в 1878, задумал проект «башня-маяк», увеличивая высоту до 300 метров. Эта башня, конкурент башне Гюстава Эйфеля, знавшая множество версий, но не будет никогда построена.</a:t>
            </a:r>
            <a:endParaRPr dirty="0"/>
          </a:p>
        </p:txBody>
      </p:sp>
    </p:spTree>
    <p:extLst>
      <p:ext uri="{BB962C8B-B14F-4D97-AF65-F5344CB8AC3E}">
        <p14:creationId xmlns:p14="http://schemas.microsoft.com/office/powerpoint/2010/main" val="166852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ru-RU" dirty="0" smtClean="0"/>
              <a:t>Выход на конкурс не был однако приобретен заранее Эйфелем. Суровая конкуренция с 107 представленными проектами. Гюстав</a:t>
            </a:r>
            <a:r>
              <a:rPr lang="ru-RU" baseline="0" dirty="0" smtClean="0"/>
              <a:t> Эйфель в конце выиграл этот конкурс, ему разрешили построить свою башню для Всемирной Выставки в 1889, именно перед Жюлем Бурде, который имел тем временем, поменял гранит на железо.</a:t>
            </a:r>
          </a:p>
          <a:p>
            <a:pPr lvl="0">
              <a:spcBef>
                <a:spcPts val="0"/>
              </a:spcBef>
              <a:buNone/>
            </a:pPr>
            <a:r>
              <a:rPr lang="ru-RU" baseline="0" dirty="0" smtClean="0"/>
              <a:t>2 проблемы также были поставлены: система лифтов, которая не удовлетворила жюри конкурса, обязывала Эйфеля изменить поставщика и их расположение в памятнике. В начале, он полагал сделать перешагивание через Сену или пристроить к Старинному Дворцу </a:t>
            </a:r>
            <a:r>
              <a:rPr lang="ru-RU" baseline="0" dirty="0" err="1" smtClean="0"/>
              <a:t>Трокадеро</a:t>
            </a:r>
            <a:r>
              <a:rPr lang="ru-RU" baseline="0" dirty="0" smtClean="0"/>
              <a:t>, находящемуся в расположении современного дворца </a:t>
            </a:r>
            <a:r>
              <a:rPr lang="ru-RU" baseline="0" dirty="0" err="1" smtClean="0"/>
              <a:t>Шайот</a:t>
            </a:r>
            <a:r>
              <a:rPr lang="ru-RU" baseline="0" dirty="0" smtClean="0"/>
              <a:t>, после окончательного решения заменить непосредственно на </a:t>
            </a:r>
            <a:r>
              <a:rPr lang="ru-RU" baseline="0" dirty="0" err="1" smtClean="0"/>
              <a:t>Шамп</a:t>
            </a:r>
            <a:r>
              <a:rPr lang="ru-RU" baseline="0" dirty="0" smtClean="0"/>
              <a:t>-де-Марс, место Выставки, и сделать что-то вроде огромной двери на входе.</a:t>
            </a:r>
          </a:p>
          <a:p>
            <a:pPr lvl="0">
              <a:spcBef>
                <a:spcPts val="0"/>
              </a:spcBef>
              <a:buNone/>
            </a:pPr>
            <a:r>
              <a:rPr lang="ru-RU" baseline="0" dirty="0" smtClean="0"/>
              <a:t>Место, но еще качества конструкции и использование объекта договора признака 8 января 1887 между Эдуардом </a:t>
            </a:r>
            <a:r>
              <a:rPr lang="ru-RU" baseline="0" dirty="0" err="1" smtClean="0"/>
              <a:t>Лоскруа</a:t>
            </a:r>
            <a:r>
              <a:rPr lang="ru-RU" baseline="0" dirty="0" smtClean="0"/>
              <a:t>, министром Коммерции, действующим именем Французского Государства , </a:t>
            </a:r>
            <a:r>
              <a:rPr lang="ru-RU" baseline="0" dirty="0" err="1" smtClean="0"/>
              <a:t>Эгена</a:t>
            </a:r>
            <a:r>
              <a:rPr lang="ru-RU" baseline="0" dirty="0" smtClean="0"/>
              <a:t> </a:t>
            </a:r>
            <a:r>
              <a:rPr lang="ru-RU" baseline="0" dirty="0" err="1" smtClean="0"/>
              <a:t>Пубеля</a:t>
            </a:r>
            <a:r>
              <a:rPr lang="ru-RU" baseline="0" dirty="0" smtClean="0"/>
              <a:t>, префекта Сены, </a:t>
            </a:r>
            <a:r>
              <a:rPr lang="ru-RU" dirty="0" smtClean="0"/>
              <a:t> действующего здесь имени города Парижа и Гюстав Эйфель, действующий от своего имени. Этот официальный акт определил именно плановую стоимость конструкции, 6,5 франков в эпоху, уплаченные</a:t>
            </a:r>
            <a:r>
              <a:rPr lang="ru-RU" baseline="0" dirty="0" smtClean="0"/>
              <a:t> в высоту 1,5 миллиона франков пособием и для оставления общества анонимным имели для объекта специфичного использования башни Эйфеля, созданной Гюставом Эйфелем и финансированной инженером и концерном из 3 банков. Написанное точно еще труд входа, который должен быть практичным в течении Всемирной Выставки, и что, каждый этаж, специальная комната, должна быть скрыта, для ведения опытов научных и\ или военных, оставляло без оснований расположение для людей указанных Генеральной комиссией, и т д. Наконец, предмет 11 прилистников который после Выставки, Париж становится собственником башни, но м. </a:t>
            </a:r>
            <a:r>
              <a:rPr lang="ru-RU" baseline="0" dirty="0" err="1" smtClean="0"/>
              <a:t>Ейфель</a:t>
            </a:r>
            <a:r>
              <a:rPr lang="ru-RU" baseline="0" dirty="0" smtClean="0"/>
              <a:t>, как дополнение к трудным работам, сохраняет наслаждение в </a:t>
            </a:r>
            <a:r>
              <a:rPr lang="ru-RU" baseline="0" dirty="0" err="1" smtClean="0"/>
              <a:t>теч</a:t>
            </a:r>
            <a:r>
              <a:rPr lang="ru-RU" baseline="0" dirty="0" smtClean="0"/>
              <a:t>. 20 лет- до 31 декабря 1909- срок,  который она принадлежит Парижу.</a:t>
            </a:r>
            <a:endParaRPr dirty="0"/>
          </a:p>
        </p:txBody>
      </p:sp>
    </p:spTree>
    <p:extLst>
      <p:ext uri="{BB962C8B-B14F-4D97-AF65-F5344CB8AC3E}">
        <p14:creationId xmlns:p14="http://schemas.microsoft.com/office/powerpoint/2010/main" val="376981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ru-RU" dirty="0" smtClean="0"/>
              <a:t>18 июля 1887: начало монтажа металлической</a:t>
            </a:r>
            <a:r>
              <a:rPr lang="ru-RU" baseline="0" dirty="0" smtClean="0"/>
              <a:t> опоры № 4</a:t>
            </a:r>
          </a:p>
          <a:p>
            <a:pPr lvl="0">
              <a:spcBef>
                <a:spcPts val="0"/>
              </a:spcBef>
              <a:buNone/>
            </a:pPr>
            <a:r>
              <a:rPr lang="ru-RU" dirty="0" smtClean="0"/>
              <a:t>7 декабря 1887: монтаж нижней части на башнях остов</a:t>
            </a:r>
          </a:p>
          <a:p>
            <a:pPr lvl="0">
              <a:spcBef>
                <a:spcPts val="0"/>
              </a:spcBef>
              <a:buNone/>
            </a:pPr>
            <a:r>
              <a:rPr lang="ru-RU" dirty="0" smtClean="0"/>
              <a:t>20 марта 1888: монтаж горизонтальных балок на</a:t>
            </a:r>
            <a:r>
              <a:rPr lang="ru-RU" baseline="0" dirty="0" smtClean="0"/>
              <a:t> лесах в середине</a:t>
            </a:r>
          </a:p>
          <a:p>
            <a:pPr lvl="0">
              <a:spcBef>
                <a:spcPts val="0"/>
              </a:spcBef>
              <a:buNone/>
            </a:pPr>
            <a:r>
              <a:rPr lang="ru-RU" baseline="0" dirty="0" smtClean="0"/>
              <a:t>15 мая 1888: монтаж столбов наверху 1 этажа</a:t>
            </a:r>
            <a:endParaRPr dirty="0"/>
          </a:p>
        </p:txBody>
      </p:sp>
    </p:spTree>
    <p:extLst>
      <p:ext uri="{BB962C8B-B14F-4D97-AF65-F5344CB8AC3E}">
        <p14:creationId xmlns:p14="http://schemas.microsoft.com/office/powerpoint/2010/main" val="269057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ru-RU" dirty="0" smtClean="0"/>
              <a:t>21 августа 1888: монтаж 2 платформы</a:t>
            </a:r>
          </a:p>
          <a:p>
            <a:pPr lvl="0">
              <a:spcBef>
                <a:spcPts val="0"/>
              </a:spcBef>
              <a:buNone/>
            </a:pPr>
            <a:r>
              <a:rPr lang="ru-RU" dirty="0" smtClean="0"/>
              <a:t>26 декабря 1888: монтаж верхней части</a:t>
            </a:r>
          </a:p>
          <a:p>
            <a:pPr lvl="0">
              <a:spcBef>
                <a:spcPts val="0"/>
              </a:spcBef>
              <a:buNone/>
            </a:pPr>
            <a:r>
              <a:rPr lang="ru-RU" dirty="0" smtClean="0"/>
              <a:t>15 марта 1889: монтаж башенки</a:t>
            </a:r>
          </a:p>
          <a:p>
            <a:pPr lvl="0">
              <a:spcBef>
                <a:spcPts val="0"/>
              </a:spcBef>
              <a:buNone/>
            </a:pPr>
            <a:r>
              <a:rPr lang="ru-RU" dirty="0" smtClean="0"/>
              <a:t>Конец марта</a:t>
            </a:r>
            <a:r>
              <a:rPr lang="ru-RU" baseline="0" dirty="0" smtClean="0"/>
              <a:t> 1889: главный вид перед открытием</a:t>
            </a:r>
            <a:endParaRPr dirty="0"/>
          </a:p>
        </p:txBody>
      </p:sp>
    </p:spTree>
    <p:extLst>
      <p:ext uri="{BB962C8B-B14F-4D97-AF65-F5344CB8AC3E}">
        <p14:creationId xmlns:p14="http://schemas.microsoft.com/office/powerpoint/2010/main" val="82000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7CB97365-EBCA-4027-87D5-99FC1D4DF0BB}" type="datetimeFigureOut">
              <a:rPr lang="en-US" smtClean="0"/>
              <a:pPr/>
              <a:t>9/22/2019</a:t>
            </a:fld>
            <a:endParaRPr lang="en-US">
              <a:solidFill>
                <a:schemeClr val="tx1">
                  <a:shade val="50000"/>
                </a:schemeClr>
              </a:solidFill>
            </a:endParaRPr>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5" name="Footer Placeholder 4"/>
          <p:cNvSpPr>
            <a:spLocks noGrp="1"/>
          </p:cNvSpPr>
          <p:nvPr>
            <p:ph type="ftr" sz="quarter" idx="11"/>
          </p:nvPr>
        </p:nvSpPr>
        <p:spPr/>
        <p:txBody>
          <a:body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5" name="Footer Placeholder 4"/>
          <p:cNvSpPr>
            <a:spLocks noGrp="1"/>
          </p:cNvSpPr>
          <p:nvPr>
            <p:ph type="ftr" sz="quarter" idx="11"/>
          </p:nvPr>
        </p:nvSpPr>
        <p:spPr/>
        <p:txBody>
          <a:body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pPr lvl="0">
                <a:spcBef>
                  <a:spcPts val="0"/>
                </a:spcBef>
                <a:buNone/>
              </a:pPr>
              <a:t>‹#›</a:t>
            </a:fld>
            <a:endParaRPr lang="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5" name="Footer Placeholder 4"/>
          <p:cNvSpPr>
            <a:spLocks noGrp="1"/>
          </p:cNvSpPr>
          <p:nvPr>
            <p:ph type="ftr" sz="quarter" idx="11"/>
          </p:nvPr>
        </p:nvSpPr>
        <p:spPr/>
        <p:txBody>
          <a:body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5" name="Footer Placeholder 4"/>
          <p:cNvSpPr>
            <a:spLocks noGrp="1"/>
          </p:cNvSpPr>
          <p:nvPr>
            <p:ph type="ftr" sz="quarter" idx="11"/>
          </p:nvPr>
        </p:nvSpPr>
        <p:spPr/>
        <p:txBody>
          <a:body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6" name="Footer Placeholder 5"/>
          <p:cNvSpPr>
            <a:spLocks noGrp="1"/>
          </p:cNvSpPr>
          <p:nvPr>
            <p:ph type="ftr" sz="quarter" idx="11"/>
          </p:nvPr>
        </p:nvSpPr>
        <p:spPr/>
        <p:txBody>
          <a:bodyPr/>
          <a:lstStyle/>
          <a:p>
            <a:endParaRPr kumimoji="0" lang="en-US">
              <a:solidFill>
                <a:schemeClr val="tx1">
                  <a:shade val="50000"/>
                </a:schemeClr>
              </a:solidFill>
            </a:endParaRPr>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8" name="Footer Placeholder 7"/>
          <p:cNvSpPr>
            <a:spLocks noGrp="1"/>
          </p:cNvSpPr>
          <p:nvPr>
            <p:ph type="ftr" sz="quarter" idx="11"/>
          </p:nvPr>
        </p:nvSpPr>
        <p:spPr/>
        <p:txBody>
          <a:bodyPr/>
          <a:lstStyle/>
          <a:p>
            <a:endParaRPr kumimoji="0" lang="en-US">
              <a:solidFill>
                <a:schemeClr val="tx1">
                  <a:shade val="50000"/>
                </a:schemeClr>
              </a:solidFill>
            </a:endParaRPr>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4" name="Footer Placeholder 3"/>
          <p:cNvSpPr>
            <a:spLocks noGrp="1"/>
          </p:cNvSpPr>
          <p:nvPr>
            <p:ph type="ftr" sz="quarter" idx="11"/>
          </p:nvPr>
        </p:nvSpPr>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3" name="Footer Placeholder 2"/>
          <p:cNvSpPr>
            <a:spLocks noGrp="1"/>
          </p:cNvSpPr>
          <p:nvPr>
            <p:ph type="ftr" sz="quarter" idx="11"/>
          </p:nvPr>
        </p:nvSpPr>
        <p:spPr/>
        <p:txBody>
          <a:bodyPr/>
          <a:lstStyle/>
          <a:p>
            <a:endParaRPr kumimoji="0" lang="en-US">
              <a:solidFill>
                <a:schemeClr val="tx1">
                  <a:shade val="50000"/>
                </a:schemeClr>
              </a:solidFill>
            </a:endParaRPr>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kumimoji="0" lang="en-US">
              <a:solidFill>
                <a:schemeClr val="tx1">
                  <a:shade val="50000"/>
                </a:schemeClr>
              </a:solidFill>
            </a:endParaRPr>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9/22/2019</a:t>
            </a:fld>
            <a:endParaRPr lang="en-US">
              <a:solidFill>
                <a:schemeClr val="tx1">
                  <a:shade val="50000"/>
                </a:schemeClr>
              </a:solidFill>
            </a:endParaRPr>
          </a:p>
        </p:txBody>
      </p:sp>
      <p:sp>
        <p:nvSpPr>
          <p:cNvPr id="6" name="Footer Placeholder 5"/>
          <p:cNvSpPr>
            <a:spLocks noGrp="1"/>
          </p:cNvSpPr>
          <p:nvPr>
            <p:ph type="ftr" sz="quarter" idx="11"/>
          </p:nvPr>
        </p:nvSpPr>
        <p:spPr>
          <a:xfrm>
            <a:off x="4641448" y="4293627"/>
            <a:ext cx="3493664" cy="273844"/>
          </a:xfrm>
        </p:spPr>
        <p:txBody>
          <a:bodyPr>
            <a:normAutofit/>
          </a:bodyPr>
          <a:lstStyle/>
          <a:p>
            <a:endParaRPr kumimoji="0" lang="en-US">
              <a:solidFill>
                <a:schemeClr val="tx1">
                  <a:shade val="50000"/>
                </a:schemeClr>
              </a:solidFill>
            </a:endParaRPr>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7CB97365-EBCA-4027-87D5-99FC1D4DF0BB}" type="datetimeFigureOut">
              <a:rPr lang="en-US" smtClean="0"/>
              <a:pPr/>
              <a:t>9/22/2019</a:t>
            </a:fld>
            <a:endParaRPr lang="en-US">
              <a:solidFill>
                <a:schemeClr val="tx1">
                  <a:shade val="50000"/>
                </a:schemeClr>
              </a:solidFill>
            </a:endParaRPr>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pPr lvl="0" algn="r">
              <a:spcBef>
                <a:spcPts val="0"/>
              </a:spcBef>
              <a:buNone/>
            </a:pPr>
            <a:fld id="{00000000-1234-1234-1234-123412341234}" type="slidenum">
              <a:rPr lang="fr" sz="1000" smtClean="0">
                <a:solidFill>
                  <a:schemeClr val="dk1"/>
                </a:solidFill>
                <a:latin typeface="Proxima Nova"/>
                <a:ea typeface="Proxima Nova"/>
                <a:cs typeface="Proxima Nova"/>
                <a:sym typeface="Proxima Nova"/>
              </a:rPr>
              <a:pPr lvl="0" algn="r">
                <a:spcBef>
                  <a:spcPts val="0"/>
                </a:spcBef>
                <a:buNone/>
              </a:pPr>
              <a:t>‹#›</a:t>
            </a:fld>
            <a:endParaRPr lang="fr" sz="1000">
              <a:solidFill>
                <a:schemeClr val="dk1"/>
              </a:solidFill>
              <a:latin typeface="Proxima Nova"/>
              <a:ea typeface="Proxima Nova"/>
              <a:cs typeface="Proxima Nova"/>
              <a:sym typeface="Proxima Nova"/>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38349" y="417374"/>
            <a:ext cx="8520599" cy="943067"/>
          </a:xfrm>
          <a:prstGeom prst="rect">
            <a:avLst/>
          </a:prstGeom>
        </p:spPr>
        <p:txBody>
          <a:bodyPr lIns="91425" tIns="91425" rIns="91425" bIns="91425" anchor="b"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ts val="0"/>
              </a:spcBef>
              <a:buNone/>
            </a:pPr>
            <a:r>
              <a:rPr lang="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Vivian" pitchFamily="2" charset="0"/>
                <a:ea typeface="Varela Round"/>
                <a:cs typeface="Times New Roman" pitchFamily="18" charset="0"/>
                <a:sym typeface="Varela Round"/>
              </a:rPr>
              <a:t>La Tour Eiffel</a:t>
            </a:r>
          </a:p>
        </p:txBody>
      </p:sp>
      <p:pic>
        <p:nvPicPr>
          <p:cNvPr id="61" name="Shape 61"/>
          <p:cNvPicPr preferRelativeResize="0"/>
          <p:nvPr/>
        </p:nvPicPr>
        <p:blipFill>
          <a:blip r:embed="rId3">
            <a:alphaModFix/>
          </a:blip>
          <a:stretch>
            <a:fillRect/>
          </a:stretch>
        </p:blipFill>
        <p:spPr>
          <a:xfrm>
            <a:off x="1914645" y="1471379"/>
            <a:ext cx="5060549" cy="3533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idx="1"/>
          </p:nvPr>
        </p:nvSpPr>
        <p:spPr>
          <a:xfrm>
            <a:off x="4847573" y="458761"/>
            <a:ext cx="3803099" cy="4249787"/>
          </a:xfrm>
        </p:spPr>
        <p:style>
          <a:lnRef idx="2">
            <a:schemeClr val="accent5"/>
          </a:lnRef>
          <a:fillRef idx="1">
            <a:schemeClr val="lt1"/>
          </a:fillRef>
          <a:effectRef idx="0">
            <a:schemeClr val="accent5"/>
          </a:effectRef>
          <a:fontRef idx="minor">
            <a:schemeClr val="dk1"/>
          </a:fontRef>
        </p:style>
        <p:txBody>
          <a:bodyPr>
            <a:normAutofit/>
          </a:bodyPr>
          <a:lstStyle/>
          <a:p>
            <a:pPr marL="68580" indent="0">
              <a:buNone/>
            </a:pPr>
            <a:r>
              <a:rPr lang="fr-FR" sz="1400" dirty="0" smtClean="0"/>
              <a:t>Barthes énonce, dans son livre </a:t>
            </a:r>
            <a:r>
              <a:rPr lang="fr-FR" sz="1400" b="1" i="1" dirty="0" smtClean="0"/>
              <a:t>La tour Eiffel, </a:t>
            </a:r>
            <a:r>
              <a:rPr lang="fr-FR" sz="1400" dirty="0" smtClean="0"/>
              <a:t>qu’elle est le support de l’imagination infini de l’être humain, qu’il peut voir en elle tout qu’il veut. Ce qui prouve qu’elle est un mythe: l’</a:t>
            </a:r>
            <a:r>
              <a:rPr lang="fr-FR" sz="1400" dirty="0"/>
              <a:t>ê</a:t>
            </a:r>
            <a:r>
              <a:rPr lang="fr-FR" sz="1400" dirty="0" smtClean="0"/>
              <a:t>tre humain voit en elle bien plus qu’elle est vraiment. Au fil du temps , la tour Eiffel est devenue une représentation de la ville Paris et un symbole de sa richesse. Elle inspire également des sentiments d’évasion et de liberté car les occidentaux sont habitues de la voir dans des images distinguées et dans des publicités des grands compagnes lucratives françaises. Elle représente également pour certaines la nouveauté, la modernité car elle nie les styles d’architectures du passe, elle inaugure le nouveau.    </a:t>
            </a:r>
            <a:endParaRPr lang="en-US" sz="1400" b="1"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17" y="319087"/>
            <a:ext cx="3956050" cy="45291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73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889428"/>
            <a:ext cx="8520599" cy="3416400"/>
          </a:xfrm>
        </p:spPr>
        <p:txBody>
          <a:bodyPr>
            <a:normAutofit/>
          </a:bodyPr>
          <a:lstStyle/>
          <a:p>
            <a:pPr marL="68580" indent="0">
              <a:buNone/>
            </a:pPr>
            <a:r>
              <a:rPr lang="fr-FR" sz="1400" dirty="0" smtClean="0"/>
              <a:t>Son aspect « riche et célèbre » est fondé sur cette notoriété par les marques de commerces célèbres tels que les produits cosmétiques </a:t>
            </a:r>
            <a:r>
              <a:rPr lang="fr-FR" sz="1400" i="1" dirty="0" smtClean="0">
                <a:effectLst>
                  <a:outerShdw blurRad="38100" dist="38100" dir="2700000" algn="tl">
                    <a:srgbClr val="000000">
                      <a:alpha val="43137"/>
                    </a:srgbClr>
                  </a:outerShdw>
                </a:effectLst>
              </a:rPr>
              <a:t>Dior.</a:t>
            </a:r>
            <a:r>
              <a:rPr lang="fr-FR" sz="1400" dirty="0"/>
              <a:t> </a:t>
            </a:r>
            <a:r>
              <a:rPr lang="fr-FR" sz="1400" dirty="0" smtClean="0"/>
              <a:t>De plus, elle est employée sans cesse dans les films avec des acteurs de grande renommé ce qui apporte instinctivement une impression de glamour.  La tour Eiffel est un symbole de la ville Paris, elle représente le romantisme, l’élégance, la classe.</a:t>
            </a:r>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20" y="2258099"/>
            <a:ext cx="1865313" cy="1901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26810" y="4465868"/>
            <a:ext cx="2627642" cy="307777"/>
          </a:xfrm>
          <a:prstGeom prst="rect">
            <a:avLst/>
          </a:prstGeom>
        </p:spPr>
        <p:txBody>
          <a:bodyPr wrap="none">
            <a:spAutoFit/>
          </a:bodyPr>
          <a:lstStyle/>
          <a:p>
            <a:r>
              <a:rPr lang="en-US" dirty="0" err="1">
                <a:latin typeface="Lucida Calligraphy" panose="03010101010101010101" pitchFamily="66" charset="0"/>
              </a:rPr>
              <a:t>Nouvel</a:t>
            </a:r>
            <a:r>
              <a:rPr lang="en-US" dirty="0">
                <a:latin typeface="Lucida Calligraphy" panose="03010101010101010101" pitchFamily="66" charset="0"/>
              </a:rPr>
              <a:t> An Chinois - 2004</a:t>
            </a:r>
            <a:endParaRPr lang="ru-R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942" y="1993389"/>
            <a:ext cx="2319881" cy="1982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177664" y="4245311"/>
            <a:ext cx="3395481" cy="307777"/>
          </a:xfrm>
          <a:prstGeom prst="rect">
            <a:avLst/>
          </a:prstGeom>
        </p:spPr>
        <p:txBody>
          <a:bodyPr wrap="none">
            <a:spAutoFit/>
          </a:bodyPr>
          <a:lstStyle/>
          <a:p>
            <a:r>
              <a:rPr lang="fr-FR" dirty="0">
                <a:latin typeface="Year supply of fairy cakes" panose="00000400000000000000" pitchFamily="2" charset="0"/>
              </a:rPr>
              <a:t>Les 120 ans de la Tour - 2009</a:t>
            </a:r>
          </a:p>
        </p:txBody>
      </p:sp>
    </p:spTree>
    <p:extLst>
      <p:ext uri="{BB962C8B-B14F-4D97-AF65-F5344CB8AC3E}">
        <p14:creationId xmlns:p14="http://schemas.microsoft.com/office/powerpoint/2010/main" val="37941470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tour Eiffel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p:txBody>
          <a:bodyPr>
            <a:normAutofit/>
          </a:bodyPr>
          <a:lstStyle/>
          <a:p>
            <a:pPr marL="68580" indent="0">
              <a:buNone/>
            </a:pPr>
            <a:r>
              <a:rPr lang="fr-FR" sz="1400" dirty="0" smtClean="0"/>
              <a:t>Inauguration- 31 mars 1889</a:t>
            </a:r>
          </a:p>
          <a:p>
            <a:pPr marL="68580" indent="0">
              <a:buNone/>
            </a:pPr>
            <a:r>
              <a:rPr lang="fr-FR" sz="1400" dirty="0" smtClean="0"/>
              <a:t>Hauteur- 321 mètres</a:t>
            </a:r>
          </a:p>
          <a:p>
            <a:pPr marL="68580" indent="0">
              <a:buNone/>
            </a:pPr>
            <a:r>
              <a:rPr lang="fr-FR" sz="1400" dirty="0" smtClean="0"/>
              <a:t>Poids- 9000 tonnes</a:t>
            </a:r>
          </a:p>
          <a:p>
            <a:pPr marL="68580" indent="0">
              <a:buNone/>
            </a:pPr>
            <a:r>
              <a:rPr lang="fr-FR" sz="1400" dirty="0" smtClean="0"/>
              <a:t>Constructions a coûté- 5 millions de francs</a:t>
            </a:r>
          </a:p>
          <a:p>
            <a:pPr marL="68580" indent="0">
              <a:buNone/>
            </a:pPr>
            <a:r>
              <a:rPr lang="fr-FR" sz="1400" dirty="0" smtClean="0"/>
              <a:t>On la repeint tous les 7 ans</a:t>
            </a:r>
          </a:p>
          <a:p>
            <a:pPr marL="68580" indent="0">
              <a:buNone/>
            </a:pPr>
            <a:r>
              <a:rPr lang="fr-FR" sz="1400" dirty="0" smtClean="0"/>
              <a:t>Visiteurs- plus de 4,5 millions chaque année</a:t>
            </a:r>
          </a:p>
          <a:p>
            <a:pPr marL="68580" indent="0">
              <a:buNone/>
            </a:pPr>
            <a:r>
              <a:rPr lang="fr-FR" sz="1400" dirty="0" smtClean="0"/>
              <a:t>3 plate-forme:</a:t>
            </a:r>
          </a:p>
          <a:p>
            <a:pPr marL="411480" indent="-342900">
              <a:buAutoNum type="arabicPeriod"/>
            </a:pPr>
            <a:r>
              <a:rPr lang="fr-FR" sz="1400" dirty="0" smtClean="0"/>
              <a:t>58 mètres au-dessus du sol</a:t>
            </a:r>
          </a:p>
          <a:p>
            <a:pPr marL="411480" indent="-342900">
              <a:buAutoNum type="arabicPeriod"/>
            </a:pPr>
            <a:r>
              <a:rPr lang="fr-FR" sz="1400" dirty="0" smtClean="0"/>
              <a:t>116 </a:t>
            </a:r>
            <a:r>
              <a:rPr lang="fr-FR" sz="1400" dirty="0" err="1" smtClean="0"/>
              <a:t>metres</a:t>
            </a:r>
            <a:r>
              <a:rPr lang="fr-FR" sz="1400" dirty="0" smtClean="0"/>
              <a:t> au-dessus du sol</a:t>
            </a:r>
          </a:p>
          <a:p>
            <a:pPr marL="411480" indent="-342900">
              <a:buAutoNum type="arabicPeriod"/>
            </a:pPr>
            <a:r>
              <a:rPr lang="fr-FR" sz="1400" dirty="0" smtClean="0"/>
              <a:t>276 </a:t>
            </a:r>
            <a:r>
              <a:rPr lang="fr-FR" sz="1400" dirty="0" err="1" smtClean="0"/>
              <a:t>metres</a:t>
            </a:r>
            <a:r>
              <a:rPr lang="fr-FR" sz="1400" dirty="0" smtClean="0"/>
              <a:t> au-dessus du sol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587" y="1021262"/>
            <a:ext cx="2295068" cy="142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87911" y="1316168"/>
            <a:ext cx="2262504" cy="523220"/>
          </a:xfrm>
          <a:prstGeom prst="rect">
            <a:avLst/>
          </a:prstGeom>
        </p:spPr>
        <p:txBody>
          <a:bodyPr wrap="square">
            <a:spAutoFit/>
          </a:bodyPr>
          <a:lstStyle/>
          <a:p>
            <a:r>
              <a:rPr lang="fr-FR" dirty="0"/>
              <a:t>Le 1er étage de la tour Eiffel 1981</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07" y="2833338"/>
            <a:ext cx="1865313" cy="1908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22829" y="3374852"/>
            <a:ext cx="3091537" cy="954107"/>
          </a:xfrm>
          <a:prstGeom prst="rect">
            <a:avLst/>
          </a:prstGeom>
        </p:spPr>
        <p:txBody>
          <a:bodyPr wrap="square">
            <a:spAutoFit/>
          </a:bodyPr>
          <a:lstStyle/>
          <a:p>
            <a:pPr algn="ctr"/>
            <a:r>
              <a:rPr lang="fr-FR" dirty="0"/>
              <a:t>5 peintres décapent, </a:t>
            </a:r>
            <a:r>
              <a:rPr lang="fr-FR" dirty="0" err="1"/>
              <a:t>nettoyent</a:t>
            </a:r>
            <a:r>
              <a:rPr lang="fr-FR" dirty="0"/>
              <a:t>, appliquent l’antirouille et la peinture de finition jusqu’à 300 mètres de haut.</a:t>
            </a:r>
            <a:endParaRPr lang="ru-RU" dirty="0"/>
          </a:p>
        </p:txBody>
      </p:sp>
    </p:spTree>
    <p:extLst>
      <p:ext uri="{BB962C8B-B14F-4D97-AF65-F5344CB8AC3E}">
        <p14:creationId xmlns:p14="http://schemas.microsoft.com/office/powerpoint/2010/main" val="186003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067" y="269391"/>
            <a:ext cx="8520599" cy="3416400"/>
          </a:xfrm>
        </p:spPr>
        <p:txBody>
          <a:bodyPr>
            <a:normAutofit/>
          </a:bodyPr>
          <a:lstStyle/>
          <a:p>
            <a:pPr marL="68580" indent="0">
              <a:buNone/>
            </a:pPr>
            <a:r>
              <a:rPr lang="fr-FR" sz="1400" dirty="0" smtClean="0"/>
              <a:t>Destinée à durer seulement 20 ans, elle fut sauvée par les expériences scientifiques qu'Eiffel favorisa et en particulier les premières transmissions radiotélégraphiques, puis de télécommunication: signaux de radio de la Tour au Panthéon en 1898, poste radio militaire en 1903, première émission de radio publique en 1925, puis la télévision jusqu’à la TNT plus récemment. </a:t>
            </a:r>
            <a:endParaRPr lang="en-US"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14" y="1496860"/>
            <a:ext cx="2441633" cy="24363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64614" y="3972526"/>
            <a:ext cx="2690230" cy="523220"/>
          </a:xfrm>
          <a:prstGeom prst="rect">
            <a:avLst/>
          </a:prstGeom>
        </p:spPr>
        <p:txBody>
          <a:bodyPr wrap="square">
            <a:spAutoFit/>
          </a:bodyPr>
          <a:lstStyle/>
          <a:p>
            <a:r>
              <a:rPr lang="fr-FR" dirty="0">
                <a:latin typeface="AR ESSENCE" panose="02000000000000000000" pitchFamily="2" charset="0"/>
              </a:rPr>
              <a:t>1ère liaison de télégraphie sans fil par Eugène Ducretet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343" y="1252602"/>
            <a:ext cx="245745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64995" y="3616001"/>
            <a:ext cx="2810385" cy="307777"/>
          </a:xfrm>
          <a:prstGeom prst="rect">
            <a:avLst/>
          </a:prstGeom>
        </p:spPr>
        <p:txBody>
          <a:bodyPr wrap="none">
            <a:spAutoFit/>
          </a:bodyPr>
          <a:lstStyle/>
          <a:p>
            <a:r>
              <a:rPr lang="fr-FR" dirty="0">
                <a:latin typeface="AR JULIAN" panose="02000000000000000000" pitchFamily="2" charset="0"/>
              </a:rPr>
              <a:t>Expérience : la chute des corps</a:t>
            </a:r>
            <a:endParaRPr lang="ru-RU"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542" y="1615074"/>
            <a:ext cx="2497486" cy="22679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047140" y="4064483"/>
            <a:ext cx="2719065" cy="523220"/>
          </a:xfrm>
          <a:prstGeom prst="rect">
            <a:avLst/>
          </a:prstGeom>
        </p:spPr>
        <p:txBody>
          <a:bodyPr wrap="square">
            <a:spAutoFit/>
          </a:bodyPr>
          <a:lstStyle/>
          <a:p>
            <a:r>
              <a:rPr lang="fr-FR" dirty="0">
                <a:latin typeface="Cooper Black" panose="0208090404030B020404" pitchFamily="18" charset="0"/>
              </a:rPr>
              <a:t>Expérience sur la télégraphie sans fil</a:t>
            </a:r>
          </a:p>
        </p:txBody>
      </p:sp>
    </p:spTree>
    <p:extLst>
      <p:ext uri="{BB962C8B-B14F-4D97-AF65-F5344CB8AC3E}">
        <p14:creationId xmlns:p14="http://schemas.microsoft.com/office/powerpoint/2010/main" val="2350526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487" y="225469"/>
            <a:ext cx="8520599" cy="4168042"/>
          </a:xfrm>
        </p:spPr>
        <p:txBody>
          <a:bodyPr>
            <a:normAutofit/>
          </a:bodyPr>
          <a:lstStyle/>
          <a:p>
            <a:pPr marL="68580" indent="0">
              <a:buNone/>
            </a:pPr>
            <a:r>
              <a:rPr lang="fr-FR" sz="1400" dirty="0" smtClean="0"/>
              <a:t>Dès l’ouverture de la tour Eiffel pour l’Exposition Universelle de 1889 ou presque, les visiteurs peuvent accéder aux étages du monument en empruntant des ascenseurs. Véritable prouesse technique pour l’</a:t>
            </a:r>
            <a:r>
              <a:rPr lang="fr-FR" sz="1400" dirty="0"/>
              <a:t>é</a:t>
            </a:r>
            <a:r>
              <a:rPr lang="fr-FR" sz="1400" dirty="0" smtClean="0"/>
              <a:t>poque, puisque jamais auparavant les contraintes de telles hauteurs et de telles changes n’avaient été abordées, les ascenseurs offrent à des centaines de milliers de visiteurs, dès les débuts de l’exploitation, la possibilité de s’</a:t>
            </a:r>
            <a:r>
              <a:rPr lang="fr-FR" sz="1400" dirty="0"/>
              <a:t>é</a:t>
            </a:r>
            <a:r>
              <a:rPr lang="fr-FR" sz="1400" dirty="0" smtClean="0"/>
              <a:t>lever en toute sécurité pour embrasser tout le Paris. Si aujourd’hui l’ascenseur semble un équipement usuel, pour l’</a:t>
            </a:r>
            <a:r>
              <a:rPr lang="fr-FR" sz="1400" dirty="0"/>
              <a:t>é</a:t>
            </a:r>
            <a:r>
              <a:rPr lang="fr-FR" sz="1400" dirty="0" smtClean="0"/>
              <a:t>poque, c’est un exploit.</a:t>
            </a:r>
          </a:p>
          <a:p>
            <a:pPr marL="68580" indent="0">
              <a:buNone/>
            </a:pPr>
            <a:r>
              <a:rPr lang="fr-FR" sz="1400" dirty="0" smtClean="0"/>
              <a:t>Deux ascenseurs historiques sont toujours en fonctionnement à la tour Eiffel. Soigneusement préservé, ce patrimoine exceptionnel atteste aujourd’hui encore du génie visionnaire de Gustave Eiffel.</a:t>
            </a:r>
            <a:endParaRPr lang="en-US"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76" y="2427027"/>
            <a:ext cx="1865313" cy="1908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7437" y="4354330"/>
            <a:ext cx="2838015" cy="523220"/>
          </a:xfrm>
          <a:prstGeom prst="rect">
            <a:avLst/>
          </a:prstGeom>
        </p:spPr>
        <p:txBody>
          <a:bodyPr wrap="square">
            <a:spAutoFit/>
          </a:bodyPr>
          <a:lstStyle/>
          <a:p>
            <a:pPr algn="ctr"/>
            <a:r>
              <a:rPr lang="fr-FR" dirty="0"/>
              <a:t>Les ascenseurs au moment de la construction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047" y="2452505"/>
            <a:ext cx="1871663" cy="1901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70577" y="4462050"/>
            <a:ext cx="2412840" cy="307777"/>
          </a:xfrm>
          <a:prstGeom prst="rect">
            <a:avLst/>
          </a:prstGeom>
        </p:spPr>
        <p:txBody>
          <a:bodyPr wrap="none">
            <a:spAutoFit/>
          </a:bodyPr>
          <a:lstStyle/>
          <a:p>
            <a:r>
              <a:rPr lang="en-US" dirty="0"/>
              <a:t> Les </a:t>
            </a:r>
            <a:r>
              <a:rPr lang="en-US" dirty="0" err="1"/>
              <a:t>ascenseurs</a:t>
            </a:r>
            <a:r>
              <a:rPr lang="en-US" dirty="0"/>
              <a:t> </a:t>
            </a:r>
            <a:r>
              <a:rPr lang="en-US" dirty="0" err="1"/>
              <a:t>aujourd’hui</a:t>
            </a:r>
            <a:endParaRPr lang="en-US" dirty="0"/>
          </a:p>
        </p:txBody>
      </p:sp>
    </p:spTree>
    <p:extLst>
      <p:ext uri="{BB962C8B-B14F-4D97-AF65-F5344CB8AC3E}">
        <p14:creationId xmlns:p14="http://schemas.microsoft.com/office/powerpoint/2010/main" val="103977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55541" y="0"/>
            <a:ext cx="45719" cy="47767"/>
          </a:xfrm>
        </p:spPr>
        <p:txBody>
          <a:bodyPr>
            <a:normAutofit fontScale="90000"/>
          </a:bodyPr>
          <a:lstStyle/>
          <a:p>
            <a:endParaRPr lang="en-US" dirty="0"/>
          </a:p>
        </p:txBody>
      </p:sp>
      <p:sp>
        <p:nvSpPr>
          <p:cNvPr id="3" name="Text Placeholder 2"/>
          <p:cNvSpPr>
            <a:spLocks noGrp="1"/>
          </p:cNvSpPr>
          <p:nvPr>
            <p:ph type="body" idx="1"/>
          </p:nvPr>
        </p:nvSpPr>
        <p:spPr>
          <a:xfrm>
            <a:off x="544882" y="250602"/>
            <a:ext cx="8337521" cy="1305243"/>
          </a:xfrm>
        </p:spPr>
        <p:txBody>
          <a:bodyPr>
            <a:normAutofit fontScale="92500"/>
          </a:bodyPr>
          <a:lstStyle/>
          <a:p>
            <a:pPr marL="68580" indent="0">
              <a:buNone/>
            </a:pPr>
            <a:r>
              <a:rPr lang="fr-FR" sz="1400" dirty="0" smtClean="0"/>
              <a:t>Depuis les années 80, le monument a régulièrement été rénove, restauré et aménagé pour un public toujours plus nombreux. Au fil du décennies, la tour Eiffel a connu des exploits, des illuminations extraordinaires; des visiteurs prestigieux. </a:t>
            </a:r>
          </a:p>
          <a:p>
            <a:pPr marL="68580" indent="0">
              <a:buNone/>
            </a:pPr>
            <a:r>
              <a:rPr lang="fr-FR" sz="1400" dirty="0" smtClean="0"/>
              <a:t>Elle est le théâtre de nombreux évènements de portée internationale( mises en lumière, centenaire de tour</a:t>
            </a:r>
            <a:r>
              <a:rPr lang="fr-FR" sz="1400" dirty="0"/>
              <a:t>,</a:t>
            </a:r>
            <a:r>
              <a:rPr lang="fr-FR" sz="1400" dirty="0" smtClean="0"/>
              <a:t> spectacle pyrotechnique de l’an 2000, campagnes de peinture, scintillement).</a:t>
            </a:r>
            <a:endParaRPr lang="en-US"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82" y="1615857"/>
            <a:ext cx="3992280" cy="3214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044" y="1424552"/>
            <a:ext cx="3004964" cy="34621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034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pPr marL="68580" indent="0" algn="ctr">
              <a:buNone/>
            </a:pPr>
            <a:r>
              <a:rPr lang="fr-FR" dirty="0" smtClean="0">
                <a:solidFill>
                  <a:schemeClr val="accent6">
                    <a:lumMod val="50000"/>
                  </a:schemeClr>
                </a:solidFill>
                <a:latin typeface="Blackadder ITC" panose="04020505051007020D02" pitchFamily="82" charset="0"/>
              </a:rPr>
              <a:t>Chers amis!</a:t>
            </a:r>
          </a:p>
          <a:p>
            <a:pPr marL="68580" indent="0" algn="ctr">
              <a:buNone/>
            </a:pPr>
            <a:r>
              <a:rPr lang="fr-FR" dirty="0" smtClean="0">
                <a:solidFill>
                  <a:schemeClr val="accent6">
                    <a:lumMod val="50000"/>
                  </a:schemeClr>
                </a:solidFill>
                <a:latin typeface="Blackadder ITC" panose="04020505051007020D02" pitchFamily="82" charset="0"/>
              </a:rPr>
              <a:t>Si une fois vous allez visiter Paris; si vous montez la Tour Eiffel vous y trouvez une grande cabine vitrés qui est le musée Gustave Eiffel. Les noms des ouvriers qui ont construit la tour sont inscrits au mur de cette cabine.</a:t>
            </a:r>
          </a:p>
          <a:p>
            <a:pPr marL="68580" indent="0" algn="ctr">
              <a:buNone/>
            </a:pPr>
            <a:r>
              <a:rPr lang="fr-FR" dirty="0" smtClean="0">
                <a:solidFill>
                  <a:schemeClr val="accent6">
                    <a:lumMod val="50000"/>
                  </a:schemeClr>
                </a:solidFill>
                <a:latin typeface="Blackadder ITC" panose="04020505051007020D02" pitchFamily="82" charset="0"/>
              </a:rPr>
              <a:t>Notre présentation est finie.</a:t>
            </a:r>
          </a:p>
          <a:p>
            <a:pPr marL="68580" indent="0" algn="ctr">
              <a:buNone/>
            </a:pPr>
            <a:r>
              <a:rPr lang="fr-FR" dirty="0" smtClean="0">
                <a:solidFill>
                  <a:schemeClr val="accent6">
                    <a:lumMod val="50000"/>
                  </a:schemeClr>
                </a:solidFill>
                <a:latin typeface="Blackadder ITC" panose="04020505051007020D02" pitchFamily="82" charset="0"/>
              </a:rPr>
              <a:t>Chers amis, nous espérons que la présentation vous plait et vous savez quelque chose intéressante. </a:t>
            </a:r>
          </a:p>
          <a:p>
            <a:pPr marL="68580" indent="0" algn="ctr">
              <a:buNone/>
            </a:pPr>
            <a:r>
              <a:rPr lang="fr-FR" dirty="0" smtClean="0">
                <a:solidFill>
                  <a:schemeClr val="accent6">
                    <a:lumMod val="50000"/>
                  </a:schemeClr>
                </a:solidFill>
                <a:latin typeface="Blackadder ITC" panose="04020505051007020D02" pitchFamily="82" charset="0"/>
                <a:cs typeface="Angsana New" panose="02020603050405020304" pitchFamily="18" charset="-34"/>
              </a:rPr>
              <a:t>Au revoir!</a:t>
            </a:r>
          </a:p>
          <a:p>
            <a:pPr marL="68580" indent="0" algn="ctr">
              <a:buNone/>
            </a:pPr>
            <a:r>
              <a:rPr lang="fr-FR" dirty="0" smtClean="0">
                <a:solidFill>
                  <a:schemeClr val="accent6">
                    <a:lumMod val="50000"/>
                  </a:schemeClr>
                </a:solidFill>
                <a:latin typeface="Blackadder ITC" panose="04020505051007020D02" pitchFamily="82" charset="0"/>
                <a:cs typeface="Angsana New" panose="02020603050405020304" pitchFamily="18" charset="-34"/>
              </a:rPr>
              <a:t>Bonne chance!</a:t>
            </a:r>
            <a:endParaRPr lang="en-US" dirty="0">
              <a:solidFill>
                <a:schemeClr val="accent6">
                  <a:lumMod val="50000"/>
                </a:schemeClr>
              </a:solidFill>
              <a:latin typeface="Blackadder ITC" panose="04020505051007020D02" pitchFamily="82" charset="0"/>
              <a:cs typeface="Angsana New" panose="02020603050405020304" pitchFamily="18" charset="-34"/>
            </a:endParaRPr>
          </a:p>
        </p:txBody>
      </p:sp>
    </p:spTree>
    <p:extLst>
      <p:ext uri="{BB962C8B-B14F-4D97-AF65-F5344CB8AC3E}">
        <p14:creationId xmlns:p14="http://schemas.microsoft.com/office/powerpoint/2010/main" val="2488592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66"/>
          <p:cNvPicPr preferRelativeResize="0"/>
          <p:nvPr/>
        </p:nvPicPr>
        <p:blipFill>
          <a:blip r:embed="rId2">
            <a:alphaModFix/>
          </a:blip>
          <a:stretch>
            <a:fillRect/>
          </a:stretch>
        </p:blipFill>
        <p:spPr>
          <a:xfrm>
            <a:off x="-43841" y="0"/>
            <a:ext cx="9187841" cy="513567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1"/>
          </p:nvPr>
        </p:nvSpPr>
        <p:spPr>
          <a:xfrm>
            <a:off x="4024924" y="450883"/>
            <a:ext cx="4977820" cy="4290165"/>
          </a:xfrm>
          <a:prstGeom prst="rect">
            <a:avLst/>
          </a:prstGeom>
        </p:spPr>
        <p:txBody>
          <a:bodyPr lIns="91425" tIns="91425" rIns="91425" bIns="91425" anchor="t" anchorCtr="0">
            <a:noAutofit/>
          </a:bodyPr>
          <a:lstStyle/>
          <a:p>
            <a:pPr lvl="0">
              <a:spcBef>
                <a:spcPts val="0"/>
              </a:spcBef>
              <a:buNone/>
            </a:pPr>
            <a:r>
              <a:rPr lang="fr" sz="1200" dirty="0" smtClean="0">
                <a:solidFill>
                  <a:srgbClr val="000000"/>
                </a:solidFill>
                <a:latin typeface="Times New Roman" pitchFamily="18" charset="0"/>
                <a:ea typeface="Arial"/>
                <a:cs typeface="Times New Roman" pitchFamily="18" charset="0"/>
                <a:sym typeface="Arial"/>
              </a:rPr>
              <a:t>Dans mon travaille j’ai voulu </a:t>
            </a:r>
            <a:r>
              <a:rPr lang="fr-FR" sz="1200" dirty="0" smtClean="0">
                <a:solidFill>
                  <a:srgbClr val="000000"/>
                </a:solidFill>
                <a:latin typeface="Times New Roman" pitchFamily="18" charset="0"/>
                <a:ea typeface="Arial"/>
                <a:cs typeface="Times New Roman" pitchFamily="18" charset="0"/>
                <a:sym typeface="Arial"/>
              </a:rPr>
              <a:t>résoudre les problèmes suivants:</a:t>
            </a:r>
          </a:p>
          <a:p>
            <a:pPr lvl="0">
              <a:spcBef>
                <a:spcPts val="0"/>
              </a:spcBef>
              <a:buFontTx/>
              <a:buChar char="-"/>
            </a:pPr>
            <a:r>
              <a:rPr lang="fr-FR" sz="1200" dirty="0" smtClean="0">
                <a:solidFill>
                  <a:srgbClr val="000000"/>
                </a:solidFill>
                <a:latin typeface="Times New Roman" pitchFamily="18" charset="0"/>
                <a:ea typeface="Arial"/>
                <a:cs typeface="Times New Roman" pitchFamily="18" charset="0"/>
                <a:sym typeface="Arial"/>
              </a:rPr>
              <a:t>Pourquoi la tour Eiffel est devenu le symbole de la France?</a:t>
            </a:r>
          </a:p>
          <a:p>
            <a:pPr lvl="0">
              <a:spcBef>
                <a:spcPts val="0"/>
              </a:spcBef>
              <a:buFontTx/>
              <a:buChar char="-"/>
            </a:pPr>
            <a:r>
              <a:rPr lang="fr-FR" sz="1200" dirty="0" smtClean="0">
                <a:solidFill>
                  <a:srgbClr val="000000"/>
                </a:solidFill>
                <a:latin typeface="Times New Roman" pitchFamily="18" charset="0"/>
                <a:ea typeface="Arial"/>
                <a:cs typeface="Times New Roman" pitchFamily="18" charset="0"/>
                <a:sym typeface="Arial"/>
              </a:rPr>
              <a:t>N’est-elle victime de la publicité ou c’est le mythe touristique, ou c’est le chef d’œuvre technique, le génie des ingénieurs et la merveille architecturale?</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Le 19 siècle en France c’est une période de profonds changements. En 19 siècle la France trouve l’équilibre politique et la puissance financière. En même temps les bouleversements scientifiques et techniques changent le société française. La Révolution industrielle a entrainé des modifications profondes des modes de vie. La société s’est devisée en deux classe: la classe de bourgeoise et la classe de prolétariat. De nombreux progrès techniques se produisent tout au long du 19 siècle. P. ex. :</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-La machine à vapeur qui fonctionne d’abord au bois, puis au charbon et enfin au pétrole.</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-La naissance du chemin du fer.</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-La télégraphe.</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-La mode du Chanel.</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-La naissance de l’automobile et de l’avion.</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-Le métro et beaucoup d’autres.</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Tout cela caractérise la France en 19 siècle.</a:t>
            </a:r>
          </a:p>
          <a:p>
            <a:pPr marL="68580" lvl="0" indent="0">
              <a:spcBef>
                <a:spcPts val="0"/>
              </a:spcBef>
              <a:buNone/>
            </a:pPr>
            <a:r>
              <a:rPr lang="fr-FR" sz="1200" dirty="0" smtClean="0">
                <a:solidFill>
                  <a:srgbClr val="000000"/>
                </a:solidFill>
                <a:latin typeface="Times New Roman" pitchFamily="18" charset="0"/>
                <a:ea typeface="Arial"/>
                <a:cs typeface="Times New Roman" pitchFamily="18" charset="0"/>
                <a:sym typeface="Arial"/>
              </a:rPr>
              <a:t>      </a:t>
            </a:r>
            <a:endParaRPr lang="fr" sz="1200" dirty="0">
              <a:solidFill>
                <a:srgbClr val="000000"/>
              </a:solidFill>
              <a:latin typeface="Times New Roman" pitchFamily="18" charset="0"/>
              <a:ea typeface="Arial"/>
              <a:cs typeface="Times New Roman" pitchFamily="18" charset="0"/>
              <a:sym typeface="Arial"/>
            </a:endParaRPr>
          </a:p>
        </p:txBody>
      </p:sp>
      <p:pic>
        <p:nvPicPr>
          <p:cNvPr id="68" name="Shape 68"/>
          <p:cNvPicPr preferRelativeResize="0"/>
          <p:nvPr/>
        </p:nvPicPr>
        <p:blipFill>
          <a:blip r:embed="rId3">
            <a:alphaModFix/>
          </a:blip>
          <a:stretch>
            <a:fillRect/>
          </a:stretch>
        </p:blipFill>
        <p:spPr>
          <a:xfrm>
            <a:off x="542964" y="231731"/>
            <a:ext cx="3365155" cy="440963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flipV="1">
            <a:off x="0" y="-651354"/>
            <a:ext cx="9073025" cy="209683"/>
          </a:xfrm>
          <a:prstGeom prst="rect">
            <a:avLst/>
          </a:prstGeom>
        </p:spPr>
        <p:txBody>
          <a:bodyPr lIns="91425" tIns="91425" rIns="91425" bIns="91425" anchor="t" anchorCtr="0">
            <a:noAutofit/>
          </a:bodyPr>
          <a:lstStyle/>
          <a:p>
            <a:pPr lvl="0" algn="ctr">
              <a:spcBef>
                <a:spcPts val="0"/>
              </a:spcBef>
              <a:buNone/>
            </a:pPr>
            <a:endParaRPr lang="fr" b="1" dirty="0">
              <a:solidFill>
                <a:srgbClr val="FF0000"/>
              </a:solidFill>
              <a:latin typeface="Times New Roman" pitchFamily="18" charset="0"/>
              <a:ea typeface="Ultra"/>
              <a:cs typeface="Times New Roman" pitchFamily="18" charset="0"/>
              <a:sym typeface="Ultra"/>
            </a:endParaRPr>
          </a:p>
        </p:txBody>
      </p:sp>
      <p:sp>
        <p:nvSpPr>
          <p:cNvPr id="74" name="Shape 74"/>
          <p:cNvSpPr txBox="1">
            <a:spLocks noGrp="1"/>
          </p:cNvSpPr>
          <p:nvPr>
            <p:ph type="body" idx="1"/>
          </p:nvPr>
        </p:nvSpPr>
        <p:spPr>
          <a:xfrm>
            <a:off x="4257671" y="642764"/>
            <a:ext cx="4225225" cy="3606396"/>
          </a:xfrm>
          <a:prstGeom prst="rect">
            <a:avLst/>
          </a:prstGeom>
        </p:spPr>
        <p:txBody>
          <a:bodyPr lIns="91425" tIns="91425" rIns="91425" bIns="91425" anchor="t" anchorCtr="0">
            <a:noAutofit/>
          </a:bodyPr>
          <a:lstStyle/>
          <a:p>
            <a:pPr marL="0" lvl="0" indent="0" rtl="0">
              <a:spcBef>
                <a:spcPts val="0"/>
              </a:spcBef>
              <a:spcAft>
                <a:spcPts val="0"/>
              </a:spcAft>
              <a:buNone/>
            </a:pPr>
            <a:r>
              <a:rPr lang="fr" sz="1200" dirty="0" smtClean="0">
                <a:solidFill>
                  <a:srgbClr val="000000"/>
                </a:solidFill>
                <a:latin typeface="нью тайм"/>
                <a:ea typeface="Arial"/>
                <a:cs typeface="Times New Roman" pitchFamily="18" charset="0"/>
                <a:sym typeface="Arial"/>
              </a:rPr>
              <a:t>Chers amis!</a:t>
            </a:r>
          </a:p>
          <a:p>
            <a:pPr marL="0" lvl="0" indent="0" rtl="0">
              <a:spcBef>
                <a:spcPts val="0"/>
              </a:spcBef>
              <a:spcAft>
                <a:spcPts val="0"/>
              </a:spcAft>
              <a:buNone/>
            </a:pPr>
            <a:r>
              <a:rPr lang="fr" sz="1200" dirty="0" smtClean="0">
                <a:solidFill>
                  <a:srgbClr val="000000"/>
                </a:solidFill>
                <a:latin typeface="нью тайм"/>
                <a:ea typeface="Arial"/>
                <a:cs typeface="Times New Roman" pitchFamily="18" charset="0"/>
                <a:sym typeface="Arial"/>
              </a:rPr>
              <a:t>Il est connu que depuis qu’il y a des hommes sur la terre il y a aussi des tours. C’est avec la tour Babel que tout a commence. Selon la Bible les fils de Noé avaient voulu construir la tour pour toucher le ciel. </a:t>
            </a:r>
            <a:r>
              <a:rPr lang="fr" sz="1200" dirty="0">
                <a:solidFill>
                  <a:srgbClr val="000000"/>
                </a:solidFill>
                <a:latin typeface="нью тайм"/>
                <a:ea typeface="Arial"/>
                <a:cs typeface="Times New Roman" pitchFamily="18" charset="0"/>
                <a:sym typeface="Arial"/>
              </a:rPr>
              <a:t>M</a:t>
            </a:r>
            <a:r>
              <a:rPr lang="fr" sz="1200" dirty="0" smtClean="0">
                <a:solidFill>
                  <a:srgbClr val="000000"/>
                </a:solidFill>
                <a:latin typeface="нью тайм"/>
                <a:ea typeface="Arial"/>
                <a:cs typeface="Times New Roman" pitchFamily="18" charset="0"/>
                <a:sym typeface="Arial"/>
              </a:rPr>
              <a:t>ais Dieu les punit. La tour fut détruire. Mais cela n’a empéche les autres hommes de construire des tours. </a:t>
            </a:r>
          </a:p>
          <a:p>
            <a:pPr marL="0" lvl="0" indent="0" rtl="0">
              <a:spcBef>
                <a:spcPts val="0"/>
              </a:spcBef>
              <a:spcAft>
                <a:spcPts val="0"/>
              </a:spcAft>
              <a:buNone/>
            </a:pPr>
            <a:r>
              <a:rPr lang="fr" sz="1200" dirty="0" smtClean="0">
                <a:solidFill>
                  <a:srgbClr val="000000"/>
                </a:solidFill>
                <a:latin typeface="нью тайм"/>
                <a:ea typeface="Arial"/>
                <a:cs typeface="Times New Roman" pitchFamily="18" charset="0"/>
                <a:sym typeface="Arial"/>
              </a:rPr>
              <a:t>Il y a des tours célèbres comme il y a des hommes célèbres. Qui ne connait pas la tour penchee de Pise en Italie? La tour Saint-Jacque à Paris? Et la tour Eiffel? </a:t>
            </a:r>
            <a:r>
              <a:rPr lang="fr" sz="1200" dirty="0">
                <a:solidFill>
                  <a:srgbClr val="000000"/>
                </a:solidFill>
                <a:latin typeface="нью тайм"/>
                <a:ea typeface="Arial"/>
                <a:cs typeface="Times New Roman" pitchFamily="18" charset="0"/>
                <a:sym typeface="Arial"/>
              </a:rPr>
              <a:t>Q</a:t>
            </a:r>
            <a:r>
              <a:rPr lang="fr" sz="1200" dirty="0" smtClean="0">
                <a:solidFill>
                  <a:srgbClr val="000000"/>
                </a:solidFill>
                <a:latin typeface="нью тайм"/>
                <a:ea typeface="Arial"/>
                <a:cs typeface="Times New Roman" pitchFamily="18" charset="0"/>
                <a:sym typeface="Arial"/>
              </a:rPr>
              <a:t>uelle est son histoire? </a:t>
            </a:r>
          </a:p>
          <a:p>
            <a:pPr marL="0" lvl="0" indent="0" rtl="0">
              <a:spcBef>
                <a:spcPts val="0"/>
              </a:spcBef>
              <a:spcAft>
                <a:spcPts val="0"/>
              </a:spcAft>
              <a:buNone/>
            </a:pPr>
            <a:r>
              <a:rPr lang="fr" sz="1200" dirty="0" smtClean="0">
                <a:solidFill>
                  <a:srgbClr val="000000"/>
                </a:solidFill>
                <a:latin typeface="нью тайм"/>
                <a:ea typeface="Arial"/>
                <a:cs typeface="Times New Roman" pitchFamily="18" charset="0"/>
                <a:sym typeface="Arial"/>
              </a:rPr>
              <a:t>Vers les annees 1884-1885 la 3 Republique songe à fêter le centenaire de la Révolution de 1789. On a désidé d’organiser une Exposition Universelle qui devrait frapper tout le monde. Le concours d’une curiosité qui devrait orner cette exposition a été ouvert. Il avait beaucoup des projets, mais seul est retenu: celui de monsieur Eiffel.</a:t>
            </a:r>
          </a:p>
          <a:p>
            <a:pPr marL="0" lvl="0" indent="0" rtl="0">
              <a:spcBef>
                <a:spcPts val="0"/>
              </a:spcBef>
              <a:spcAft>
                <a:spcPts val="0"/>
              </a:spcAft>
              <a:buNone/>
            </a:pPr>
            <a:endParaRPr lang="fr" sz="1400" dirty="0" smtClean="0">
              <a:solidFill>
                <a:srgbClr val="000000"/>
              </a:solidFill>
              <a:latin typeface="Times New Roman" pitchFamily="18" charset="0"/>
              <a:ea typeface="Arial"/>
              <a:cs typeface="Times New Roman" pitchFamily="18" charset="0"/>
              <a:sym typeface="Arial"/>
            </a:endParaRPr>
          </a:p>
          <a:p>
            <a:pPr marL="0" lvl="0" indent="0" rtl="0">
              <a:spcBef>
                <a:spcPts val="0"/>
              </a:spcBef>
              <a:spcAft>
                <a:spcPts val="0"/>
              </a:spcAft>
              <a:buNone/>
            </a:pPr>
            <a:endParaRPr lang="fr" sz="1400" dirty="0">
              <a:solidFill>
                <a:srgbClr val="000000"/>
              </a:solidFill>
              <a:latin typeface="Times New Roman" pitchFamily="18" charset="0"/>
              <a:ea typeface="Arial"/>
              <a:cs typeface="Times New Roman" pitchFamily="18" charset="0"/>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6777"/>
            <a:ext cx="2392471" cy="238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7967" y="2732241"/>
            <a:ext cx="2643672" cy="307777"/>
          </a:xfrm>
          <a:prstGeom prst="rect">
            <a:avLst/>
          </a:prstGeom>
        </p:spPr>
        <p:txBody>
          <a:bodyPr wrap="none">
            <a:spAutoFit/>
          </a:bodyPr>
          <a:lstStyle/>
          <a:p>
            <a:r>
              <a:rPr lang="en-US" dirty="0"/>
              <a:t>Exposition </a:t>
            </a:r>
            <a:r>
              <a:rPr lang="en-US" dirty="0" err="1"/>
              <a:t>Universelle</a:t>
            </a:r>
            <a:r>
              <a:rPr lang="en-US" dirty="0"/>
              <a:t> de 1889</a:t>
            </a:r>
            <a:endParaRPr lang="ru-RU"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378" y="3102648"/>
            <a:ext cx="2399074" cy="181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idx="1"/>
          </p:nvPr>
        </p:nvSpPr>
        <p:spPr>
          <a:xfrm>
            <a:off x="411909" y="1053043"/>
            <a:ext cx="4059883" cy="3416400"/>
          </a:xfrm>
        </p:spPr>
        <p:txBody>
          <a:bodyPr>
            <a:normAutofit/>
          </a:bodyPr>
          <a:lstStyle/>
          <a:p>
            <a:pPr marL="68580" indent="0">
              <a:buNone/>
            </a:pPr>
            <a:r>
              <a:rPr lang="fr-FR" sz="1600" dirty="0" smtClean="0">
                <a:latin typeface="Times New Roman" panose="02020603050405020304" pitchFamily="18" charset="0"/>
                <a:cs typeface="Times New Roman" panose="02020603050405020304" pitchFamily="18" charset="0"/>
              </a:rPr>
              <a:t>Monsieur Eiffel? Qui était-il?</a:t>
            </a:r>
          </a:p>
          <a:p>
            <a:pPr marL="68580" indent="0">
              <a:buNone/>
            </a:pPr>
            <a:r>
              <a:rPr lang="fr-FR" sz="1600" dirty="0" smtClean="0">
                <a:latin typeface="Times New Roman" panose="02020603050405020304" pitchFamily="18" charset="0"/>
                <a:cs typeface="Times New Roman" panose="02020603050405020304" pitchFamily="18" charset="0"/>
              </a:rPr>
              <a:t>Il est né en 1832 à Dijon. En 1885, Gustave Eiffel reçoit le diplôme de l’Ecole centrale d’art et d’</a:t>
            </a:r>
            <a:r>
              <a:rPr lang="fr-FR" sz="1600" dirty="0" err="1" smtClean="0">
                <a:latin typeface="Times New Roman" panose="02020603050405020304" pitchFamily="18" charset="0"/>
                <a:cs typeface="Times New Roman" panose="02020603050405020304" pitchFamily="18" charset="0"/>
              </a:rPr>
              <a:t>artisant</a:t>
            </a:r>
            <a:r>
              <a:rPr lang="fr-FR" sz="1600" dirty="0" smtClean="0">
                <a:latin typeface="Times New Roman" panose="02020603050405020304" pitchFamily="18" charset="0"/>
                <a:cs typeface="Times New Roman" panose="02020603050405020304" pitchFamily="18" charset="0"/>
              </a:rPr>
              <a:t>. On l’appelle « maître du vent ». En 1887, au moment du début de la construction de la tour? Gustave Eiffel avait 55 ans. Il est l’auteur des ponts de l’observatoire à Nice. C’est Bartholdi qui confie à Eiffel la construction de l’armature métallique de sa statue de la Liberté dans le port devant New-York. Tous les ingénieurs disaient qu’elle ne tiendrait pas … mais elle tient toujours!</a:t>
            </a:r>
            <a:endParaRPr lang="en-US" sz="16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893" y="1114816"/>
            <a:ext cx="3137770" cy="307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60307" y="4315555"/>
            <a:ext cx="2286000" cy="307777"/>
          </a:xfrm>
          <a:prstGeom prst="rect">
            <a:avLst/>
          </a:prstGeom>
        </p:spPr>
        <p:txBody>
          <a:bodyPr wrap="square">
            <a:spAutoFit/>
          </a:bodyPr>
          <a:lstStyle/>
          <a:p>
            <a:r>
              <a:rPr lang="en-US" dirty="0"/>
              <a:t>Gustave Eiffel</a:t>
            </a:r>
            <a:endParaRPr lang="ru-RU" dirty="0"/>
          </a:p>
        </p:txBody>
      </p:sp>
    </p:spTree>
    <p:extLst>
      <p:ext uri="{BB962C8B-B14F-4D97-AF65-F5344CB8AC3E}">
        <p14:creationId xmlns:p14="http://schemas.microsoft.com/office/powerpoint/2010/main" val="325202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782878" y="459788"/>
            <a:ext cx="4039644" cy="2956142"/>
          </a:xfrm>
          <a:prstGeom prst="rect">
            <a:avLst/>
          </a:prstGeom>
          <a:solidFill>
            <a:schemeClr val="bg1"/>
          </a:solidFill>
          <a:ln>
            <a:solidFill>
              <a:schemeClr val="bg1"/>
            </a:solidFill>
          </a:ln>
        </p:spPr>
        <p:txBody>
          <a:bodyPr lIns="91425" tIns="91425" rIns="91425" bIns="91425" anchor="t" anchorCtr="0">
            <a:noAutofit/>
          </a:bodyPr>
          <a:lstStyle/>
          <a:p>
            <a:pPr lvl="0"/>
            <a:r>
              <a:rPr lang="fr" sz="1400" dirty="0" smtClean="0">
                <a:solidFill>
                  <a:schemeClr val="tx1"/>
                </a:solidFill>
                <a:latin typeface="Times New Roman" panose="02020603050405020304" pitchFamily="18" charset="0"/>
                <a:ea typeface="Pinyon Script"/>
                <a:cs typeface="Times New Roman" panose="02020603050405020304" pitchFamily="18" charset="0"/>
                <a:sym typeface="Pinyon Script"/>
              </a:rPr>
              <a:t>Maurice Koechlin et Emile Nougie ont présenté son idee de la construction métallique de la tour pour l’Exposition universelle de 1889.  Cette idee a plu à m. Eiffel. </a:t>
            </a:r>
            <a:r>
              <a:rPr lang="en-US" sz="1400" dirty="0" smtClean="0">
                <a:solidFill>
                  <a:schemeClr val="tx1"/>
                </a:solidFill>
                <a:latin typeface="Times New Roman" panose="02020603050405020304" pitchFamily="18" charset="0"/>
                <a:ea typeface="Pinyon Script"/>
                <a:cs typeface="Times New Roman" panose="02020603050405020304" pitchFamily="18" charset="0"/>
                <a:sym typeface="Pinyon Script"/>
              </a:rPr>
              <a:t>E</a:t>
            </a:r>
            <a:r>
              <a:rPr lang="fr" sz="1400" dirty="0" smtClean="0">
                <a:solidFill>
                  <a:schemeClr val="tx1"/>
                </a:solidFill>
                <a:latin typeface="Times New Roman" panose="02020603050405020304" pitchFamily="18" charset="0"/>
                <a:ea typeface="Pinyon Script"/>
                <a:cs typeface="Times New Roman" panose="02020603050405020304" pitchFamily="18" charset="0"/>
                <a:sym typeface="Pinyon Script"/>
              </a:rPr>
              <a:t>t il a mis son nom a ce projet. Ce projet a soumis la concurrence et Gustave Eiffel a reçu le premier prix.</a:t>
            </a:r>
            <a:br>
              <a:rPr lang="fr" sz="1400" dirty="0" smtClean="0">
                <a:solidFill>
                  <a:schemeClr val="tx1"/>
                </a:solidFill>
                <a:latin typeface="Times New Roman" panose="02020603050405020304" pitchFamily="18" charset="0"/>
                <a:ea typeface="Pinyon Script"/>
                <a:cs typeface="Times New Roman" panose="02020603050405020304" pitchFamily="18" charset="0"/>
                <a:sym typeface="Pinyon Script"/>
              </a:rPr>
            </a:br>
            <a:r>
              <a:rPr lang="fr" sz="1400" dirty="0" smtClean="0">
                <a:solidFill>
                  <a:schemeClr val="tx1"/>
                </a:solidFill>
                <a:latin typeface="Times New Roman" panose="02020603050405020304" pitchFamily="18" charset="0"/>
                <a:ea typeface="Pinyon Script"/>
                <a:cs typeface="Times New Roman" panose="02020603050405020304" pitchFamily="18" charset="0"/>
                <a:sym typeface="Pinyon Script"/>
              </a:rPr>
              <a:t>Lq construction de la tour a été commencée en janvier 1887. Elle a duré 2 ans, 2 moins et 5 jours. Les ouvriers travaillent jours et nuis. On les appellait « les charpentieurs de ciel ».</a:t>
            </a:r>
            <a:endParaRPr lang="fr" sz="1400" dirty="0">
              <a:solidFill>
                <a:schemeClr val="tx1"/>
              </a:solidFill>
              <a:latin typeface="Times New Roman" panose="02020603050405020304" pitchFamily="18" charset="0"/>
              <a:ea typeface="Pinyon Script"/>
              <a:cs typeface="Times New Roman" panose="02020603050405020304" pitchFamily="18" charset="0"/>
              <a:sym typeface="Pinyon Script"/>
            </a:endParaRPr>
          </a:p>
        </p:txBody>
      </p:sp>
      <p:sp>
        <p:nvSpPr>
          <p:cNvPr id="92" name="Shape 92"/>
          <p:cNvSpPr txBox="1"/>
          <p:nvPr/>
        </p:nvSpPr>
        <p:spPr>
          <a:xfrm>
            <a:off x="5460240" y="4108537"/>
            <a:ext cx="3284749" cy="557408"/>
          </a:xfrm>
          <a:prstGeom prst="rect">
            <a:avLst/>
          </a:prstGeom>
          <a:noFill/>
          <a:ln>
            <a:noFill/>
          </a:ln>
        </p:spPr>
        <p:txBody>
          <a:bodyPr lIns="91425" tIns="91425" rIns="91425" bIns="91425" anchor="ctr" anchorCtr="0">
            <a:noAutofit/>
          </a:bodyPr>
          <a:lstStyle/>
          <a:p>
            <a:pPr lvl="0"/>
            <a:r>
              <a:rPr lang="fr" dirty="0">
                <a:latin typeface="Times New Roman" pitchFamily="18" charset="0"/>
                <a:cs typeface="Times New Roman" pitchFamily="18" charset="0"/>
              </a:rPr>
              <a:t>Premier croquis du pylône de 300 mètres qui deviendra plus tard la tour Eiffel, réalisé par Maurice Koechlin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240" y="597357"/>
            <a:ext cx="3133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774" y="2761988"/>
            <a:ext cx="2032348" cy="17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33263" y="4593475"/>
            <a:ext cx="1627369" cy="307777"/>
          </a:xfrm>
          <a:prstGeom prst="rect">
            <a:avLst/>
          </a:prstGeom>
        </p:spPr>
        <p:txBody>
          <a:bodyPr wrap="none">
            <a:spAutoFit/>
          </a:bodyPr>
          <a:lstStyle/>
          <a:p>
            <a:r>
              <a:rPr lang="fr-FR" dirty="0"/>
              <a:t>Equipe</a:t>
            </a:r>
            <a:r>
              <a:rPr lang="en-US" dirty="0"/>
              <a:t> de </a:t>
            </a:r>
            <a:r>
              <a:rPr lang="fr-FR" dirty="0"/>
              <a:t>riveurs</a:t>
            </a:r>
            <a:r>
              <a:rPr lang="en-US" dirty="0"/>
              <a:t>.</a:t>
            </a:r>
            <a:endParaRPr lang="ru-RU"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201332" y="125601"/>
            <a:ext cx="8432800" cy="564356"/>
          </a:xfrm>
          <a:prstGeom prst="rect">
            <a:avLst/>
          </a:prstGeom>
        </p:spPr>
        <p:txBody>
          <a:bodyPr lIns="91425" tIns="91425" rIns="91425" bIns="91425" anchor="t" anchorCtr="0">
            <a:noAutofit/>
          </a:bodyPr>
          <a:lstStyle/>
          <a:p>
            <a:pPr lvl="0" indent="3009900" rtl="0">
              <a:lnSpc>
                <a:spcPct val="115000"/>
              </a:lnSpc>
              <a:spcBef>
                <a:spcPts val="1400"/>
              </a:spcBef>
              <a:spcAft>
                <a:spcPts val="400"/>
              </a:spcAft>
              <a:buNone/>
            </a:pPr>
            <a:r>
              <a:rPr lang="fr" sz="2400" b="1" dirty="0" smtClean="0">
                <a:solidFill>
                  <a:schemeClr val="accent6">
                    <a:lumMod val="75000"/>
                  </a:schemeClr>
                </a:solidFill>
                <a:latin typeface="Times New Roman" pitchFamily="18" charset="0"/>
                <a:ea typeface="Alegreya"/>
                <a:cs typeface="Times New Roman" pitchFamily="18" charset="0"/>
                <a:sym typeface="Alegreya"/>
              </a:rPr>
              <a:t>La </a:t>
            </a:r>
            <a:r>
              <a:rPr lang="fr" sz="2400" b="1" dirty="0">
                <a:solidFill>
                  <a:schemeClr val="accent6">
                    <a:lumMod val="75000"/>
                  </a:schemeClr>
                </a:solidFill>
                <a:latin typeface="Times New Roman" pitchFamily="18" charset="0"/>
                <a:ea typeface="Alegreya"/>
                <a:cs typeface="Times New Roman" pitchFamily="18" charset="0"/>
                <a:sym typeface="Alegreya"/>
              </a:rPr>
              <a:t>construction de la tour</a:t>
            </a:r>
          </a:p>
          <a:p>
            <a:pPr lvl="0" indent="3009900">
              <a:lnSpc>
                <a:spcPct val="115000"/>
              </a:lnSpc>
              <a:spcBef>
                <a:spcPts val="1400"/>
              </a:spcBef>
              <a:spcAft>
                <a:spcPts val="400"/>
              </a:spcAft>
              <a:buNone/>
            </a:pPr>
            <a:endParaRPr dirty="0"/>
          </a:p>
        </p:txBody>
      </p:sp>
      <p:sp>
        <p:nvSpPr>
          <p:cNvPr id="98" name="Shape 98"/>
          <p:cNvSpPr txBox="1">
            <a:spLocks noGrp="1"/>
          </p:cNvSpPr>
          <p:nvPr>
            <p:ph type="body" idx="1"/>
          </p:nvPr>
        </p:nvSpPr>
        <p:spPr>
          <a:xfrm>
            <a:off x="299300" y="906325"/>
            <a:ext cx="2196899" cy="723600"/>
          </a:xfrm>
          <a:prstGeom prst="rect">
            <a:avLst/>
          </a:prstGeom>
        </p:spPr>
        <p:txBody>
          <a:bodyPr lIns="91425" tIns="91425" rIns="91425" bIns="91425" anchor="t" anchorCtr="0">
            <a:noAutofit/>
          </a:bodyPr>
          <a:lstStyle/>
          <a:p>
            <a:pPr lvl="0">
              <a:spcBef>
                <a:spcPts val="0"/>
              </a:spcBef>
              <a:buNone/>
            </a:pPr>
            <a:r>
              <a:rPr lang="fr" sz="1400" dirty="0">
                <a:solidFill>
                  <a:srgbClr val="000000"/>
                </a:solidFill>
                <a:latin typeface="Times New Roman" pitchFamily="18" charset="0"/>
                <a:ea typeface="Arial"/>
                <a:cs typeface="Times New Roman" pitchFamily="18" charset="0"/>
                <a:sym typeface="Arial"/>
              </a:rPr>
              <a:t>18 juillet 1887 : commencement du montage métallique de la </a:t>
            </a:r>
            <a:r>
              <a:rPr lang="fr" sz="1400" dirty="0">
                <a:solidFill>
                  <a:srgbClr val="000000"/>
                </a:solidFill>
                <a:latin typeface="Arial"/>
                <a:ea typeface="Arial"/>
                <a:cs typeface="Arial"/>
                <a:sym typeface="Arial"/>
              </a:rPr>
              <a:t>pile n</a:t>
            </a:r>
            <a:r>
              <a:rPr lang="fr" sz="1400" baseline="30000" dirty="0">
                <a:solidFill>
                  <a:srgbClr val="000000"/>
                </a:solidFill>
                <a:latin typeface="Arial"/>
                <a:ea typeface="Arial"/>
                <a:cs typeface="Arial"/>
                <a:sym typeface="Arial"/>
              </a:rPr>
              <a:t>o</a:t>
            </a:r>
            <a:r>
              <a:rPr lang="fr" sz="1400" dirty="0">
                <a:solidFill>
                  <a:srgbClr val="000000"/>
                </a:solidFill>
                <a:latin typeface="Arial"/>
                <a:ea typeface="Arial"/>
                <a:cs typeface="Arial"/>
                <a:sym typeface="Arial"/>
              </a:rPr>
              <a:t> 4</a:t>
            </a:r>
          </a:p>
        </p:txBody>
      </p:sp>
      <p:pic>
        <p:nvPicPr>
          <p:cNvPr id="99" name="Shape 99"/>
          <p:cNvPicPr preferRelativeResize="0"/>
          <p:nvPr/>
        </p:nvPicPr>
        <p:blipFill>
          <a:blip r:embed="rId3">
            <a:alphaModFix/>
          </a:blip>
          <a:stretch>
            <a:fillRect/>
          </a:stretch>
        </p:blipFill>
        <p:spPr>
          <a:xfrm>
            <a:off x="531031" y="1849757"/>
            <a:ext cx="1811199" cy="1884000"/>
          </a:xfrm>
          <a:prstGeom prst="rect">
            <a:avLst/>
          </a:prstGeom>
          <a:noFill/>
          <a:ln>
            <a:noFill/>
          </a:ln>
        </p:spPr>
      </p:pic>
      <p:pic>
        <p:nvPicPr>
          <p:cNvPr id="100" name="Shape 100"/>
          <p:cNvPicPr preferRelativeResize="0"/>
          <p:nvPr/>
        </p:nvPicPr>
        <p:blipFill rotWithShape="1">
          <a:blip r:embed="rId4">
            <a:alphaModFix/>
          </a:blip>
          <a:srcRect t="-1080" b="1080"/>
          <a:stretch/>
        </p:blipFill>
        <p:spPr>
          <a:xfrm>
            <a:off x="2571975" y="1153825"/>
            <a:ext cx="1755449" cy="2092625"/>
          </a:xfrm>
          <a:prstGeom prst="rect">
            <a:avLst/>
          </a:prstGeom>
          <a:noFill/>
          <a:ln>
            <a:noFill/>
          </a:ln>
        </p:spPr>
      </p:pic>
      <p:pic>
        <p:nvPicPr>
          <p:cNvPr id="101" name="Shape 101"/>
          <p:cNvPicPr preferRelativeResize="0"/>
          <p:nvPr/>
        </p:nvPicPr>
        <p:blipFill>
          <a:blip r:embed="rId5">
            <a:alphaModFix/>
          </a:blip>
          <a:stretch>
            <a:fillRect/>
          </a:stretch>
        </p:blipFill>
        <p:spPr>
          <a:xfrm>
            <a:off x="4697437" y="1851375"/>
            <a:ext cx="1843800" cy="1884000"/>
          </a:xfrm>
          <a:prstGeom prst="rect">
            <a:avLst/>
          </a:prstGeom>
          <a:noFill/>
          <a:ln>
            <a:noFill/>
          </a:ln>
        </p:spPr>
      </p:pic>
      <p:pic>
        <p:nvPicPr>
          <p:cNvPr id="102" name="Shape 102"/>
          <p:cNvPicPr preferRelativeResize="0"/>
          <p:nvPr/>
        </p:nvPicPr>
        <p:blipFill rotWithShape="1">
          <a:blip r:embed="rId6">
            <a:alphaModFix/>
          </a:blip>
          <a:srcRect b="7655"/>
          <a:stretch/>
        </p:blipFill>
        <p:spPr>
          <a:xfrm>
            <a:off x="6798516" y="1205975"/>
            <a:ext cx="1843800" cy="1988325"/>
          </a:xfrm>
          <a:prstGeom prst="rect">
            <a:avLst/>
          </a:prstGeom>
          <a:noFill/>
          <a:ln>
            <a:noFill/>
          </a:ln>
        </p:spPr>
      </p:pic>
      <p:sp>
        <p:nvSpPr>
          <p:cNvPr id="103" name="Shape 103"/>
          <p:cNvSpPr txBox="1"/>
          <p:nvPr/>
        </p:nvSpPr>
        <p:spPr>
          <a:xfrm>
            <a:off x="2465803" y="3073161"/>
            <a:ext cx="2231634" cy="1602600"/>
          </a:xfrm>
          <a:prstGeom prst="rect">
            <a:avLst/>
          </a:prstGeom>
          <a:noFill/>
          <a:ln>
            <a:noFill/>
          </a:ln>
        </p:spPr>
        <p:txBody>
          <a:bodyPr lIns="91425" tIns="91425" rIns="91425" bIns="91425" anchor="ctr" anchorCtr="0">
            <a:noAutofit/>
          </a:bodyPr>
          <a:lstStyle/>
          <a:p>
            <a:pPr lvl="0" rtl="0">
              <a:spcBef>
                <a:spcPts val="0"/>
              </a:spcBef>
              <a:buNone/>
            </a:pPr>
            <a:r>
              <a:rPr lang="fr" dirty="0">
                <a:latin typeface="Times New Roman" pitchFamily="18" charset="0"/>
                <a:cs typeface="Times New Roman" pitchFamily="18" charset="0"/>
              </a:rPr>
              <a:t>7 décembre 1887 : montage de la partie inférieure sur les pylônes en charpente</a:t>
            </a:r>
          </a:p>
        </p:txBody>
      </p:sp>
      <p:sp>
        <p:nvSpPr>
          <p:cNvPr id="104" name="Shape 104"/>
          <p:cNvSpPr txBox="1"/>
          <p:nvPr/>
        </p:nvSpPr>
        <p:spPr>
          <a:xfrm>
            <a:off x="4485025" y="574875"/>
            <a:ext cx="2268600" cy="1778400"/>
          </a:xfrm>
          <a:prstGeom prst="rect">
            <a:avLst/>
          </a:prstGeom>
          <a:noFill/>
          <a:ln>
            <a:noFill/>
          </a:ln>
        </p:spPr>
        <p:txBody>
          <a:bodyPr lIns="91425" tIns="91425" rIns="91425" bIns="91425" anchor="ctr" anchorCtr="0">
            <a:noAutofit/>
          </a:bodyPr>
          <a:lstStyle/>
          <a:p>
            <a:pPr lvl="0" rtl="0">
              <a:spcBef>
                <a:spcPts val="0"/>
              </a:spcBef>
              <a:buNone/>
            </a:pPr>
            <a:r>
              <a:rPr lang="fr" dirty="0">
                <a:latin typeface="Times New Roman" pitchFamily="18" charset="0"/>
                <a:cs typeface="Times New Roman" pitchFamily="18" charset="0"/>
              </a:rPr>
              <a:t>20 mars 1888 : montage des poutres horizontales sur l'échafaudage du milieu</a:t>
            </a:r>
          </a:p>
        </p:txBody>
      </p:sp>
      <p:sp>
        <p:nvSpPr>
          <p:cNvPr id="105" name="Shape 105"/>
          <p:cNvSpPr txBox="1"/>
          <p:nvPr/>
        </p:nvSpPr>
        <p:spPr>
          <a:xfrm>
            <a:off x="6590787" y="2464349"/>
            <a:ext cx="2405400" cy="2158500"/>
          </a:xfrm>
          <a:prstGeom prst="rect">
            <a:avLst/>
          </a:prstGeom>
          <a:noFill/>
          <a:ln>
            <a:noFill/>
          </a:ln>
        </p:spPr>
        <p:txBody>
          <a:bodyPr lIns="91425" tIns="91425" rIns="91425" bIns="91425" anchor="ctr" anchorCtr="0">
            <a:noAutofit/>
          </a:bodyPr>
          <a:lstStyle/>
          <a:p>
            <a:pPr lvl="0" rtl="0">
              <a:spcBef>
                <a:spcPts val="0"/>
              </a:spcBef>
              <a:buNone/>
            </a:pPr>
            <a:r>
              <a:rPr lang="fr" dirty="0">
                <a:latin typeface="Times New Roman" pitchFamily="18" charset="0"/>
                <a:cs typeface="Times New Roman" pitchFamily="18" charset="0"/>
              </a:rPr>
              <a:t>15 mai 1888 : montage des piliers au-dessus du premier étage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302625" y="154650"/>
            <a:ext cx="9329957" cy="572699"/>
          </a:xfrm>
          <a:prstGeom prst="rect">
            <a:avLst/>
          </a:prstGeom>
        </p:spPr>
        <p:txBody>
          <a:bodyPr lIns="91425" tIns="91425" rIns="91425" bIns="91425" anchor="t" anchorCtr="0">
            <a:noAutofit/>
          </a:bodyPr>
          <a:lstStyle/>
          <a:p>
            <a:pPr lvl="0" indent="3009900" rtl="0">
              <a:lnSpc>
                <a:spcPct val="115000"/>
              </a:lnSpc>
              <a:spcBef>
                <a:spcPts val="1400"/>
              </a:spcBef>
              <a:spcAft>
                <a:spcPts val="400"/>
              </a:spcAft>
              <a:buNone/>
            </a:pPr>
            <a:r>
              <a:rPr lang="fr" sz="2400" b="1" dirty="0">
                <a:solidFill>
                  <a:schemeClr val="accent5"/>
                </a:solidFill>
                <a:latin typeface="Times New Roman" pitchFamily="18" charset="0"/>
                <a:ea typeface="Alegreya"/>
                <a:cs typeface="Times New Roman" pitchFamily="18" charset="0"/>
                <a:sym typeface="Alegreya"/>
              </a:rPr>
              <a:t>La construction de la tour</a:t>
            </a:r>
          </a:p>
          <a:p>
            <a:pPr lvl="0">
              <a:spcBef>
                <a:spcPts val="0"/>
              </a:spcBef>
              <a:buNone/>
            </a:pPr>
            <a:endParaRPr dirty="0"/>
          </a:p>
        </p:txBody>
      </p:sp>
      <p:sp>
        <p:nvSpPr>
          <p:cNvPr id="111" name="Shape 111"/>
          <p:cNvSpPr txBox="1">
            <a:spLocks noGrp="1"/>
          </p:cNvSpPr>
          <p:nvPr>
            <p:ph type="body" idx="1"/>
          </p:nvPr>
        </p:nvSpPr>
        <p:spPr>
          <a:xfrm>
            <a:off x="424650" y="2594799"/>
            <a:ext cx="1990800" cy="1419300"/>
          </a:xfrm>
          <a:prstGeom prst="rect">
            <a:avLst/>
          </a:prstGeom>
        </p:spPr>
        <p:txBody>
          <a:bodyPr lIns="91425" tIns="91425" rIns="91425" bIns="91425" anchor="t" anchorCtr="0">
            <a:noAutofit/>
          </a:bodyPr>
          <a:lstStyle/>
          <a:p>
            <a:pPr lvl="0">
              <a:spcBef>
                <a:spcPts val="0"/>
              </a:spcBef>
              <a:buNone/>
            </a:pPr>
            <a:r>
              <a:rPr lang="fr" sz="1400" dirty="0">
                <a:solidFill>
                  <a:srgbClr val="000000"/>
                </a:solidFill>
                <a:latin typeface="Aharoni" panose="02010803020104030203" pitchFamily="2" charset="-79"/>
                <a:cs typeface="Aharoni" panose="02010803020104030203" pitchFamily="2" charset="-79"/>
              </a:rPr>
              <a:t>21 août 1888 : montage de la deuxième plate-forme</a:t>
            </a:r>
          </a:p>
        </p:txBody>
      </p:sp>
      <p:pic>
        <p:nvPicPr>
          <p:cNvPr id="112" name="Shape 112"/>
          <p:cNvPicPr preferRelativeResize="0"/>
          <p:nvPr/>
        </p:nvPicPr>
        <p:blipFill>
          <a:blip r:embed="rId3">
            <a:alphaModFix/>
          </a:blip>
          <a:stretch>
            <a:fillRect/>
          </a:stretch>
        </p:blipFill>
        <p:spPr>
          <a:xfrm>
            <a:off x="568484" y="776175"/>
            <a:ext cx="1439950" cy="1839749"/>
          </a:xfrm>
          <a:prstGeom prst="rect">
            <a:avLst/>
          </a:prstGeom>
          <a:noFill/>
          <a:ln>
            <a:noFill/>
          </a:ln>
        </p:spPr>
      </p:pic>
      <p:pic>
        <p:nvPicPr>
          <p:cNvPr id="113" name="Shape 113"/>
          <p:cNvPicPr preferRelativeResize="0"/>
          <p:nvPr/>
        </p:nvPicPr>
        <p:blipFill>
          <a:blip r:embed="rId4">
            <a:alphaModFix/>
          </a:blip>
          <a:stretch>
            <a:fillRect/>
          </a:stretch>
        </p:blipFill>
        <p:spPr>
          <a:xfrm>
            <a:off x="2415450" y="2373125"/>
            <a:ext cx="1518300" cy="1839749"/>
          </a:xfrm>
          <a:prstGeom prst="rect">
            <a:avLst/>
          </a:prstGeom>
          <a:noFill/>
          <a:ln>
            <a:noFill/>
          </a:ln>
        </p:spPr>
      </p:pic>
      <p:pic>
        <p:nvPicPr>
          <p:cNvPr id="114" name="Shape 114"/>
          <p:cNvPicPr preferRelativeResize="0"/>
          <p:nvPr/>
        </p:nvPicPr>
        <p:blipFill>
          <a:blip r:embed="rId5">
            <a:alphaModFix/>
          </a:blip>
          <a:stretch>
            <a:fillRect/>
          </a:stretch>
        </p:blipFill>
        <p:spPr>
          <a:xfrm>
            <a:off x="4440075" y="827525"/>
            <a:ext cx="1518299" cy="1839749"/>
          </a:xfrm>
          <a:prstGeom prst="rect">
            <a:avLst/>
          </a:prstGeom>
          <a:noFill/>
          <a:ln>
            <a:noFill/>
          </a:ln>
        </p:spPr>
      </p:pic>
      <p:pic>
        <p:nvPicPr>
          <p:cNvPr id="115" name="Shape 115"/>
          <p:cNvPicPr preferRelativeResize="0"/>
          <p:nvPr/>
        </p:nvPicPr>
        <p:blipFill rotWithShape="1">
          <a:blip r:embed="rId6">
            <a:alphaModFix/>
          </a:blip>
          <a:srcRect l="-2570" r="2569"/>
          <a:stretch/>
        </p:blipFill>
        <p:spPr>
          <a:xfrm>
            <a:off x="6967275" y="2507475"/>
            <a:ext cx="1518300" cy="1866974"/>
          </a:xfrm>
          <a:prstGeom prst="rect">
            <a:avLst/>
          </a:prstGeom>
          <a:noFill/>
          <a:ln>
            <a:noFill/>
          </a:ln>
        </p:spPr>
      </p:pic>
      <p:sp>
        <p:nvSpPr>
          <p:cNvPr id="116" name="Shape 116"/>
          <p:cNvSpPr txBox="1"/>
          <p:nvPr/>
        </p:nvSpPr>
        <p:spPr>
          <a:xfrm>
            <a:off x="2295225" y="1121800"/>
            <a:ext cx="1955699" cy="1749000"/>
          </a:xfrm>
          <a:prstGeom prst="rect">
            <a:avLst/>
          </a:prstGeom>
          <a:noFill/>
          <a:ln>
            <a:noFill/>
          </a:ln>
        </p:spPr>
        <p:txBody>
          <a:bodyPr lIns="91425" tIns="91425" rIns="91425" bIns="91425" anchor="ctr" anchorCtr="0">
            <a:noAutofit/>
          </a:bodyPr>
          <a:lstStyle/>
          <a:p>
            <a:pPr lvl="0" rtl="0">
              <a:spcBef>
                <a:spcPts val="0"/>
              </a:spcBef>
              <a:buNone/>
            </a:pPr>
            <a:r>
              <a:rPr lang="fr" dirty="0">
                <a:latin typeface="Algerian" panose="04020705040A02060702" pitchFamily="82" charset="0"/>
                <a:cs typeface="Times New Roman" pitchFamily="18" charset="0"/>
              </a:rPr>
              <a:t>26 décembre 1888 : montage de la partie supérieure</a:t>
            </a:r>
          </a:p>
        </p:txBody>
      </p:sp>
      <p:sp>
        <p:nvSpPr>
          <p:cNvPr id="117" name="Shape 117"/>
          <p:cNvSpPr txBox="1"/>
          <p:nvPr/>
        </p:nvSpPr>
        <p:spPr>
          <a:xfrm>
            <a:off x="4309612" y="2035175"/>
            <a:ext cx="2281799" cy="2177699"/>
          </a:xfrm>
          <a:prstGeom prst="rect">
            <a:avLst/>
          </a:prstGeom>
          <a:noFill/>
          <a:ln>
            <a:noFill/>
          </a:ln>
        </p:spPr>
        <p:txBody>
          <a:bodyPr lIns="91425" tIns="91425" rIns="91425" bIns="91425" anchor="ctr" anchorCtr="0">
            <a:noAutofit/>
          </a:bodyPr>
          <a:lstStyle/>
          <a:p>
            <a:pPr lvl="0" rtl="0">
              <a:spcBef>
                <a:spcPts val="0"/>
              </a:spcBef>
              <a:buNone/>
            </a:pPr>
            <a:r>
              <a:rPr lang="fr" dirty="0">
                <a:latin typeface="Andalus" panose="02020603050405020304" pitchFamily="18" charset="-78"/>
                <a:cs typeface="Andalus" panose="02020603050405020304" pitchFamily="18" charset="-78"/>
              </a:rPr>
              <a:t>15 mars 1889 : montage du campanile</a:t>
            </a:r>
          </a:p>
        </p:txBody>
      </p:sp>
      <p:sp>
        <p:nvSpPr>
          <p:cNvPr id="118" name="Shape 118"/>
          <p:cNvSpPr txBox="1"/>
          <p:nvPr/>
        </p:nvSpPr>
        <p:spPr>
          <a:xfrm>
            <a:off x="6746232" y="1121800"/>
            <a:ext cx="2089500" cy="2248799"/>
          </a:xfrm>
          <a:prstGeom prst="rect">
            <a:avLst/>
          </a:prstGeom>
          <a:noFill/>
          <a:ln>
            <a:noFill/>
          </a:ln>
        </p:spPr>
        <p:txBody>
          <a:bodyPr lIns="91425" tIns="91425" rIns="91425" bIns="91425" anchor="ctr" anchorCtr="0">
            <a:noAutofit/>
          </a:bodyPr>
          <a:lstStyle/>
          <a:p>
            <a:pPr lvl="0" rtl="0">
              <a:spcBef>
                <a:spcPts val="0"/>
              </a:spcBef>
              <a:buNone/>
            </a:pPr>
            <a:r>
              <a:rPr lang="fr" dirty="0">
                <a:latin typeface="AR CENA" panose="02000000000000000000" pitchFamily="2" charset="0"/>
                <a:cs typeface="Times New Roman" pitchFamily="18" charset="0"/>
              </a:rPr>
              <a:t>Fin mars 1889 : vue générale de l'ouvrage achevé</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74" y="1"/>
            <a:ext cx="8520599" cy="62630"/>
          </a:xfrm>
        </p:spPr>
        <p:txBody>
          <a:bodyPr>
            <a:normAutofit fontScale="90000"/>
          </a:bodyPr>
          <a:lstStyle/>
          <a:p>
            <a:endParaRPr lang="en-US" dirty="0"/>
          </a:p>
        </p:txBody>
      </p:sp>
      <p:sp>
        <p:nvSpPr>
          <p:cNvPr id="3" name="Text Placeholder 2"/>
          <p:cNvSpPr>
            <a:spLocks noGrp="1"/>
          </p:cNvSpPr>
          <p:nvPr>
            <p:ph type="body" idx="1"/>
          </p:nvPr>
        </p:nvSpPr>
        <p:spPr>
          <a:xfrm>
            <a:off x="374331" y="438411"/>
            <a:ext cx="4761340" cy="2361156"/>
          </a:xfrm>
        </p:spPr>
        <p:txBody>
          <a:bodyPr>
            <a:normAutofit lnSpcReduction="10000"/>
          </a:bodyPr>
          <a:lstStyle/>
          <a:p>
            <a:pPr marL="68580" indent="0">
              <a:buNone/>
            </a:pPr>
            <a:r>
              <a:rPr lang="fr-FR" sz="1400" dirty="0" smtClean="0">
                <a:latin typeface="Andalus" panose="02020603050405020304" pitchFamily="18" charset="-78"/>
                <a:cs typeface="Andalus" panose="02020603050405020304" pitchFamily="18" charset="-78"/>
              </a:rPr>
              <a:t>Mais… une longue bataille a précédé le triomphe. Certains Parisiens n’</a:t>
            </a:r>
            <a:r>
              <a:rPr lang="fr-FR" sz="1400" dirty="0">
                <a:latin typeface="Andalus" panose="02020603050405020304" pitchFamily="18" charset="-78"/>
                <a:cs typeface="Andalus" panose="02020603050405020304" pitchFamily="18" charset="-78"/>
              </a:rPr>
              <a:t>é</a:t>
            </a:r>
            <a:r>
              <a:rPr lang="fr-FR" sz="1400" dirty="0" smtClean="0">
                <a:latin typeface="Andalus" panose="02020603050405020304" pitchFamily="18" charset="-78"/>
                <a:cs typeface="Andalus" panose="02020603050405020304" pitchFamily="18" charset="-78"/>
              </a:rPr>
              <a:t>taient pas contents de voir s’élever cette tour moderne au milieu des vieux monuments de Paris. Parmi eux des personnalités des lettres et des arts: Charles Gounod, Alexandre Dumas-fils, Leconte de </a:t>
            </a:r>
            <a:r>
              <a:rPr lang="fr-FR" sz="1400" dirty="0" err="1" smtClean="0">
                <a:latin typeface="Andalus" panose="02020603050405020304" pitchFamily="18" charset="-78"/>
                <a:cs typeface="Andalus" panose="02020603050405020304" pitchFamily="18" charset="-78"/>
              </a:rPr>
              <a:t>Lisle</a:t>
            </a:r>
            <a:r>
              <a:rPr lang="fr-FR" sz="1400" dirty="0" smtClean="0">
                <a:latin typeface="Andalus" panose="02020603050405020304" pitchFamily="18" charset="-78"/>
                <a:cs typeface="Andalus" panose="02020603050405020304" pitchFamily="18" charset="-78"/>
              </a:rPr>
              <a:t>, Guy de Maupassant et d’autres:</a:t>
            </a:r>
          </a:p>
          <a:p>
            <a:pPr marL="68580" indent="0">
              <a:buNone/>
            </a:pPr>
            <a:r>
              <a:rPr lang="fr-FR" sz="1400" dirty="0" smtClean="0">
                <a:latin typeface="Andalus" panose="02020603050405020304" pitchFamily="18" charset="-78"/>
                <a:cs typeface="Andalus" panose="02020603050405020304" pitchFamily="18" charset="-78"/>
              </a:rPr>
              <a:t>« Nous venons, écrivains, peintres, sculpteurs, architectes, amateurs passionnés de la beauté jusqu’ici intacte de Paris, protester de toutes nos forces contre la construction de l’inutile et monstrueuse Tour Eiffel. La Tour Eiffel c’est le déshonneur de Paris » .</a:t>
            </a:r>
            <a:endParaRPr lang="en-US" sz="1400" dirty="0">
              <a:latin typeface="Andalus" panose="02020603050405020304" pitchFamily="18" charset="-78"/>
              <a:cs typeface="Andalus" panose="02020603050405020304"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671" y="438411"/>
            <a:ext cx="2185792" cy="21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46306" y="890704"/>
            <a:ext cx="1509387" cy="523220"/>
          </a:xfrm>
          <a:prstGeom prst="rect">
            <a:avLst/>
          </a:prstGeom>
        </p:spPr>
        <p:txBody>
          <a:bodyPr wrap="square">
            <a:spAutoFit/>
          </a:bodyPr>
          <a:lstStyle/>
          <a:p>
            <a:r>
              <a:rPr lang="en-US" dirty="0"/>
              <a:t>Alexandre </a:t>
            </a:r>
            <a:r>
              <a:rPr lang="en-US" dirty="0" smtClean="0"/>
              <a:t>Dumas- </a:t>
            </a:r>
            <a:r>
              <a:rPr lang="en-US" dirty="0" err="1"/>
              <a:t>Fils</a:t>
            </a:r>
            <a:endParaRPr lang="ru-R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84" y="2705622"/>
            <a:ext cx="1865313" cy="194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9586" y="4653225"/>
            <a:ext cx="1487908" cy="307777"/>
          </a:xfrm>
          <a:prstGeom prst="rect">
            <a:avLst/>
          </a:prstGeom>
        </p:spPr>
        <p:txBody>
          <a:bodyPr wrap="none">
            <a:spAutoFit/>
          </a:bodyPr>
          <a:lstStyle/>
          <a:p>
            <a:r>
              <a:rPr lang="en-US" dirty="0"/>
              <a:t>Charles Gounod</a:t>
            </a:r>
            <a:endParaRPr lang="ru-RU"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61363"/>
            <a:ext cx="2073057" cy="197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24168" y="4580949"/>
            <a:ext cx="1447832" cy="307777"/>
          </a:xfrm>
          <a:prstGeom prst="rect">
            <a:avLst/>
          </a:prstGeom>
        </p:spPr>
        <p:txBody>
          <a:bodyPr wrap="none">
            <a:spAutoFit/>
          </a:bodyPr>
          <a:lstStyle/>
          <a:p>
            <a:r>
              <a:rPr lang="en-US" dirty="0"/>
              <a:t>Charles </a:t>
            </a:r>
            <a:r>
              <a:rPr lang="en-US" dirty="0" err="1"/>
              <a:t>Garnier</a:t>
            </a:r>
            <a:endParaRPr lang="ru-RU"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689" y="2705621"/>
            <a:ext cx="2048004" cy="194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84396" y="4665750"/>
            <a:ext cx="1487908" cy="307777"/>
          </a:xfrm>
          <a:prstGeom prst="rect">
            <a:avLst/>
          </a:prstGeom>
        </p:spPr>
        <p:txBody>
          <a:bodyPr wrap="none">
            <a:spAutoFit/>
          </a:bodyPr>
          <a:lstStyle/>
          <a:p>
            <a:r>
              <a:rPr lang="en-US" dirty="0" err="1"/>
              <a:t>Leconte</a:t>
            </a:r>
            <a:r>
              <a:rPr lang="en-US" dirty="0"/>
              <a:t> de Lisle</a:t>
            </a:r>
            <a:endParaRPr lang="ru-RU" dirty="0"/>
          </a:p>
        </p:txBody>
      </p:sp>
    </p:spTree>
    <p:extLst>
      <p:ext uri="{BB962C8B-B14F-4D97-AF65-F5344CB8AC3E}">
        <p14:creationId xmlns:p14="http://schemas.microsoft.com/office/powerpoint/2010/main" val="94168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950" y="-624553"/>
            <a:ext cx="5319522" cy="572699"/>
          </a:xfrm>
        </p:spPr>
        <p:txBody>
          <a:bodyPr>
            <a:normAutofit fontScale="90000"/>
          </a:bodyPr>
          <a:lstStyle/>
          <a:p>
            <a:endParaRPr lang="en-US" dirty="0"/>
          </a:p>
        </p:txBody>
      </p:sp>
      <p:sp>
        <p:nvSpPr>
          <p:cNvPr id="3" name="Text Placeholder 2"/>
          <p:cNvSpPr>
            <a:spLocks noGrp="1"/>
          </p:cNvSpPr>
          <p:nvPr>
            <p:ph type="body" idx="1"/>
          </p:nvPr>
        </p:nvSpPr>
        <p:spPr>
          <a:xfrm>
            <a:off x="368068" y="576277"/>
            <a:ext cx="4550466" cy="3416400"/>
          </a:xfrm>
        </p:spPr>
        <p:txBody>
          <a:bodyPr>
            <a:normAutofit fontScale="92500"/>
          </a:bodyPr>
          <a:lstStyle/>
          <a:p>
            <a:pPr marL="68580" indent="0">
              <a:buNone/>
            </a:pPr>
            <a:r>
              <a:rPr lang="fr-FR" sz="1400" dirty="0">
                <a:cs typeface="Times New Roman" panose="02020603050405020304" pitchFamily="18" charset="0"/>
              </a:rPr>
              <a:t>Tout de même le 31mars 1889, un dimanche, à midi moins dix, Gustave Eiffel signe l’ouverture de l’Exposition </a:t>
            </a:r>
            <a:r>
              <a:rPr lang="fr-FR" sz="1400" dirty="0" smtClean="0">
                <a:cs typeface="Times New Roman" panose="02020603050405020304" pitchFamily="18" charset="0"/>
              </a:rPr>
              <a:t>Universelle</a:t>
            </a:r>
            <a:r>
              <a:rPr lang="fr-FR" sz="1400" dirty="0">
                <a:cs typeface="Times New Roman" panose="02020603050405020304" pitchFamily="18" charset="0"/>
              </a:rPr>
              <a:t>. Puis il hisse le drapeau national au sommet de la tour, cette dentelle de fer sous le ciel Paris. La voilà. Regardez-la.</a:t>
            </a:r>
          </a:p>
          <a:p>
            <a:pPr marL="68580" indent="0">
              <a:buNone/>
            </a:pPr>
            <a:r>
              <a:rPr lang="fr-FR" sz="1400" dirty="0" smtClean="0">
                <a:cs typeface="Times New Roman" panose="02020603050405020304" pitchFamily="18" charset="0"/>
              </a:rPr>
              <a:t> Nous savons tous qu’en réalité, la tour Eiffel n’est qu’une tour, assez haute, en fer. Esthétiquement parlant, elle n’est pas particulièrement belle, elle est plutôt ordinaire. Pourtant, tout de monde la voit comme une merveille architecturale et voyage des centaines de kilomètres pour la voir. Mais pourquoi?</a:t>
            </a:r>
          </a:p>
          <a:p>
            <a:pPr marL="68580" indent="0">
              <a:buNone/>
            </a:pPr>
            <a:r>
              <a:rPr lang="fr-FR" sz="1400" dirty="0" smtClean="0">
                <a:cs typeface="Times New Roman" panose="02020603050405020304" pitchFamily="18" charset="0"/>
              </a:rPr>
              <a:t>Penchant sur la question, nous sommes venu s à la conclusion que c’est le symbole de la tour Eiffel et ce qu’il représente attire autant de curieux, c’est donc pourquoi nous avons décrété que la tour Eiffel était un mythe. </a:t>
            </a:r>
            <a:endParaRPr lang="en-US" sz="1400" dirty="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573" y="657615"/>
            <a:ext cx="3858016" cy="3350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4110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4367</TotalTime>
  <Words>1975</Words>
  <Application>Microsoft Office PowerPoint</Application>
  <PresentationFormat>Экран (16:9)</PresentationFormat>
  <Paragraphs>89</Paragraphs>
  <Slides>17</Slides>
  <Notes>6</Notes>
  <HiddenSlides>0</HiddenSlides>
  <MMClips>0</MMClips>
  <ScaleCrop>false</ScaleCrop>
  <HeadingPairs>
    <vt:vector size="6" baseType="variant">
      <vt:variant>
        <vt:lpstr>Использованные шрифты</vt:lpstr>
      </vt:variant>
      <vt:variant>
        <vt:i4>22</vt:i4>
      </vt:variant>
      <vt:variant>
        <vt:lpstr>Тема</vt:lpstr>
      </vt:variant>
      <vt:variant>
        <vt:i4>1</vt:i4>
      </vt:variant>
      <vt:variant>
        <vt:lpstr>Заголовки слайдов</vt:lpstr>
      </vt:variant>
      <vt:variant>
        <vt:i4>17</vt:i4>
      </vt:variant>
    </vt:vector>
  </HeadingPairs>
  <TitlesOfParts>
    <vt:vector size="40" baseType="lpstr">
      <vt:lpstr>Wingdings 2</vt:lpstr>
      <vt:lpstr>Year supply of fairy cakes</vt:lpstr>
      <vt:lpstr>Algerian</vt:lpstr>
      <vt:lpstr>Pinyon Script</vt:lpstr>
      <vt:lpstr>Times New Roman</vt:lpstr>
      <vt:lpstr>AR JULIAN</vt:lpstr>
      <vt:lpstr>Angsana New</vt:lpstr>
      <vt:lpstr>Century Gothic</vt:lpstr>
      <vt:lpstr>Proxima Nova</vt:lpstr>
      <vt:lpstr>Ultra</vt:lpstr>
      <vt:lpstr>Arial</vt:lpstr>
      <vt:lpstr>Cooper Black</vt:lpstr>
      <vt:lpstr>Alegreya</vt:lpstr>
      <vt:lpstr>Aharoni</vt:lpstr>
      <vt:lpstr>нью тайм</vt:lpstr>
      <vt:lpstr>Blackadder ITC</vt:lpstr>
      <vt:lpstr>AR ESSENCE</vt:lpstr>
      <vt:lpstr>Andalus</vt:lpstr>
      <vt:lpstr>Vivian</vt:lpstr>
      <vt:lpstr>Lucida Calligraphy</vt:lpstr>
      <vt:lpstr>AR CENA</vt:lpstr>
      <vt:lpstr>Varela Round</vt:lpstr>
      <vt:lpstr>Austin</vt:lpstr>
      <vt:lpstr>La Tour Eiffel</vt:lpstr>
      <vt:lpstr>Презентация PowerPoint</vt:lpstr>
      <vt:lpstr>Презентация PowerPoint</vt:lpstr>
      <vt:lpstr>Презентация PowerPoint</vt:lpstr>
      <vt:lpstr>Maurice Koechlin et Emile Nougie ont présenté son idee de la construction métallique de la tour pour l’Exposition universelle de 1889.  Cette idee a plu à m. Eiffel. Et il a mis son nom a ce projet. Ce projet a soumis la concurrence et Gustave Eiffel a reçu le premier prix. Lq construction de la tour a été commencée en janvier 1887. Elle a duré 2 ans, 2 moins et 5 jours. Les ouvriers travaillent jours et nuis. On les appellait « les charpentieurs de ciel ».</vt:lpstr>
      <vt:lpstr>La construction de la tour </vt:lpstr>
      <vt:lpstr>La construction de la tour </vt:lpstr>
      <vt:lpstr>Презентация PowerPoint</vt:lpstr>
      <vt:lpstr>Презентация PowerPoint</vt:lpstr>
      <vt:lpstr>Презентация PowerPoint</vt:lpstr>
      <vt:lpstr>Презентация PowerPoint</vt:lpstr>
      <vt:lpstr>La tour Eiffel</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Tour Eiffel</dc:title>
  <dc:creator>yura</dc:creator>
  <cp:lastModifiedBy>Татьяна</cp:lastModifiedBy>
  <cp:revision>122</cp:revision>
  <dcterms:modified xsi:type="dcterms:W3CDTF">2019-09-22T06:22:11Z</dcterms:modified>
</cp:coreProperties>
</file>