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009900"/>
    <a:srgbClr val="0066FF"/>
    <a:srgbClr val="CC0000"/>
    <a:srgbClr val="9933FF"/>
    <a:srgbClr val="800080"/>
    <a:srgbClr val="660033"/>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C360DAB-BA0B-4CE1-8F64-A66023682E0A}"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360DAB-BA0B-4CE1-8F64-A66023682E0A}"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C360DAB-BA0B-4CE1-8F64-A66023682E0A}"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360DAB-BA0B-4CE1-8F64-A66023682E0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8AD245B-A9B0-4EBF-9D91-7896417E317F}" type="datetimeFigureOut">
              <a:rPr lang="ru-RU" smtClean="0"/>
              <a:t>15.09.2019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360DAB-BA0B-4CE1-8F64-A66023682E0A}"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8AD245B-A9B0-4EBF-9D91-7896417E317F}" type="datetimeFigureOut">
              <a:rPr lang="ru-RU" smtClean="0"/>
              <a:t>15.09.2019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C360DAB-BA0B-4CE1-8F64-A66023682E0A}"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971600" y="548680"/>
            <a:ext cx="7848872" cy="3888432"/>
          </a:xfrm>
        </p:spPr>
        <p:txBody>
          <a:bodyPr>
            <a:normAutofit/>
          </a:bodyPr>
          <a:lstStyle/>
          <a:p>
            <a:pPr algn="ctr"/>
            <a:r>
              <a:rPr lang="ru-RU" sz="4000" b="1" dirty="0">
                <a:solidFill>
                  <a:srgbClr val="0000FF"/>
                </a:solidFill>
                <a:effectLst/>
                <a:latin typeface="Times New Roman" pitchFamily="18" charset="0"/>
                <a:cs typeface="Times New Roman" pitchFamily="18" charset="0"/>
              </a:rPr>
              <a:t>Открытый урок по теме «</a:t>
            </a:r>
            <a:r>
              <a:rPr lang="en-US" sz="4000" b="1" i="1" dirty="0">
                <a:solidFill>
                  <a:srgbClr val="0000FF"/>
                </a:solidFill>
                <a:effectLst/>
                <a:latin typeface="Times New Roman" pitchFamily="18" charset="0"/>
                <a:cs typeface="Times New Roman" pitchFamily="18" charset="0"/>
              </a:rPr>
              <a:t>Great Places for Children</a:t>
            </a:r>
            <a:r>
              <a:rPr lang="ru-RU" sz="4000" b="1" dirty="0">
                <a:solidFill>
                  <a:srgbClr val="0000FF"/>
                </a:solidFill>
                <a:effectLst/>
                <a:latin typeface="Times New Roman" pitchFamily="18" charset="0"/>
                <a:cs typeface="Times New Roman" pitchFamily="18" charset="0"/>
              </a:rPr>
              <a:t>» к учебнику учебно-методического комплекса  «Сферы» по английскому языку для 5 класса</a:t>
            </a:r>
            <a:r>
              <a:rPr lang="ru-RU" dirty="0">
                <a:solidFill>
                  <a:srgbClr val="FFFF00"/>
                </a:solidFill>
                <a:effectLst/>
              </a:rPr>
              <a:t/>
            </a:r>
            <a:br>
              <a:rPr lang="ru-RU" dirty="0">
                <a:solidFill>
                  <a:srgbClr val="FFFF00"/>
                </a:solidFill>
                <a:effectLst/>
              </a:rPr>
            </a:br>
            <a:endParaRPr lang="ru-RU" dirty="0">
              <a:solidFill>
                <a:srgbClr val="FFFF00"/>
              </a:solidFill>
            </a:endParaRPr>
          </a:p>
        </p:txBody>
      </p:sp>
      <p:sp>
        <p:nvSpPr>
          <p:cNvPr id="8" name="Подзаголовок 7"/>
          <p:cNvSpPr>
            <a:spLocks noGrp="1"/>
          </p:cNvSpPr>
          <p:nvPr>
            <p:ph type="subTitle" idx="1"/>
          </p:nvPr>
        </p:nvSpPr>
        <p:spPr>
          <a:xfrm>
            <a:off x="2411760" y="5373216"/>
            <a:ext cx="6480392" cy="1152128"/>
          </a:xfrm>
        </p:spPr>
        <p:txBody>
          <a:bodyPr>
            <a:normAutofit/>
          </a:bodyPr>
          <a:lstStyle/>
          <a:p>
            <a:r>
              <a:rPr lang="ru-RU" dirty="0" smtClean="0"/>
              <a:t> </a:t>
            </a:r>
            <a:r>
              <a:rPr lang="ru-RU" dirty="0" smtClean="0">
                <a:latin typeface="Times New Roman" pitchFamily="18" charset="0"/>
                <a:cs typeface="Times New Roman" pitchFamily="18" charset="0"/>
              </a:rPr>
              <a:t>Учитель английского языка</a:t>
            </a:r>
          </a:p>
          <a:p>
            <a:r>
              <a:rPr lang="ru-RU" dirty="0" smtClean="0">
                <a:latin typeface="Times New Roman" pitchFamily="18" charset="0"/>
                <a:cs typeface="Times New Roman" pitchFamily="18" charset="0"/>
              </a:rPr>
              <a:t>Комиссарова </a:t>
            </a:r>
            <a:r>
              <a:rPr lang="ru-RU" dirty="0">
                <a:latin typeface="Times New Roman" pitchFamily="18" charset="0"/>
                <a:cs typeface="Times New Roman" pitchFamily="18" charset="0"/>
              </a:rPr>
              <a:t>Людмила Александровна</a:t>
            </a:r>
          </a:p>
          <a:p>
            <a:endParaRPr lang="ru-RU" dirty="0"/>
          </a:p>
        </p:txBody>
      </p:sp>
    </p:spTree>
    <p:extLst>
      <p:ext uri="{BB962C8B-B14F-4D97-AF65-F5344CB8AC3E}">
        <p14:creationId xmlns:p14="http://schemas.microsoft.com/office/powerpoint/2010/main" val="418465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979029"/>
            <a:ext cx="7704856" cy="1569660"/>
          </a:xfrm>
          <a:prstGeom prst="rect">
            <a:avLst/>
          </a:prstGeom>
        </p:spPr>
        <p:txBody>
          <a:bodyPr wrap="square">
            <a:spAutoFit/>
          </a:bodyPr>
          <a:lstStyle/>
          <a:p>
            <a:r>
              <a:rPr lang="en-US" sz="4800" b="1" i="1" dirty="0">
                <a:solidFill>
                  <a:srgbClr val="009900"/>
                </a:solidFill>
                <a:latin typeface="Times New Roman" pitchFamily="18" charset="0"/>
                <a:cs typeface="Times New Roman" pitchFamily="18" charset="0"/>
              </a:rPr>
              <a:t>each corner= every corner</a:t>
            </a:r>
            <a:endParaRPr lang="ru-RU" sz="4800" b="1" i="1" dirty="0">
              <a:solidFill>
                <a:srgbClr val="009900"/>
              </a:solidFill>
              <a:latin typeface="Times New Roman" pitchFamily="18" charset="0"/>
              <a:cs typeface="Times New Roman" pitchFamily="18" charset="0"/>
            </a:endParaRPr>
          </a:p>
          <a:p>
            <a:r>
              <a:rPr lang="en-US" sz="4800" b="1" i="1" dirty="0">
                <a:solidFill>
                  <a:srgbClr val="009900"/>
                </a:solidFill>
                <a:latin typeface="Times New Roman" pitchFamily="18" charset="0"/>
                <a:cs typeface="Times New Roman" pitchFamily="18" charset="0"/>
              </a:rPr>
              <a:t>agree on a place</a:t>
            </a:r>
            <a:endParaRPr lang="ru-RU" sz="4800" b="1" i="1" dirty="0">
              <a:solidFill>
                <a:srgbClr val="009900"/>
              </a:solidFill>
              <a:latin typeface="Times New Roman" pitchFamily="18" charset="0"/>
              <a:cs typeface="Times New Roman" pitchFamily="18" charset="0"/>
            </a:endParaRPr>
          </a:p>
        </p:txBody>
      </p:sp>
      <p:sp>
        <p:nvSpPr>
          <p:cNvPr id="4" name="Прямоугольник 3"/>
          <p:cNvSpPr/>
          <p:nvPr/>
        </p:nvSpPr>
        <p:spPr>
          <a:xfrm>
            <a:off x="1043608" y="2967335"/>
            <a:ext cx="7848872" cy="2800767"/>
          </a:xfrm>
          <a:prstGeom prst="rect">
            <a:avLst/>
          </a:prstGeom>
        </p:spPr>
        <p:txBody>
          <a:bodyPr wrap="square">
            <a:spAutoFit/>
          </a:bodyPr>
          <a:lstStyle/>
          <a:p>
            <a:pPr algn="ctr"/>
            <a:r>
              <a:rPr lang="en-US" sz="4400" b="1" i="1" dirty="0" smtClean="0">
                <a:solidFill>
                  <a:srgbClr val="0000FF"/>
                </a:solidFill>
                <a:latin typeface="Times New Roman" pitchFamily="18" charset="0"/>
                <a:cs typeface="Times New Roman" pitchFamily="18" charset="0"/>
              </a:rPr>
              <a:t>1.</a:t>
            </a:r>
            <a:r>
              <a:rPr lang="ru-RU" sz="4400" b="1" i="1" dirty="0" smtClean="0">
                <a:solidFill>
                  <a:srgbClr val="0000FF"/>
                </a:solidFill>
                <a:latin typeface="Times New Roman" pitchFamily="18" charset="0"/>
                <a:cs typeface="Times New Roman" pitchFamily="18" charset="0"/>
              </a:rPr>
              <a:t> </a:t>
            </a:r>
            <a:r>
              <a:rPr lang="en-US" sz="4400" b="1" i="1" dirty="0" smtClean="0">
                <a:solidFill>
                  <a:srgbClr val="0000FF"/>
                </a:solidFill>
                <a:latin typeface="Times New Roman" pitchFamily="18" charset="0"/>
                <a:cs typeface="Times New Roman" pitchFamily="18" charset="0"/>
              </a:rPr>
              <a:t>The students each make a </a:t>
            </a:r>
            <a:r>
              <a:rPr lang="ru-RU" sz="4400" b="1" i="1" dirty="0" smtClean="0">
                <a:solidFill>
                  <a:srgbClr val="0000FF"/>
                </a:solidFill>
                <a:latin typeface="Times New Roman" pitchFamily="18" charset="0"/>
                <a:cs typeface="Times New Roman" pitchFamily="18" charset="0"/>
              </a:rPr>
              <a:t>     </a:t>
            </a:r>
            <a:r>
              <a:rPr lang="en-US" sz="4400" b="1" i="1" dirty="0" smtClean="0">
                <a:solidFill>
                  <a:srgbClr val="0000FF"/>
                </a:solidFill>
                <a:latin typeface="Times New Roman" pitchFamily="18" charset="0"/>
                <a:cs typeface="Times New Roman" pitchFamily="18" charset="0"/>
              </a:rPr>
              <a:t>place mat.</a:t>
            </a:r>
            <a:endParaRPr lang="ru-RU" sz="4400" b="1" i="1" dirty="0" smtClean="0">
              <a:solidFill>
                <a:srgbClr val="0000FF"/>
              </a:solidFill>
              <a:latin typeface="Times New Roman" pitchFamily="18" charset="0"/>
              <a:cs typeface="Times New Roman" pitchFamily="18" charset="0"/>
            </a:endParaRPr>
          </a:p>
          <a:p>
            <a:pPr algn="ctr"/>
            <a:r>
              <a:rPr lang="en-US" sz="4400" b="1" i="1" dirty="0" smtClean="0">
                <a:solidFill>
                  <a:srgbClr val="0000FF"/>
                </a:solidFill>
                <a:latin typeface="Times New Roman" pitchFamily="18" charset="0"/>
                <a:cs typeface="Times New Roman" pitchFamily="18" charset="0"/>
              </a:rPr>
              <a:t>2.</a:t>
            </a:r>
            <a:r>
              <a:rPr lang="ru-RU" sz="4400" b="1" i="1" dirty="0" smtClean="0">
                <a:solidFill>
                  <a:srgbClr val="0000FF"/>
                </a:solidFill>
                <a:latin typeface="Times New Roman" pitchFamily="18" charset="0"/>
                <a:cs typeface="Times New Roman" pitchFamily="18" charset="0"/>
              </a:rPr>
              <a:t> </a:t>
            </a:r>
            <a:r>
              <a:rPr lang="en-US" sz="4400" b="1" i="1" dirty="0" smtClean="0">
                <a:solidFill>
                  <a:srgbClr val="0000FF"/>
                </a:solidFill>
                <a:latin typeface="Times New Roman" pitchFamily="18" charset="0"/>
                <a:cs typeface="Times New Roman" pitchFamily="18" charset="0"/>
              </a:rPr>
              <a:t>There </a:t>
            </a:r>
            <a:r>
              <a:rPr lang="en-US" sz="4400" b="1" i="1" dirty="0">
                <a:solidFill>
                  <a:srgbClr val="0000FF"/>
                </a:solidFill>
                <a:latin typeface="Times New Roman" pitchFamily="18" charset="0"/>
                <a:cs typeface="Times New Roman" pitchFamily="18" charset="0"/>
              </a:rPr>
              <a:t>is one idea that all the students have got.</a:t>
            </a:r>
            <a:endParaRPr lang="ru-RU" sz="44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8672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85" y="855876"/>
            <a:ext cx="3706332" cy="244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332656"/>
            <a:ext cx="7344816" cy="523220"/>
          </a:xfrm>
          <a:prstGeom prst="rect">
            <a:avLst/>
          </a:prstGeom>
        </p:spPr>
        <p:txBody>
          <a:bodyPr wrap="square">
            <a:spAutoFit/>
          </a:bodyPr>
          <a:lstStyle/>
          <a:p>
            <a:pPr algn="ctr"/>
            <a:r>
              <a:rPr lang="en-US" sz="2800" b="1" dirty="0">
                <a:solidFill>
                  <a:srgbClr val="CC3300"/>
                </a:solidFill>
                <a:latin typeface="Times New Roman" pitchFamily="18" charset="0"/>
                <a:cs typeface="Times New Roman" pitchFamily="18" charset="0"/>
              </a:rPr>
              <a:t>Listen to the dialogue of </a:t>
            </a:r>
            <a:r>
              <a:rPr lang="en-US" sz="2800" b="1" i="1" dirty="0">
                <a:solidFill>
                  <a:srgbClr val="CC3300"/>
                </a:solidFill>
                <a:latin typeface="Times New Roman" pitchFamily="18" charset="0"/>
                <a:cs typeface="Times New Roman" pitchFamily="18" charset="0"/>
              </a:rPr>
              <a:t>ex.4, p.131 </a:t>
            </a:r>
            <a:r>
              <a:rPr lang="en-US" sz="2800" b="1" dirty="0">
                <a:solidFill>
                  <a:srgbClr val="CC3300"/>
                </a:solidFill>
                <a:latin typeface="Times New Roman" pitchFamily="18" charset="0"/>
                <a:cs typeface="Times New Roman" pitchFamily="18" charset="0"/>
              </a:rPr>
              <a:t>and read it. </a:t>
            </a:r>
            <a:endParaRPr lang="ru-RU" sz="2800" b="1" dirty="0">
              <a:solidFill>
                <a:srgbClr val="CC3300"/>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930" y="3360528"/>
            <a:ext cx="7044707" cy="336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58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4" y="1271588"/>
            <a:ext cx="6209109"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0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9632" y="188640"/>
            <a:ext cx="7776864" cy="6408712"/>
          </a:xfrm>
        </p:spPr>
        <p:txBody>
          <a:bodyPr>
            <a:normAutofit/>
          </a:bodyPr>
          <a:lstStyle/>
          <a:p>
            <a:r>
              <a:rPr lang="en-US" sz="3600" b="1" dirty="0">
                <a:effectLst/>
                <a:latin typeface="Times New Roman" pitchFamily="18" charset="0"/>
                <a:cs typeface="Times New Roman" pitchFamily="18" charset="0"/>
              </a:rPr>
              <a:t>Some people live in the country</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Where the houses are very small,</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Some people live in the city </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Where  the houses are very tall.</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But in the country where the houses are very small,</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The gardens are very big,</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And in the city where the houses are tall,</a:t>
            </a:r>
            <a:r>
              <a:rPr lang="ru-RU" sz="3600" b="1" dirty="0">
                <a:effectLst/>
                <a:latin typeface="Times New Roman" pitchFamily="18" charset="0"/>
                <a:cs typeface="Times New Roman" pitchFamily="18" charset="0"/>
              </a:rPr>
              <a:t/>
            </a:r>
            <a:br>
              <a:rPr lang="ru-RU" sz="3600" b="1" dirty="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The are no gardens at all.</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89151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1115616" y="404664"/>
            <a:ext cx="3672408" cy="6264696"/>
          </a:xfrm>
        </p:spPr>
        <p:txBody>
          <a:bodyPr>
            <a:normAutofit fontScale="92500" lnSpcReduction="20000"/>
          </a:bodyPr>
          <a:lstStyle/>
          <a:p>
            <a:r>
              <a:rPr lang="en-US" b="1" dirty="0" smtClean="0">
                <a:solidFill>
                  <a:srgbClr val="00CC00"/>
                </a:solidFill>
                <a:latin typeface="Times New Roman" pitchFamily="18" charset="0"/>
                <a:cs typeface="Times New Roman" pitchFamily="18" charset="0"/>
              </a:rPr>
              <a:t>1. </a:t>
            </a:r>
            <a:r>
              <a:rPr lang="en-US" b="1" dirty="0">
                <a:solidFill>
                  <a:srgbClr val="00CC00"/>
                </a:solidFill>
                <a:latin typeface="Times New Roman" pitchFamily="18" charset="0"/>
                <a:cs typeface="Times New Roman" pitchFamily="18" charset="0"/>
              </a:rPr>
              <a:t>shopping </a:t>
            </a:r>
            <a:r>
              <a:rPr lang="en-US" b="1" dirty="0" err="1" smtClean="0">
                <a:solidFill>
                  <a:srgbClr val="00CC00"/>
                </a:solidFill>
                <a:latin typeface="Times New Roman" pitchFamily="18" charset="0"/>
                <a:cs typeface="Times New Roman" pitchFamily="18" charset="0"/>
              </a:rPr>
              <a:t>centre</a:t>
            </a:r>
            <a:endParaRPr lang="ru-RU" b="1" dirty="0" smtClean="0">
              <a:solidFill>
                <a:srgbClr val="00CC00"/>
              </a:solidFill>
              <a:latin typeface="Times New Roman" pitchFamily="18" charset="0"/>
              <a:cs typeface="Times New Roman" pitchFamily="18" charset="0"/>
            </a:endParaRPr>
          </a:p>
          <a:p>
            <a:r>
              <a:rPr lang="en-US" b="1" dirty="0">
                <a:solidFill>
                  <a:srgbClr val="00CC00"/>
                </a:solidFill>
                <a:latin typeface="Times New Roman" pitchFamily="18" charset="0"/>
                <a:cs typeface="Times New Roman" pitchFamily="18" charset="0"/>
              </a:rPr>
              <a:t>2. </a:t>
            </a:r>
            <a:r>
              <a:rPr lang="en-US" b="1" dirty="0" smtClean="0">
                <a:solidFill>
                  <a:srgbClr val="00CC00"/>
                </a:solidFill>
                <a:latin typeface="Times New Roman" pitchFamily="18" charset="0"/>
                <a:cs typeface="Times New Roman" pitchFamily="18" charset="0"/>
              </a:rPr>
              <a:t>town</a:t>
            </a:r>
            <a:endParaRPr lang="ru-RU" b="1" dirty="0" smtClean="0">
              <a:solidFill>
                <a:srgbClr val="00CC00"/>
              </a:solidFill>
              <a:latin typeface="Times New Roman" pitchFamily="18" charset="0"/>
              <a:cs typeface="Times New Roman" pitchFamily="18" charset="0"/>
            </a:endParaRPr>
          </a:p>
          <a:p>
            <a:r>
              <a:rPr lang="en-US" b="1" dirty="0">
                <a:solidFill>
                  <a:srgbClr val="00CC00"/>
                </a:solidFill>
                <a:latin typeface="Times New Roman" pitchFamily="18" charset="0"/>
                <a:cs typeface="Times New Roman" pitchFamily="18" charset="0"/>
              </a:rPr>
              <a:t>3. </a:t>
            </a:r>
            <a:r>
              <a:rPr lang="en-US" b="1" dirty="0" smtClean="0">
                <a:solidFill>
                  <a:srgbClr val="00CC00"/>
                </a:solidFill>
                <a:latin typeface="Times New Roman" pitchFamily="18" charset="0"/>
                <a:cs typeface="Times New Roman" pitchFamily="18" charset="0"/>
              </a:rPr>
              <a:t>theatre</a:t>
            </a:r>
            <a:endParaRPr lang="ru-RU" b="1" dirty="0" smtClean="0">
              <a:solidFill>
                <a:srgbClr val="00CC00"/>
              </a:solidFill>
              <a:latin typeface="Times New Roman" pitchFamily="18" charset="0"/>
              <a:cs typeface="Times New Roman" pitchFamily="18" charset="0"/>
            </a:endParaRPr>
          </a:p>
          <a:p>
            <a:r>
              <a:rPr lang="en-US" b="1" dirty="0">
                <a:solidFill>
                  <a:srgbClr val="00CC00"/>
                </a:solidFill>
                <a:latin typeface="Times New Roman" pitchFamily="18" charset="0"/>
                <a:cs typeface="Times New Roman" pitchFamily="18" charset="0"/>
              </a:rPr>
              <a:t>4. </a:t>
            </a:r>
            <a:r>
              <a:rPr lang="en-US" b="1" dirty="0" smtClean="0">
                <a:solidFill>
                  <a:srgbClr val="00CC00"/>
                </a:solidFill>
                <a:latin typeface="Times New Roman" pitchFamily="18" charset="0"/>
                <a:cs typeface="Times New Roman" pitchFamily="18" charset="0"/>
              </a:rPr>
              <a:t>school</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5. </a:t>
            </a:r>
            <a:r>
              <a:rPr lang="en-US" b="1" dirty="0" smtClean="0">
                <a:solidFill>
                  <a:srgbClr val="00CC00"/>
                </a:solidFill>
                <a:latin typeface="Times New Roman" pitchFamily="18" charset="0"/>
                <a:cs typeface="Times New Roman" pitchFamily="18" charset="0"/>
              </a:rPr>
              <a:t>city</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6. </a:t>
            </a:r>
            <a:r>
              <a:rPr lang="en-US" b="1" dirty="0">
                <a:solidFill>
                  <a:srgbClr val="00CC00"/>
                </a:solidFill>
                <a:latin typeface="Times New Roman" pitchFamily="18" charset="0"/>
                <a:cs typeface="Times New Roman" pitchFamily="18" charset="0"/>
              </a:rPr>
              <a:t>flat </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7. </a:t>
            </a:r>
            <a:r>
              <a:rPr lang="en-US" b="1" dirty="0" smtClean="0">
                <a:solidFill>
                  <a:srgbClr val="00CC00"/>
                </a:solidFill>
                <a:latin typeface="Times New Roman" pitchFamily="18" charset="0"/>
                <a:cs typeface="Times New Roman" pitchFamily="18" charset="0"/>
              </a:rPr>
              <a:t>park</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8. </a:t>
            </a:r>
            <a:r>
              <a:rPr lang="en-US" b="1" dirty="0" smtClean="0">
                <a:solidFill>
                  <a:srgbClr val="00CC00"/>
                </a:solidFill>
                <a:latin typeface="Times New Roman" pitchFamily="18" charset="0"/>
                <a:cs typeface="Times New Roman" pitchFamily="18" charset="0"/>
              </a:rPr>
              <a:t>church</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9. </a:t>
            </a:r>
            <a:r>
              <a:rPr lang="en-US" b="1" dirty="0" smtClean="0">
                <a:solidFill>
                  <a:srgbClr val="00CC00"/>
                </a:solidFill>
                <a:latin typeface="Times New Roman" pitchFamily="18" charset="0"/>
                <a:cs typeface="Times New Roman" pitchFamily="18" charset="0"/>
              </a:rPr>
              <a:t>stadium</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10. </a:t>
            </a:r>
            <a:r>
              <a:rPr lang="en-US" b="1" dirty="0" smtClean="0">
                <a:solidFill>
                  <a:srgbClr val="00CC00"/>
                </a:solidFill>
                <a:latin typeface="Times New Roman" pitchFamily="18" charset="0"/>
                <a:cs typeface="Times New Roman" pitchFamily="18" charset="0"/>
              </a:rPr>
              <a:t>museum</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11. </a:t>
            </a:r>
            <a:r>
              <a:rPr lang="en-US" b="1" dirty="0" smtClean="0">
                <a:solidFill>
                  <a:srgbClr val="00CC00"/>
                </a:solidFill>
                <a:latin typeface="Times New Roman" pitchFamily="18" charset="0"/>
                <a:cs typeface="Times New Roman" pitchFamily="18" charset="0"/>
              </a:rPr>
              <a:t>cinema</a:t>
            </a:r>
            <a:endParaRPr lang="ru-RU" b="1" dirty="0" smtClean="0">
              <a:solidFill>
                <a:srgbClr val="00CC00"/>
              </a:solidFill>
              <a:latin typeface="Times New Roman" pitchFamily="18" charset="0"/>
              <a:cs typeface="Times New Roman" pitchFamily="18" charset="0"/>
            </a:endParaRPr>
          </a:p>
          <a:p>
            <a:r>
              <a:rPr lang="ru-RU" b="1" dirty="0">
                <a:solidFill>
                  <a:srgbClr val="00CC00"/>
                </a:solidFill>
                <a:latin typeface="Times New Roman" pitchFamily="18" charset="0"/>
                <a:cs typeface="Times New Roman" pitchFamily="18" charset="0"/>
              </a:rPr>
              <a:t>12. </a:t>
            </a:r>
            <a:r>
              <a:rPr lang="en-US" b="1" dirty="0" smtClean="0">
                <a:solidFill>
                  <a:srgbClr val="00CC00"/>
                </a:solidFill>
                <a:latin typeface="Times New Roman" pitchFamily="18" charset="0"/>
                <a:cs typeface="Times New Roman" pitchFamily="18" charset="0"/>
              </a:rPr>
              <a:t>house</a:t>
            </a:r>
            <a:endParaRPr lang="ru-RU" b="1" dirty="0" smtClean="0">
              <a:solidFill>
                <a:srgbClr val="00CC00"/>
              </a:solidFill>
              <a:latin typeface="Times New Roman" pitchFamily="18" charset="0"/>
              <a:cs typeface="Times New Roman" pitchFamily="18" charset="0"/>
            </a:endParaRPr>
          </a:p>
          <a:p>
            <a:r>
              <a:rPr lang="en-US" b="1" dirty="0" smtClean="0">
                <a:solidFill>
                  <a:srgbClr val="00CC00"/>
                </a:solidFill>
                <a:latin typeface="Times New Roman" pitchFamily="18" charset="0"/>
                <a:cs typeface="Times New Roman" pitchFamily="18" charset="0"/>
              </a:rPr>
              <a:t>13</a:t>
            </a:r>
            <a:r>
              <a:rPr lang="en-US" b="1" dirty="0">
                <a:solidFill>
                  <a:srgbClr val="00CC00"/>
                </a:solidFill>
                <a:latin typeface="Times New Roman" pitchFamily="18" charset="0"/>
                <a:cs typeface="Times New Roman" pitchFamily="18" charset="0"/>
              </a:rPr>
              <a:t>. library</a:t>
            </a:r>
            <a:endParaRPr lang="ru-RU" b="1" dirty="0" smtClean="0">
              <a:solidFill>
                <a:srgbClr val="00CC00"/>
              </a:solidFill>
              <a:latin typeface="Times New Roman" pitchFamily="18" charset="0"/>
              <a:cs typeface="Times New Roman" pitchFamily="18" charset="0"/>
            </a:endParaRPr>
          </a:p>
          <a:p>
            <a:endParaRPr lang="ru-RU" dirty="0"/>
          </a:p>
        </p:txBody>
      </p:sp>
      <p:sp>
        <p:nvSpPr>
          <p:cNvPr id="4" name="Объект 3"/>
          <p:cNvSpPr>
            <a:spLocks noGrp="1"/>
          </p:cNvSpPr>
          <p:nvPr>
            <p:ph sz="half" idx="4294967295"/>
          </p:nvPr>
        </p:nvSpPr>
        <p:spPr>
          <a:xfrm>
            <a:off x="4932040" y="332656"/>
            <a:ext cx="3851920" cy="6336704"/>
          </a:xfrm>
        </p:spPr>
        <p:txBody>
          <a:bodyPr>
            <a:normAutofit fontScale="85000" lnSpcReduction="10000"/>
          </a:bodyPr>
          <a:lstStyle/>
          <a:p>
            <a:r>
              <a:rPr lang="en-US" dirty="0">
                <a:latin typeface="Times New Roman" pitchFamily="18" charset="0"/>
                <a:cs typeface="Times New Roman" pitchFamily="18" charset="0"/>
              </a:rPr>
              <a:t>a</a:t>
            </a:r>
            <a:r>
              <a:rPr lang="en-US" b="1" dirty="0">
                <a:solidFill>
                  <a:srgbClr val="FF9900"/>
                </a:solidFill>
                <a:latin typeface="Times New Roman" pitchFamily="18" charset="0"/>
                <a:cs typeface="Times New Roman" pitchFamily="18" charset="0"/>
              </a:rPr>
              <a:t>) </a:t>
            </a:r>
            <a:r>
              <a:rPr lang="ru-RU" b="1" dirty="0">
                <a:solidFill>
                  <a:srgbClr val="FF9900"/>
                </a:solidFill>
                <a:latin typeface="Times New Roman" pitchFamily="18" charset="0"/>
                <a:cs typeface="Times New Roman" pitchFamily="18" charset="0"/>
              </a:rPr>
              <a:t>театр</a:t>
            </a:r>
          </a:p>
          <a:p>
            <a:r>
              <a:rPr lang="en-US" b="1" dirty="0">
                <a:solidFill>
                  <a:srgbClr val="FF9900"/>
                </a:solidFill>
                <a:latin typeface="Times New Roman" pitchFamily="18" charset="0"/>
                <a:cs typeface="Times New Roman" pitchFamily="18" charset="0"/>
              </a:rPr>
              <a:t>b) </a:t>
            </a:r>
            <a:r>
              <a:rPr lang="ru-RU" b="1" dirty="0">
                <a:solidFill>
                  <a:srgbClr val="FF9900"/>
                </a:solidFill>
                <a:latin typeface="Times New Roman" pitchFamily="18" charset="0"/>
                <a:cs typeface="Times New Roman" pitchFamily="18" charset="0"/>
              </a:rPr>
              <a:t>город</a:t>
            </a:r>
            <a:r>
              <a:rPr lang="en-US" b="1" dirty="0">
                <a:solidFill>
                  <a:srgbClr val="FF9900"/>
                </a:solidFill>
                <a:latin typeface="Times New Roman" pitchFamily="18" charset="0"/>
                <a:cs typeface="Times New Roman" pitchFamily="18" charset="0"/>
              </a:rPr>
              <a:t> (</a:t>
            </a:r>
            <a:r>
              <a:rPr lang="ru-RU" b="1" dirty="0">
                <a:solidFill>
                  <a:srgbClr val="FF9900"/>
                </a:solidFill>
                <a:latin typeface="Times New Roman" pitchFamily="18" charset="0"/>
                <a:cs typeface="Times New Roman" pitchFamily="18" charset="0"/>
              </a:rPr>
              <a:t>большой</a:t>
            </a:r>
            <a:r>
              <a:rPr lang="en-US" b="1" dirty="0" smtClean="0">
                <a:solidFill>
                  <a:srgbClr val="FF9900"/>
                </a:solidFill>
                <a:latin typeface="Times New Roman" pitchFamily="18" charset="0"/>
                <a:cs typeface="Times New Roman" pitchFamily="18" charset="0"/>
              </a:rPr>
              <a:t>)</a:t>
            </a:r>
            <a:endParaRPr lang="ru-RU" b="1" dirty="0" smtClean="0">
              <a:solidFill>
                <a:srgbClr val="FF9900"/>
              </a:solidFill>
              <a:latin typeface="Times New Roman" pitchFamily="18" charset="0"/>
              <a:cs typeface="Times New Roman" pitchFamily="18" charset="0"/>
            </a:endParaRPr>
          </a:p>
          <a:p>
            <a:r>
              <a:rPr lang="en-US" b="1" dirty="0">
                <a:solidFill>
                  <a:srgbClr val="FF9900"/>
                </a:solidFill>
                <a:latin typeface="Times New Roman" pitchFamily="18" charset="0"/>
                <a:cs typeface="Times New Roman" pitchFamily="18" charset="0"/>
              </a:rPr>
              <a:t>c) </a:t>
            </a:r>
            <a:r>
              <a:rPr lang="ru-RU" b="1" dirty="0" smtClean="0">
                <a:solidFill>
                  <a:srgbClr val="FF9900"/>
                </a:solidFill>
                <a:latin typeface="Times New Roman" pitchFamily="18" charset="0"/>
                <a:cs typeface="Times New Roman" pitchFamily="18" charset="0"/>
              </a:rPr>
              <a:t>церковь</a:t>
            </a:r>
          </a:p>
          <a:p>
            <a:r>
              <a:rPr lang="en-US" b="1" dirty="0">
                <a:solidFill>
                  <a:srgbClr val="FF9900"/>
                </a:solidFill>
                <a:latin typeface="Times New Roman" pitchFamily="18" charset="0"/>
                <a:cs typeface="Times New Roman" pitchFamily="18" charset="0"/>
              </a:rPr>
              <a:t>c) </a:t>
            </a:r>
            <a:r>
              <a:rPr lang="ru-RU" b="1" dirty="0">
                <a:solidFill>
                  <a:srgbClr val="FF9900"/>
                </a:solidFill>
                <a:latin typeface="Times New Roman" pitchFamily="18" charset="0"/>
                <a:cs typeface="Times New Roman" pitchFamily="18" charset="0"/>
              </a:rPr>
              <a:t>церковь</a:t>
            </a:r>
          </a:p>
          <a:p>
            <a:r>
              <a:rPr lang="en-US" b="1" dirty="0">
                <a:solidFill>
                  <a:srgbClr val="FF9900"/>
                </a:solidFill>
                <a:latin typeface="Times New Roman" pitchFamily="18" charset="0"/>
                <a:cs typeface="Times New Roman" pitchFamily="18" charset="0"/>
              </a:rPr>
              <a:t>d) </a:t>
            </a:r>
            <a:r>
              <a:rPr lang="ru-RU" b="1" dirty="0" smtClean="0">
                <a:solidFill>
                  <a:srgbClr val="FF9900"/>
                </a:solidFill>
                <a:latin typeface="Times New Roman" pitchFamily="18" charset="0"/>
                <a:cs typeface="Times New Roman" pitchFamily="18" charset="0"/>
              </a:rPr>
              <a:t>библиотека</a:t>
            </a:r>
            <a:endParaRPr lang="ru-RU" b="1" dirty="0">
              <a:solidFill>
                <a:srgbClr val="FF9900"/>
              </a:solidFill>
              <a:latin typeface="Times New Roman" pitchFamily="18" charset="0"/>
              <a:cs typeface="Times New Roman" pitchFamily="18" charset="0"/>
            </a:endParaRPr>
          </a:p>
          <a:p>
            <a:r>
              <a:rPr lang="en-US" b="1" dirty="0">
                <a:solidFill>
                  <a:srgbClr val="FF9900"/>
                </a:solidFill>
                <a:latin typeface="Times New Roman" pitchFamily="18" charset="0"/>
                <a:cs typeface="Times New Roman" pitchFamily="18" charset="0"/>
              </a:rPr>
              <a:t>e</a:t>
            </a:r>
            <a:r>
              <a:rPr lang="ru-RU" b="1" dirty="0">
                <a:solidFill>
                  <a:srgbClr val="FF9900"/>
                </a:solidFill>
                <a:latin typeface="Times New Roman" pitchFamily="18" charset="0"/>
                <a:cs typeface="Times New Roman" pitchFamily="18" charset="0"/>
              </a:rPr>
              <a:t>) </a:t>
            </a:r>
            <a:r>
              <a:rPr lang="ru-RU" b="1" dirty="0" smtClean="0">
                <a:solidFill>
                  <a:srgbClr val="FF9900"/>
                </a:solidFill>
                <a:latin typeface="Times New Roman" pitchFamily="18" charset="0"/>
                <a:cs typeface="Times New Roman" pitchFamily="18" charset="0"/>
              </a:rPr>
              <a:t>квартира</a:t>
            </a:r>
          </a:p>
          <a:p>
            <a:r>
              <a:rPr lang="en-US" b="1" dirty="0">
                <a:solidFill>
                  <a:srgbClr val="FF9900"/>
                </a:solidFill>
                <a:latin typeface="Times New Roman" pitchFamily="18" charset="0"/>
                <a:cs typeface="Times New Roman" pitchFamily="18" charset="0"/>
              </a:rPr>
              <a:t>f</a:t>
            </a:r>
            <a:r>
              <a:rPr lang="ru-RU" b="1" dirty="0">
                <a:solidFill>
                  <a:srgbClr val="FF9900"/>
                </a:solidFill>
                <a:latin typeface="Times New Roman" pitchFamily="18" charset="0"/>
                <a:cs typeface="Times New Roman" pitchFamily="18" charset="0"/>
              </a:rPr>
              <a:t>) </a:t>
            </a:r>
            <a:r>
              <a:rPr lang="ru-RU" b="1" dirty="0" smtClean="0">
                <a:solidFill>
                  <a:srgbClr val="FF9900"/>
                </a:solidFill>
                <a:latin typeface="Times New Roman" pitchFamily="18" charset="0"/>
                <a:cs typeface="Times New Roman" pitchFamily="18" charset="0"/>
              </a:rPr>
              <a:t>стадион</a:t>
            </a:r>
          </a:p>
          <a:p>
            <a:r>
              <a:rPr lang="en-US" b="1" dirty="0">
                <a:solidFill>
                  <a:srgbClr val="FF9900"/>
                </a:solidFill>
                <a:latin typeface="Times New Roman" pitchFamily="18" charset="0"/>
                <a:cs typeface="Times New Roman" pitchFamily="18" charset="0"/>
              </a:rPr>
              <a:t>g</a:t>
            </a:r>
            <a:r>
              <a:rPr lang="ru-RU" b="1" dirty="0">
                <a:solidFill>
                  <a:srgbClr val="FF9900"/>
                </a:solidFill>
                <a:latin typeface="Times New Roman" pitchFamily="18" charset="0"/>
                <a:cs typeface="Times New Roman" pitchFamily="18" charset="0"/>
              </a:rPr>
              <a:t>) </a:t>
            </a:r>
            <a:r>
              <a:rPr lang="ru-RU" b="1" dirty="0" smtClean="0">
                <a:solidFill>
                  <a:srgbClr val="FF9900"/>
                </a:solidFill>
                <a:latin typeface="Times New Roman" pitchFamily="18" charset="0"/>
                <a:cs typeface="Times New Roman" pitchFamily="18" charset="0"/>
              </a:rPr>
              <a:t>дом</a:t>
            </a:r>
          </a:p>
          <a:p>
            <a:r>
              <a:rPr lang="en-US" b="1" dirty="0">
                <a:solidFill>
                  <a:srgbClr val="FF9900"/>
                </a:solidFill>
                <a:latin typeface="Times New Roman" pitchFamily="18" charset="0"/>
                <a:cs typeface="Times New Roman" pitchFamily="18" charset="0"/>
              </a:rPr>
              <a:t>h</a:t>
            </a:r>
            <a:r>
              <a:rPr lang="ru-RU" b="1" dirty="0">
                <a:solidFill>
                  <a:srgbClr val="FF9900"/>
                </a:solidFill>
                <a:latin typeface="Times New Roman" pitchFamily="18" charset="0"/>
                <a:cs typeface="Times New Roman" pitchFamily="18" charset="0"/>
              </a:rPr>
              <a:t>) торговый </a:t>
            </a:r>
            <a:r>
              <a:rPr lang="ru-RU" b="1" dirty="0" smtClean="0">
                <a:solidFill>
                  <a:srgbClr val="FF9900"/>
                </a:solidFill>
                <a:latin typeface="Times New Roman" pitchFamily="18" charset="0"/>
                <a:cs typeface="Times New Roman" pitchFamily="18" charset="0"/>
              </a:rPr>
              <a:t>центр</a:t>
            </a:r>
          </a:p>
          <a:p>
            <a:r>
              <a:rPr lang="en-US" b="1" dirty="0">
                <a:solidFill>
                  <a:srgbClr val="FF9900"/>
                </a:solidFill>
                <a:latin typeface="Times New Roman" pitchFamily="18" charset="0"/>
                <a:cs typeface="Times New Roman" pitchFamily="18" charset="0"/>
              </a:rPr>
              <a:t>i</a:t>
            </a:r>
            <a:r>
              <a:rPr lang="ru-RU" b="1" dirty="0">
                <a:solidFill>
                  <a:srgbClr val="FF9900"/>
                </a:solidFill>
                <a:latin typeface="Times New Roman" pitchFamily="18" charset="0"/>
                <a:cs typeface="Times New Roman" pitchFamily="18" charset="0"/>
              </a:rPr>
              <a:t>) </a:t>
            </a:r>
            <a:r>
              <a:rPr lang="ru-RU" b="1" dirty="0" smtClean="0">
                <a:solidFill>
                  <a:srgbClr val="FF9900"/>
                </a:solidFill>
                <a:latin typeface="Times New Roman" pitchFamily="18" charset="0"/>
                <a:cs typeface="Times New Roman" pitchFamily="18" charset="0"/>
              </a:rPr>
              <a:t>парк</a:t>
            </a:r>
          </a:p>
          <a:p>
            <a:r>
              <a:rPr lang="en-US" b="1" dirty="0">
                <a:solidFill>
                  <a:srgbClr val="FF9900"/>
                </a:solidFill>
                <a:latin typeface="Times New Roman" pitchFamily="18" charset="0"/>
                <a:cs typeface="Times New Roman" pitchFamily="18" charset="0"/>
              </a:rPr>
              <a:t>j</a:t>
            </a:r>
            <a:r>
              <a:rPr lang="ru-RU" b="1" dirty="0">
                <a:solidFill>
                  <a:srgbClr val="FF9900"/>
                </a:solidFill>
                <a:latin typeface="Times New Roman" pitchFamily="18" charset="0"/>
                <a:cs typeface="Times New Roman" pitchFamily="18" charset="0"/>
              </a:rPr>
              <a:t>) город (небольшой</a:t>
            </a:r>
            <a:r>
              <a:rPr lang="ru-RU" b="1" dirty="0" smtClean="0">
                <a:solidFill>
                  <a:srgbClr val="FF9900"/>
                </a:solidFill>
                <a:latin typeface="Times New Roman" pitchFamily="18" charset="0"/>
                <a:cs typeface="Times New Roman" pitchFamily="18" charset="0"/>
              </a:rPr>
              <a:t>)</a:t>
            </a:r>
          </a:p>
          <a:p>
            <a:r>
              <a:rPr lang="en-US" b="1" dirty="0">
                <a:solidFill>
                  <a:srgbClr val="FF9900"/>
                </a:solidFill>
                <a:latin typeface="Times New Roman" pitchFamily="18" charset="0"/>
                <a:cs typeface="Times New Roman" pitchFamily="18" charset="0"/>
              </a:rPr>
              <a:t>k</a:t>
            </a:r>
            <a:r>
              <a:rPr lang="ru-RU" b="1" dirty="0">
                <a:solidFill>
                  <a:srgbClr val="FF9900"/>
                </a:solidFill>
                <a:latin typeface="Times New Roman" pitchFamily="18" charset="0"/>
                <a:cs typeface="Times New Roman" pitchFamily="18" charset="0"/>
              </a:rPr>
              <a:t>) </a:t>
            </a:r>
            <a:r>
              <a:rPr lang="ru-RU" b="1" dirty="0" smtClean="0">
                <a:solidFill>
                  <a:srgbClr val="FF9900"/>
                </a:solidFill>
                <a:latin typeface="Times New Roman" pitchFamily="18" charset="0"/>
                <a:cs typeface="Times New Roman" pitchFamily="18" charset="0"/>
              </a:rPr>
              <a:t>школа</a:t>
            </a:r>
          </a:p>
          <a:p>
            <a:r>
              <a:rPr lang="en-US" b="1" dirty="0">
                <a:solidFill>
                  <a:srgbClr val="FF9900"/>
                </a:solidFill>
                <a:latin typeface="Times New Roman" pitchFamily="18" charset="0"/>
                <a:cs typeface="Times New Roman" pitchFamily="18" charset="0"/>
              </a:rPr>
              <a:t>l</a:t>
            </a:r>
            <a:r>
              <a:rPr lang="ru-RU" b="1" dirty="0">
                <a:solidFill>
                  <a:srgbClr val="FF9900"/>
                </a:solidFill>
                <a:latin typeface="Times New Roman" pitchFamily="18" charset="0"/>
                <a:cs typeface="Times New Roman" pitchFamily="18" charset="0"/>
              </a:rPr>
              <a:t>) </a:t>
            </a:r>
            <a:r>
              <a:rPr lang="ru-RU" b="1" dirty="0" smtClean="0">
                <a:solidFill>
                  <a:srgbClr val="FF9900"/>
                </a:solidFill>
                <a:latin typeface="Times New Roman" pitchFamily="18" charset="0"/>
                <a:cs typeface="Times New Roman" pitchFamily="18" charset="0"/>
              </a:rPr>
              <a:t>музей</a:t>
            </a:r>
          </a:p>
          <a:p>
            <a:r>
              <a:rPr lang="en-US" b="1" dirty="0">
                <a:solidFill>
                  <a:srgbClr val="FF9900"/>
                </a:solidFill>
                <a:latin typeface="Times New Roman" pitchFamily="18" charset="0"/>
                <a:cs typeface="Times New Roman" pitchFamily="18" charset="0"/>
              </a:rPr>
              <a:t>m) </a:t>
            </a:r>
            <a:r>
              <a:rPr lang="ru-RU" b="1" dirty="0">
                <a:solidFill>
                  <a:srgbClr val="FF9900"/>
                </a:solidFill>
                <a:latin typeface="Times New Roman" pitchFamily="18" charset="0"/>
                <a:cs typeface="Times New Roman" pitchFamily="18" charset="0"/>
              </a:rPr>
              <a:t>кинотеатр</a:t>
            </a:r>
            <a:r>
              <a:rPr lang="ru-RU" b="1" dirty="0">
                <a:solidFill>
                  <a:srgbClr val="FF9900"/>
                </a:solidFill>
              </a:rPr>
              <a:t> </a:t>
            </a:r>
          </a:p>
        </p:txBody>
      </p:sp>
    </p:spTree>
    <p:extLst>
      <p:ext uri="{BB962C8B-B14F-4D97-AF65-F5344CB8AC3E}">
        <p14:creationId xmlns:p14="http://schemas.microsoft.com/office/powerpoint/2010/main" val="225141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274320"/>
            <a:ext cx="7848872" cy="1714520"/>
          </a:xfrm>
        </p:spPr>
        <p:txBody>
          <a:bodyPr>
            <a:normAutofit fontScale="90000"/>
          </a:bodyPr>
          <a:lstStyle/>
          <a:p>
            <a:pPr algn="ctr"/>
            <a:r>
              <a:rPr lang="en-US" sz="3600" b="1" dirty="0">
                <a:effectLst/>
                <a:latin typeface="Times New Roman" pitchFamily="18" charset="0"/>
                <a:cs typeface="Times New Roman" pitchFamily="18" charset="0"/>
              </a:rPr>
              <a:t>Now we’re going to listen to Mr. Kingsley in </a:t>
            </a:r>
            <a:r>
              <a:rPr lang="en-US" sz="3600" b="1" i="1" dirty="0">
                <a:effectLst/>
                <a:latin typeface="Times New Roman" pitchFamily="18" charset="0"/>
                <a:cs typeface="Times New Roman" pitchFamily="18" charset="0"/>
              </a:rPr>
              <a:t>ex.2, p. 130.</a:t>
            </a:r>
            <a:r>
              <a:rPr lang="en-US" sz="3600" b="1" dirty="0">
                <a:effectLst/>
                <a:latin typeface="Times New Roman" pitchFamily="18" charset="0"/>
                <a:cs typeface="Times New Roman" pitchFamily="18" charset="0"/>
              </a:rPr>
              <a:t> Before it let’ s learn some words which you’ll hear in the dialogue</a:t>
            </a:r>
            <a:r>
              <a:rPr lang="en-US" b="1" dirty="0">
                <a:effectLst/>
              </a:rPr>
              <a:t>:</a:t>
            </a: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6552728" cy="43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7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4608512" cy="4464496"/>
          </a:xfrm>
        </p:spPr>
        <p:txBody>
          <a:bodyPr anchor="t">
            <a:normAutofit fontScale="90000"/>
          </a:bodyPr>
          <a:lstStyle/>
          <a:p>
            <a:r>
              <a:rPr lang="en-US" sz="3100" b="1" dirty="0">
                <a:solidFill>
                  <a:srgbClr val="660033"/>
                </a:solidFill>
                <a:effectLst/>
                <a:latin typeface="Times New Roman" pitchFamily="18" charset="0"/>
                <a:cs typeface="Times New Roman" pitchFamily="18" charset="0"/>
              </a:rPr>
              <a:t>expensive</a:t>
            </a:r>
            <a:r>
              <a:rPr lang="ru-RU" sz="3100" b="1" dirty="0">
                <a:solidFill>
                  <a:srgbClr val="660033"/>
                </a:solidFill>
                <a:effectLst/>
                <a:latin typeface="Times New Roman" pitchFamily="18" charset="0"/>
                <a:cs typeface="Times New Roman" pitchFamily="18" charset="0"/>
              </a:rPr>
              <a:t>--------</a:t>
            </a:r>
            <a:r>
              <a:rPr lang="ru-RU" sz="3100" b="1" dirty="0" smtClean="0">
                <a:solidFill>
                  <a:srgbClr val="660033"/>
                </a:solidFill>
                <a:effectLst/>
                <a:latin typeface="Times New Roman" pitchFamily="18" charset="0"/>
                <a:cs typeface="Times New Roman" pitchFamily="18" charset="0"/>
              </a:rPr>
              <a:t>дорогой</a:t>
            </a:r>
            <a:r>
              <a:rPr lang="ru-RU" sz="3100" dirty="0">
                <a:effectLst/>
                <a:latin typeface="Times New Roman" pitchFamily="18" charset="0"/>
                <a:cs typeface="Times New Roman" pitchFamily="18" charset="0"/>
              </a:rPr>
              <a:t/>
            </a:r>
            <a:br>
              <a:rPr lang="ru-RU" sz="3100" dirty="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en-US" sz="3100" b="1" dirty="0" smtClean="0">
                <a:solidFill>
                  <a:srgbClr val="FF3300"/>
                </a:solidFill>
                <a:effectLst/>
                <a:latin typeface="Times New Roman" pitchFamily="18" charset="0"/>
                <a:cs typeface="Times New Roman" pitchFamily="18" charset="0"/>
              </a:rPr>
              <a:t>cheap</a:t>
            </a:r>
            <a:r>
              <a:rPr lang="ru-RU" sz="3100" b="1" dirty="0" smtClean="0">
                <a:solidFill>
                  <a:srgbClr val="FF3300"/>
                </a:solidFill>
                <a:effectLst/>
                <a:latin typeface="Times New Roman" pitchFamily="18" charset="0"/>
                <a:cs typeface="Times New Roman" pitchFamily="18" charset="0"/>
              </a:rPr>
              <a:t> </a:t>
            </a:r>
            <a:r>
              <a:rPr lang="ru-RU" sz="3100" b="1" dirty="0">
                <a:solidFill>
                  <a:srgbClr val="FF3300"/>
                </a:solidFill>
                <a:effectLst/>
                <a:latin typeface="Times New Roman" pitchFamily="18" charset="0"/>
                <a:cs typeface="Times New Roman" pitchFamily="18" charset="0"/>
              </a:rPr>
              <a:t>--------дешевый</a:t>
            </a:r>
            <a:r>
              <a:rPr lang="ru-RU" sz="3100" dirty="0">
                <a:effectLst/>
                <a:latin typeface="Times New Roman" pitchFamily="18" charset="0"/>
                <a:cs typeface="Times New Roman" pitchFamily="18" charset="0"/>
              </a:rPr>
              <a:t>   </a:t>
            </a:r>
            <a:r>
              <a:rPr lang="ru-RU" sz="3100" dirty="0" smtClean="0">
                <a:effectLst/>
                <a:latin typeface="Times New Roman" pitchFamily="18" charset="0"/>
                <a:cs typeface="Times New Roman" pitchFamily="18" charset="0"/>
              </a:rPr>
              <a:t/>
            </a:r>
            <a:br>
              <a:rPr lang="ru-RU" sz="3100" dirty="0" smtClean="0">
                <a:effectLst/>
                <a:latin typeface="Times New Roman" pitchFamily="18" charset="0"/>
                <a:cs typeface="Times New Roman" pitchFamily="18" charset="0"/>
              </a:rPr>
            </a:br>
            <a:r>
              <a:rPr lang="ru-RU" sz="3100" dirty="0" smtClean="0">
                <a:effectLst/>
                <a:latin typeface="Times New Roman" pitchFamily="18" charset="0"/>
                <a:cs typeface="Times New Roman" pitchFamily="18" charset="0"/>
              </a:rPr>
              <a:t>      </a:t>
            </a:r>
            <a:br>
              <a:rPr lang="ru-RU" sz="3100" dirty="0" smtClean="0">
                <a:effectLst/>
                <a:latin typeface="Times New Roman" pitchFamily="18" charset="0"/>
                <a:cs typeface="Times New Roman" pitchFamily="18" charset="0"/>
              </a:rPr>
            </a:br>
            <a:r>
              <a:rPr lang="en-US" sz="3100" b="1" dirty="0" smtClean="0">
                <a:solidFill>
                  <a:srgbClr val="660033"/>
                </a:solidFill>
                <a:effectLst/>
                <a:latin typeface="Times New Roman" pitchFamily="18" charset="0"/>
                <a:cs typeface="Times New Roman" pitchFamily="18" charset="0"/>
              </a:rPr>
              <a:t>find </a:t>
            </a:r>
            <a:r>
              <a:rPr lang="en-US" sz="3100" b="1" dirty="0">
                <a:solidFill>
                  <a:srgbClr val="660033"/>
                </a:solidFill>
                <a:effectLst/>
                <a:latin typeface="Times New Roman" pitchFamily="18" charset="0"/>
                <a:cs typeface="Times New Roman" pitchFamily="18" charset="0"/>
              </a:rPr>
              <a:t>out </a:t>
            </a:r>
            <a:r>
              <a:rPr lang="en-US" sz="3100" b="1" dirty="0" smtClean="0">
                <a:solidFill>
                  <a:srgbClr val="660033"/>
                </a:solidFill>
                <a:effectLst/>
                <a:latin typeface="Times New Roman" pitchFamily="18" charset="0"/>
                <a:cs typeface="Times New Roman" pitchFamily="18" charset="0"/>
              </a:rPr>
              <a:t>------- </a:t>
            </a:r>
            <a:r>
              <a:rPr lang="ru-RU" sz="3100" b="1" dirty="0">
                <a:solidFill>
                  <a:srgbClr val="660033"/>
                </a:solidFill>
                <a:effectLst/>
                <a:latin typeface="Times New Roman" pitchFamily="18" charset="0"/>
                <a:cs typeface="Times New Roman" pitchFamily="18" charset="0"/>
              </a:rPr>
              <a:t>выяснять</a:t>
            </a:r>
            <a:r>
              <a:rPr lang="en-US" sz="3100" b="1" dirty="0">
                <a:solidFill>
                  <a:srgbClr val="660033"/>
                </a:solidFill>
                <a:effectLst/>
                <a:latin typeface="Times New Roman" pitchFamily="18" charset="0"/>
                <a:cs typeface="Times New Roman" pitchFamily="18" charset="0"/>
              </a:rPr>
              <a:t>  </a:t>
            </a:r>
            <a:r>
              <a:rPr lang="ru-RU" sz="3100" b="1" dirty="0" smtClean="0">
                <a:effectLst/>
                <a:latin typeface="Times New Roman" pitchFamily="18" charset="0"/>
                <a:cs typeface="Times New Roman" pitchFamily="18" charset="0"/>
              </a:rPr>
              <a:t/>
            </a:r>
            <a:br>
              <a:rPr lang="ru-RU" sz="3100" b="1" dirty="0" smtClean="0">
                <a:effectLst/>
                <a:latin typeface="Times New Roman" pitchFamily="18" charset="0"/>
                <a:cs typeface="Times New Roman" pitchFamily="18" charset="0"/>
              </a:rPr>
            </a:br>
            <a:r>
              <a:rPr lang="ru-RU" sz="3100" b="1" dirty="0" smtClean="0">
                <a:effectLst/>
                <a:latin typeface="Times New Roman" pitchFamily="18" charset="0"/>
                <a:cs typeface="Times New Roman" pitchFamily="18" charset="0"/>
              </a:rPr>
              <a:t/>
            </a:r>
            <a:br>
              <a:rPr lang="ru-RU" sz="3100" b="1" dirty="0" smtClean="0">
                <a:effectLst/>
                <a:latin typeface="Times New Roman" pitchFamily="18" charset="0"/>
                <a:cs typeface="Times New Roman" pitchFamily="18" charset="0"/>
              </a:rPr>
            </a:br>
            <a:r>
              <a:rPr lang="en-US" sz="3100" b="1" dirty="0" smtClean="0">
                <a:solidFill>
                  <a:srgbClr val="FF3300"/>
                </a:solidFill>
                <a:effectLst/>
                <a:latin typeface="Times New Roman" pitchFamily="18" charset="0"/>
                <a:cs typeface="Times New Roman" pitchFamily="18" charset="0"/>
              </a:rPr>
              <a:t>try </a:t>
            </a:r>
            <a:r>
              <a:rPr lang="en-US" sz="3100" b="1" dirty="0">
                <a:solidFill>
                  <a:srgbClr val="FF3300"/>
                </a:solidFill>
                <a:effectLst/>
                <a:latin typeface="Times New Roman" pitchFamily="18" charset="0"/>
                <a:cs typeface="Times New Roman" pitchFamily="18" charset="0"/>
              </a:rPr>
              <a:t>out ------- </a:t>
            </a:r>
            <a:r>
              <a:rPr lang="ru-RU" sz="3100" b="1" dirty="0">
                <a:solidFill>
                  <a:srgbClr val="FF3300"/>
                </a:solidFill>
                <a:effectLst/>
                <a:latin typeface="Times New Roman" pitchFamily="18" charset="0"/>
                <a:cs typeface="Times New Roman" pitchFamily="18" charset="0"/>
              </a:rPr>
              <a:t>испытывать</a:t>
            </a:r>
            <a:r>
              <a:rPr lang="ru-RU" dirty="0">
                <a:effectLst/>
              </a:rPr>
              <a:t/>
            </a:r>
            <a:br>
              <a:rPr lang="ru-RU" dirty="0">
                <a:effectLst/>
              </a:rPr>
            </a:br>
            <a:r>
              <a:rPr lang="ru-RU" sz="2700" dirty="0" smtClean="0">
                <a:effectLst/>
                <a:latin typeface="Times New Roman" pitchFamily="18" charset="0"/>
                <a:cs typeface="Times New Roman" pitchFamily="18" charset="0"/>
              </a:rPr>
              <a:t/>
            </a:r>
            <a:br>
              <a:rPr lang="ru-RU" sz="2700" dirty="0" smtClean="0">
                <a:effectLst/>
                <a:latin typeface="Times New Roman" pitchFamily="18" charset="0"/>
                <a:cs typeface="Times New Roman" pitchFamily="18" charset="0"/>
              </a:rPr>
            </a:br>
            <a:endParaRPr lang="ru-RU" sz="27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240" y="116632"/>
            <a:ext cx="385673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57074" y="4884017"/>
            <a:ext cx="6552728" cy="892552"/>
          </a:xfrm>
          <a:prstGeom prst="rect">
            <a:avLst/>
          </a:prstGeom>
        </p:spPr>
        <p:txBody>
          <a:bodyPr wrap="square">
            <a:spAutoFit/>
          </a:bodyPr>
          <a:lstStyle/>
          <a:p>
            <a:r>
              <a:rPr lang="en-US" sz="2800" b="1" dirty="0" smtClean="0">
                <a:solidFill>
                  <a:srgbClr val="FF3300"/>
                </a:solidFill>
                <a:effectLst/>
                <a:latin typeface="Times New Roman" pitchFamily="18" charset="0"/>
                <a:cs typeface="Times New Roman" pitchFamily="18" charset="0"/>
              </a:rPr>
              <a:t>sort out</a:t>
            </a:r>
            <a:r>
              <a:rPr lang="ru-RU" sz="2800" b="1" dirty="0" smtClean="0">
                <a:solidFill>
                  <a:srgbClr val="FF3300"/>
                </a:solidFill>
                <a:effectLst/>
                <a:latin typeface="Times New Roman" pitchFamily="18" charset="0"/>
                <a:cs typeface="Times New Roman" pitchFamily="18" charset="0"/>
              </a:rPr>
              <a:t> ------- приводить в пор</a:t>
            </a:r>
            <a:r>
              <a:rPr lang="ru-RU" sz="2400" b="1" dirty="0" smtClean="0">
                <a:solidFill>
                  <a:srgbClr val="FF3300"/>
                </a:solidFill>
                <a:effectLst/>
                <a:latin typeface="Times New Roman" pitchFamily="18" charset="0"/>
                <a:cs typeface="Times New Roman" pitchFamily="18" charset="0"/>
              </a:rPr>
              <a:t>ядок</a:t>
            </a:r>
            <a:br>
              <a:rPr lang="ru-RU" sz="2400" b="1" dirty="0" smtClean="0">
                <a:solidFill>
                  <a:srgbClr val="FF3300"/>
                </a:solidFill>
                <a:effectLst/>
                <a:latin typeface="Times New Roman" pitchFamily="18" charset="0"/>
                <a:cs typeface="Times New Roman" pitchFamily="18" charset="0"/>
              </a:rPr>
            </a:br>
            <a:endParaRPr lang="ru-RU" sz="2400" b="1" dirty="0">
              <a:solidFill>
                <a:srgbClr val="FF3300"/>
              </a:solidFill>
            </a:endParaRPr>
          </a:p>
        </p:txBody>
      </p:sp>
      <p:sp>
        <p:nvSpPr>
          <p:cNvPr id="5" name="Прямоугольник 4"/>
          <p:cNvSpPr/>
          <p:nvPr/>
        </p:nvSpPr>
        <p:spPr>
          <a:xfrm>
            <a:off x="1113059" y="3876144"/>
            <a:ext cx="6840759" cy="954107"/>
          </a:xfrm>
          <a:prstGeom prst="rect">
            <a:avLst/>
          </a:prstGeom>
        </p:spPr>
        <p:txBody>
          <a:bodyPr wrap="square">
            <a:spAutoFit/>
          </a:bodyPr>
          <a:lstStyle/>
          <a:p>
            <a:r>
              <a:rPr lang="en-US" sz="2800" b="1" dirty="0" smtClean="0">
                <a:solidFill>
                  <a:srgbClr val="660033"/>
                </a:solidFill>
                <a:effectLst/>
                <a:latin typeface="Times New Roman" pitchFamily="18" charset="0"/>
                <a:cs typeface="Times New Roman" pitchFamily="18" charset="0"/>
              </a:rPr>
              <a:t>handout--------</a:t>
            </a:r>
            <a:r>
              <a:rPr lang="ru-RU" sz="2800" b="1" dirty="0" smtClean="0">
                <a:solidFill>
                  <a:srgbClr val="660033"/>
                </a:solidFill>
                <a:effectLst/>
                <a:latin typeface="Times New Roman" pitchFamily="18" charset="0"/>
                <a:cs typeface="Times New Roman" pitchFamily="18" charset="0"/>
              </a:rPr>
              <a:t>раздаточный материал</a:t>
            </a:r>
            <a:r>
              <a:rPr lang="ru-RU" sz="2800" b="1" dirty="0" smtClean="0">
                <a:effectLst/>
                <a:latin typeface="Times New Roman" pitchFamily="18" charset="0"/>
                <a:cs typeface="Times New Roman" pitchFamily="18" charset="0"/>
              </a:rPr>
              <a:t/>
            </a:r>
            <a:br>
              <a:rPr lang="ru-RU" sz="2800" b="1" dirty="0" smtClean="0">
                <a:effectLst/>
                <a:latin typeface="Times New Roman" pitchFamily="18" charset="0"/>
                <a:cs typeface="Times New Roman" pitchFamily="18" charset="0"/>
              </a:rPr>
            </a:br>
            <a:endParaRPr lang="ru-RU" sz="2800" b="1" dirty="0"/>
          </a:p>
        </p:txBody>
      </p:sp>
    </p:spTree>
    <p:extLst>
      <p:ext uri="{BB962C8B-B14F-4D97-AF65-F5344CB8AC3E}">
        <p14:creationId xmlns:p14="http://schemas.microsoft.com/office/powerpoint/2010/main" val="214336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3"/>
            <a:ext cx="3459012" cy="221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357775"/>
            <a:ext cx="3240360" cy="221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504" y="4365104"/>
            <a:ext cx="365014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8644" y="620687"/>
            <a:ext cx="4497961" cy="523220"/>
          </a:xfrm>
          <a:prstGeom prst="rect">
            <a:avLst/>
          </a:prstGeom>
          <a:noFill/>
        </p:spPr>
        <p:txBody>
          <a:bodyPr wrap="square" rtlCol="0">
            <a:spAutoFit/>
          </a:bodyPr>
          <a:lstStyle/>
          <a:p>
            <a:r>
              <a:rPr lang="en-US" sz="2800" b="1" i="1" dirty="0">
                <a:solidFill>
                  <a:schemeClr val="accent3">
                    <a:lumMod val="75000"/>
                  </a:schemeClr>
                </a:solidFill>
                <a:latin typeface="Times New Roman" pitchFamily="18" charset="0"/>
                <a:cs typeface="Times New Roman" pitchFamily="18" charset="0"/>
              </a:rPr>
              <a:t>How often do you watch TV?</a:t>
            </a:r>
            <a:endParaRPr lang="ru-RU" sz="2800" b="1" i="1" dirty="0">
              <a:solidFill>
                <a:schemeClr val="accent3">
                  <a:lumMod val="75000"/>
                </a:schemeClr>
              </a:solidFill>
              <a:latin typeface="Times New Roman" pitchFamily="18" charset="0"/>
              <a:cs typeface="Times New Roman" pitchFamily="18" charset="0"/>
            </a:endParaRPr>
          </a:p>
        </p:txBody>
      </p:sp>
      <p:sp>
        <p:nvSpPr>
          <p:cNvPr id="5" name="TextBox 4"/>
          <p:cNvSpPr txBox="1"/>
          <p:nvPr/>
        </p:nvSpPr>
        <p:spPr>
          <a:xfrm>
            <a:off x="971600" y="2564904"/>
            <a:ext cx="4392488" cy="954107"/>
          </a:xfrm>
          <a:prstGeom prst="rect">
            <a:avLst/>
          </a:prstGeom>
          <a:noFill/>
        </p:spPr>
        <p:txBody>
          <a:bodyPr wrap="square" rtlCol="0">
            <a:spAutoFit/>
          </a:bodyPr>
          <a:lstStyle/>
          <a:p>
            <a:r>
              <a:rPr lang="en-US" sz="2800" b="1" i="1" dirty="0">
                <a:solidFill>
                  <a:srgbClr val="800080"/>
                </a:solidFill>
                <a:latin typeface="Times New Roman" pitchFamily="18" charset="0"/>
                <a:cs typeface="Times New Roman" pitchFamily="18" charset="0"/>
              </a:rPr>
              <a:t>How often do you listen to the radio (music)?</a:t>
            </a:r>
            <a:endParaRPr lang="ru-RU" sz="2800" b="1" i="1" dirty="0">
              <a:solidFill>
                <a:srgbClr val="800080"/>
              </a:solidFill>
              <a:latin typeface="Times New Roman" pitchFamily="18" charset="0"/>
              <a:cs typeface="Times New Roman" pitchFamily="18" charset="0"/>
            </a:endParaRPr>
          </a:p>
        </p:txBody>
      </p:sp>
      <p:sp>
        <p:nvSpPr>
          <p:cNvPr id="6" name="TextBox 5"/>
          <p:cNvSpPr txBox="1"/>
          <p:nvPr/>
        </p:nvSpPr>
        <p:spPr>
          <a:xfrm>
            <a:off x="4808667" y="4856623"/>
            <a:ext cx="4317852" cy="1384995"/>
          </a:xfrm>
          <a:prstGeom prst="rect">
            <a:avLst/>
          </a:prstGeom>
          <a:noFill/>
        </p:spPr>
        <p:txBody>
          <a:bodyPr wrap="square" rtlCol="0">
            <a:spAutoFit/>
          </a:bodyPr>
          <a:lstStyle/>
          <a:p>
            <a:pPr algn="ctr"/>
            <a:r>
              <a:rPr lang="en-US" sz="2800" b="1" i="1" dirty="0">
                <a:solidFill>
                  <a:srgbClr val="CC0000"/>
                </a:solidFill>
                <a:latin typeface="Times New Roman" pitchFamily="18" charset="0"/>
                <a:cs typeface="Times New Roman" pitchFamily="18" charset="0"/>
              </a:rPr>
              <a:t>How often do you go to the theatre (cinema, zoo, concert)?</a:t>
            </a:r>
            <a:endParaRPr lang="ru-RU" sz="2800" b="1" i="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1786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3168352" cy="312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27984" y="1821864"/>
            <a:ext cx="4392488" cy="4401205"/>
          </a:xfrm>
          <a:prstGeom prst="rect">
            <a:avLst/>
          </a:prstGeom>
          <a:noFill/>
        </p:spPr>
        <p:txBody>
          <a:bodyPr wrap="square" rtlCol="0">
            <a:spAutoFit/>
          </a:bodyPr>
          <a:lstStyle/>
          <a:p>
            <a:pPr lvl="0"/>
            <a:r>
              <a:rPr lang="en-US" sz="2800" b="1" dirty="0" smtClean="0">
                <a:solidFill>
                  <a:srgbClr val="009900"/>
                </a:solidFill>
                <a:latin typeface="Times New Roman" pitchFamily="18" charset="0"/>
                <a:cs typeface="Times New Roman" pitchFamily="18" charset="0"/>
              </a:rPr>
              <a:t>Well </a:t>
            </a:r>
            <a:r>
              <a:rPr lang="en-US" sz="2800" b="1" dirty="0">
                <a:solidFill>
                  <a:srgbClr val="009900"/>
                </a:solidFill>
                <a:latin typeface="Times New Roman" pitchFamily="18" charset="0"/>
                <a:cs typeface="Times New Roman" pitchFamily="18" charset="0"/>
              </a:rPr>
              <a:t>done, children. Let’s have a rest.</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Can you hop like a rabbit?</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Can you jump like a frog?</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Can you walk like a duck?</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Can you fly like a bird?</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Can you swim like a fish?</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And be still like a good child,</a:t>
            </a:r>
            <a:endParaRPr lang="ru-RU" sz="2800" b="1" dirty="0">
              <a:solidFill>
                <a:srgbClr val="009900"/>
              </a:solidFill>
              <a:latin typeface="Times New Roman" pitchFamily="18" charset="0"/>
              <a:cs typeface="Times New Roman" pitchFamily="18" charset="0"/>
            </a:endParaRPr>
          </a:p>
          <a:p>
            <a:r>
              <a:rPr lang="en-US" sz="2800" b="1" dirty="0">
                <a:solidFill>
                  <a:srgbClr val="009900"/>
                </a:solidFill>
                <a:latin typeface="Times New Roman" pitchFamily="18" charset="0"/>
                <a:cs typeface="Times New Roman" pitchFamily="18" charset="0"/>
              </a:rPr>
              <a:t>As  still as you wish.</a:t>
            </a:r>
            <a:endParaRPr lang="ru-RU" sz="2800" b="1"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156266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924" y="332656"/>
            <a:ext cx="8049135" cy="5832648"/>
          </a:xfrm>
        </p:spPr>
        <p:txBody>
          <a:bodyPr anchor="t">
            <a:normAutofit fontScale="90000"/>
          </a:bodyPr>
          <a:lstStyle/>
          <a:p>
            <a:pPr lvl="0">
              <a:lnSpc>
                <a:spcPct val="150000"/>
              </a:lnSpc>
            </a:pPr>
            <a:r>
              <a:rPr lang="ru-RU" sz="2800" b="1" dirty="0" smtClean="0">
                <a:solidFill>
                  <a:srgbClr val="009900"/>
                </a:solidFill>
                <a:effectLst/>
                <a:latin typeface="Times New Roman" pitchFamily="18" charset="0"/>
                <a:cs typeface="Times New Roman" pitchFamily="18" charset="0"/>
              </a:rPr>
              <a:t>1. </a:t>
            </a:r>
            <a:r>
              <a:rPr lang="en-US" sz="2800" b="1" dirty="0" smtClean="0">
                <a:solidFill>
                  <a:srgbClr val="009900"/>
                </a:solidFill>
                <a:effectLst/>
                <a:latin typeface="Times New Roman" pitchFamily="18" charset="0"/>
                <a:cs typeface="Times New Roman" pitchFamily="18" charset="0"/>
              </a:rPr>
              <a:t>If </a:t>
            </a:r>
            <a:r>
              <a:rPr lang="en-US" sz="2800" b="1" dirty="0">
                <a:solidFill>
                  <a:srgbClr val="009900"/>
                </a:solidFill>
                <a:effectLst/>
                <a:latin typeface="Times New Roman" pitchFamily="18" charset="0"/>
                <a:cs typeface="Times New Roman" pitchFamily="18" charset="0"/>
              </a:rPr>
              <a:t>I have free time, I usually</a:t>
            </a:r>
            <a:r>
              <a:rPr lang="en-US" sz="2800" b="1" dirty="0" smtClean="0">
                <a:solidFill>
                  <a:srgbClr val="009900"/>
                </a:solidFill>
                <a:effectLst/>
                <a:latin typeface="Times New Roman" pitchFamily="18" charset="0"/>
                <a:cs typeface="Times New Roman" pitchFamily="18" charset="0"/>
              </a:rPr>
              <a:t>_____________ </a:t>
            </a:r>
            <a:r>
              <a:rPr lang="en-US" sz="2800" b="1" dirty="0">
                <a:solidFill>
                  <a:srgbClr val="009900"/>
                </a:solidFill>
                <a:effectLst/>
                <a:latin typeface="Times New Roman" pitchFamily="18" charset="0"/>
                <a:cs typeface="Times New Roman" pitchFamily="18" charset="0"/>
              </a:rPr>
              <a:t>.</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2. </a:t>
            </a:r>
            <a:r>
              <a:rPr lang="en-US" sz="2800" b="1" dirty="0" smtClean="0">
                <a:solidFill>
                  <a:srgbClr val="0066FF"/>
                </a:solidFill>
                <a:effectLst/>
                <a:latin typeface="Times New Roman" pitchFamily="18" charset="0"/>
                <a:cs typeface="Times New Roman" pitchFamily="18" charset="0"/>
              </a:rPr>
              <a:t>I </a:t>
            </a:r>
            <a:r>
              <a:rPr lang="en-US" sz="2800" b="1" dirty="0">
                <a:solidFill>
                  <a:srgbClr val="0066FF"/>
                </a:solidFill>
                <a:effectLst/>
                <a:latin typeface="Times New Roman" pitchFamily="18" charset="0"/>
                <a:cs typeface="Times New Roman" pitchFamily="18" charset="0"/>
              </a:rPr>
              <a:t>like to read books on</a:t>
            </a:r>
            <a:r>
              <a:rPr lang="en-US" sz="2800" b="1" dirty="0" smtClean="0">
                <a:solidFill>
                  <a:srgbClr val="0066FF"/>
                </a:solidFill>
                <a:effectLst/>
                <a:latin typeface="Times New Roman" pitchFamily="18" charset="0"/>
                <a:cs typeface="Times New Roman" pitchFamily="18" charset="0"/>
              </a:rPr>
              <a:t>__________________.</a:t>
            </a:r>
            <a:r>
              <a:rPr lang="ru-RU" sz="2800" b="1" dirty="0">
                <a:effectLst/>
                <a:latin typeface="Times New Roman" pitchFamily="18" charset="0"/>
                <a:cs typeface="Times New Roman" pitchFamily="18" charset="0"/>
              </a:rPr>
              <a:t/>
            </a:r>
            <a:br>
              <a:rPr lang="ru-RU" sz="2800" b="1" dirty="0">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3. </a:t>
            </a:r>
            <a:r>
              <a:rPr lang="en-US" sz="2800" b="1" dirty="0" smtClean="0">
                <a:solidFill>
                  <a:srgbClr val="009900"/>
                </a:solidFill>
                <a:effectLst/>
                <a:latin typeface="Times New Roman" pitchFamily="18" charset="0"/>
                <a:cs typeface="Times New Roman" pitchFamily="18" charset="0"/>
              </a:rPr>
              <a:t>I </a:t>
            </a:r>
            <a:r>
              <a:rPr lang="en-US" sz="2800" b="1" dirty="0">
                <a:solidFill>
                  <a:srgbClr val="009900"/>
                </a:solidFill>
                <a:effectLst/>
                <a:latin typeface="Times New Roman" pitchFamily="18" charset="0"/>
                <a:cs typeface="Times New Roman" pitchFamily="18" charset="0"/>
              </a:rPr>
              <a:t>watch TV ____or ____ times a week.</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4. </a:t>
            </a:r>
            <a:r>
              <a:rPr lang="en-US" sz="2800" b="1" dirty="0" smtClean="0">
                <a:solidFill>
                  <a:srgbClr val="0066FF"/>
                </a:solidFill>
                <a:effectLst/>
                <a:latin typeface="Times New Roman" pitchFamily="18" charset="0"/>
                <a:cs typeface="Times New Roman" pitchFamily="18" charset="0"/>
              </a:rPr>
              <a:t>I </a:t>
            </a:r>
            <a:r>
              <a:rPr lang="en-US" sz="2800" b="1" dirty="0">
                <a:solidFill>
                  <a:srgbClr val="0066FF"/>
                </a:solidFill>
                <a:effectLst/>
                <a:latin typeface="Times New Roman" pitchFamily="18" charset="0"/>
                <a:cs typeface="Times New Roman" pitchFamily="18" charset="0"/>
              </a:rPr>
              <a:t>don’t like to go to the__________.</a:t>
            </a:r>
            <a:r>
              <a:rPr lang="ru-RU" sz="2800" b="1" dirty="0">
                <a:solidFill>
                  <a:srgbClr val="0066FF"/>
                </a:solidFill>
                <a:effectLst/>
                <a:latin typeface="Times New Roman" pitchFamily="18" charset="0"/>
                <a:cs typeface="Times New Roman" pitchFamily="18" charset="0"/>
              </a:rPr>
              <a:t/>
            </a:r>
            <a:br>
              <a:rPr lang="ru-RU" sz="2800" b="1" dirty="0">
                <a:solidFill>
                  <a:srgbClr val="0066FF"/>
                </a:solidFill>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5. </a:t>
            </a:r>
            <a:r>
              <a:rPr lang="en-US" sz="2800" b="1" dirty="0" smtClean="0">
                <a:solidFill>
                  <a:srgbClr val="009900"/>
                </a:solidFill>
                <a:effectLst/>
                <a:latin typeface="Times New Roman" pitchFamily="18" charset="0"/>
                <a:cs typeface="Times New Roman" pitchFamily="18" charset="0"/>
              </a:rPr>
              <a:t>I </a:t>
            </a:r>
            <a:r>
              <a:rPr lang="en-US" sz="2800" b="1" dirty="0">
                <a:solidFill>
                  <a:srgbClr val="009900"/>
                </a:solidFill>
                <a:effectLst/>
                <a:latin typeface="Times New Roman" pitchFamily="18" charset="0"/>
                <a:cs typeface="Times New Roman" pitchFamily="18" charset="0"/>
              </a:rPr>
              <a:t>don’t often go to see my________.</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6. </a:t>
            </a:r>
            <a:r>
              <a:rPr lang="en-US" sz="2800" b="1" dirty="0" smtClean="0">
                <a:solidFill>
                  <a:srgbClr val="0066FF"/>
                </a:solidFill>
                <a:effectLst/>
                <a:latin typeface="Times New Roman" pitchFamily="18" charset="0"/>
                <a:cs typeface="Times New Roman" pitchFamily="18" charset="0"/>
              </a:rPr>
              <a:t>I </a:t>
            </a:r>
            <a:r>
              <a:rPr lang="en-US" sz="2800" b="1" dirty="0">
                <a:solidFill>
                  <a:srgbClr val="0066FF"/>
                </a:solidFill>
                <a:effectLst/>
                <a:latin typeface="Times New Roman" pitchFamily="18" charset="0"/>
                <a:cs typeface="Times New Roman" pitchFamily="18" charset="0"/>
              </a:rPr>
              <a:t>meet them_______ a week.</a:t>
            </a:r>
            <a:r>
              <a:rPr lang="ru-RU" sz="2800" b="1" dirty="0">
                <a:solidFill>
                  <a:srgbClr val="0066FF"/>
                </a:solidFill>
                <a:effectLst/>
                <a:latin typeface="Times New Roman" pitchFamily="18" charset="0"/>
                <a:cs typeface="Times New Roman" pitchFamily="18" charset="0"/>
              </a:rPr>
              <a:t/>
            </a:r>
            <a:br>
              <a:rPr lang="ru-RU" sz="2800" b="1" dirty="0">
                <a:solidFill>
                  <a:srgbClr val="0066FF"/>
                </a:solidFill>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7. </a:t>
            </a:r>
            <a:r>
              <a:rPr lang="en-US" sz="2800" b="1" dirty="0" smtClean="0">
                <a:solidFill>
                  <a:srgbClr val="009900"/>
                </a:solidFill>
                <a:effectLst/>
                <a:latin typeface="Times New Roman" pitchFamily="18" charset="0"/>
                <a:cs typeface="Times New Roman" pitchFamily="18" charset="0"/>
              </a:rPr>
              <a:t>We </a:t>
            </a:r>
            <a:r>
              <a:rPr lang="en-US" sz="2800" b="1" dirty="0">
                <a:solidFill>
                  <a:srgbClr val="009900"/>
                </a:solidFill>
                <a:effectLst/>
                <a:latin typeface="Times New Roman" pitchFamily="18" charset="0"/>
                <a:cs typeface="Times New Roman" pitchFamily="18" charset="0"/>
              </a:rPr>
              <a:t>like to play______ or ______ in summer.</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8. </a:t>
            </a:r>
            <a:r>
              <a:rPr lang="en-US" sz="2800" b="1" dirty="0" smtClean="0">
                <a:solidFill>
                  <a:srgbClr val="0066FF"/>
                </a:solidFill>
                <a:effectLst/>
                <a:latin typeface="Times New Roman" pitchFamily="18" charset="0"/>
                <a:cs typeface="Times New Roman" pitchFamily="18" charset="0"/>
              </a:rPr>
              <a:t>Sometimes </a:t>
            </a:r>
            <a:r>
              <a:rPr lang="en-US" sz="2800" b="1" dirty="0">
                <a:solidFill>
                  <a:srgbClr val="0066FF"/>
                </a:solidFill>
                <a:effectLst/>
                <a:latin typeface="Times New Roman" pitchFamily="18" charset="0"/>
                <a:cs typeface="Times New Roman" pitchFamily="18" charset="0"/>
              </a:rPr>
              <a:t>I spend my weekend__________.</a:t>
            </a:r>
            <a:r>
              <a:rPr lang="ru-RU" sz="2800" b="1" dirty="0">
                <a:solidFill>
                  <a:srgbClr val="0066FF"/>
                </a:solidFill>
                <a:effectLst/>
                <a:latin typeface="Times New Roman" pitchFamily="18" charset="0"/>
                <a:cs typeface="Times New Roman" pitchFamily="18" charset="0"/>
              </a:rPr>
              <a:t/>
            </a:r>
            <a:br>
              <a:rPr lang="ru-RU" sz="2800" b="1" dirty="0">
                <a:solidFill>
                  <a:srgbClr val="0066FF"/>
                </a:solidFill>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9. </a:t>
            </a:r>
            <a:r>
              <a:rPr lang="en-US" sz="2800" b="1" dirty="0" smtClean="0">
                <a:solidFill>
                  <a:srgbClr val="009900"/>
                </a:solidFill>
                <a:effectLst/>
                <a:latin typeface="Times New Roman" pitchFamily="18" charset="0"/>
                <a:cs typeface="Times New Roman" pitchFamily="18" charset="0"/>
              </a:rPr>
              <a:t>When </a:t>
            </a:r>
            <a:r>
              <a:rPr lang="en-US" sz="2800" b="1" dirty="0">
                <a:solidFill>
                  <a:srgbClr val="009900"/>
                </a:solidFill>
                <a:effectLst/>
                <a:latin typeface="Times New Roman" pitchFamily="18" charset="0"/>
                <a:cs typeface="Times New Roman" pitchFamily="18" charset="0"/>
              </a:rPr>
              <a:t>I stay in the country, I work in the____, swim in the ____and pick up _______and ________in the forest</a:t>
            </a:r>
            <a:r>
              <a:rPr lang="en-US" sz="2800" dirty="0">
                <a:solidFill>
                  <a:srgbClr val="009900"/>
                </a:solidFill>
                <a:effectLst/>
                <a:latin typeface="Times New Roman" pitchFamily="18" charset="0"/>
                <a:cs typeface="Times New Roman" pitchFamily="18" charset="0"/>
              </a:rPr>
              <a:t>.</a:t>
            </a:r>
            <a:r>
              <a:rPr lang="ru-RU" sz="2800" dirty="0">
                <a:solidFill>
                  <a:srgbClr val="009900"/>
                </a:solidFill>
                <a:effectLst/>
                <a:latin typeface="Times New Roman" pitchFamily="18" charset="0"/>
                <a:cs typeface="Times New Roman" pitchFamily="18" charset="0"/>
              </a:rPr>
              <a:t/>
            </a:r>
            <a:br>
              <a:rPr lang="ru-RU" sz="2800" dirty="0">
                <a:solidFill>
                  <a:srgbClr val="009900"/>
                </a:solidFill>
                <a:effectLst/>
                <a:latin typeface="Times New Roman" pitchFamily="18" charset="0"/>
                <a:cs typeface="Times New Roman" pitchFamily="18" charset="0"/>
              </a:rPr>
            </a:br>
            <a:endParaRPr lang="ru-RU" sz="2800"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398099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924" y="332656"/>
            <a:ext cx="8049135" cy="5832648"/>
          </a:xfrm>
        </p:spPr>
        <p:txBody>
          <a:bodyPr anchor="t">
            <a:normAutofit fontScale="90000"/>
          </a:bodyPr>
          <a:lstStyle/>
          <a:p>
            <a:pPr lvl="0">
              <a:lnSpc>
                <a:spcPct val="150000"/>
              </a:lnSpc>
            </a:pPr>
            <a:r>
              <a:rPr lang="ru-RU" sz="2800" b="1" dirty="0" smtClean="0">
                <a:solidFill>
                  <a:srgbClr val="009900"/>
                </a:solidFill>
                <a:effectLst/>
                <a:latin typeface="Times New Roman" pitchFamily="18" charset="0"/>
                <a:cs typeface="Times New Roman" pitchFamily="18" charset="0"/>
              </a:rPr>
              <a:t>1. </a:t>
            </a:r>
            <a:r>
              <a:rPr lang="en-US" sz="2800" b="1" dirty="0" smtClean="0">
                <a:solidFill>
                  <a:srgbClr val="009900"/>
                </a:solidFill>
                <a:effectLst/>
                <a:latin typeface="Times New Roman" pitchFamily="18" charset="0"/>
                <a:cs typeface="Times New Roman" pitchFamily="18" charset="0"/>
              </a:rPr>
              <a:t>If </a:t>
            </a:r>
            <a:r>
              <a:rPr lang="en-US" sz="2800" b="1" dirty="0">
                <a:solidFill>
                  <a:srgbClr val="009900"/>
                </a:solidFill>
                <a:effectLst/>
                <a:latin typeface="Times New Roman" pitchFamily="18" charset="0"/>
                <a:cs typeface="Times New Roman" pitchFamily="18" charset="0"/>
              </a:rPr>
              <a:t>I have free time, I </a:t>
            </a:r>
            <a:r>
              <a:rPr lang="en-US" sz="2800" b="1" dirty="0" smtClean="0">
                <a:solidFill>
                  <a:srgbClr val="009900"/>
                </a:solidFill>
                <a:effectLst/>
                <a:latin typeface="Times New Roman" pitchFamily="18" charset="0"/>
                <a:cs typeface="Times New Roman" pitchFamily="18" charset="0"/>
              </a:rPr>
              <a:t>usually</a:t>
            </a:r>
            <a:r>
              <a:rPr lang="ru-RU" sz="2800" b="1" dirty="0" smtClean="0">
                <a:solidFill>
                  <a:srgbClr val="009900"/>
                </a:solidFill>
                <a:effectLst/>
                <a:latin typeface="Times New Roman" pitchFamily="18" charset="0"/>
                <a:cs typeface="Times New Roman" pitchFamily="18" charset="0"/>
              </a:rPr>
              <a:t> </a:t>
            </a:r>
            <a:r>
              <a:rPr lang="en-US" sz="2700" b="1" i="1" dirty="0" smtClean="0">
                <a:effectLst/>
                <a:latin typeface="Times New Roman" pitchFamily="18" charset="0"/>
                <a:cs typeface="Times New Roman" pitchFamily="18" charset="0"/>
              </a:rPr>
              <a:t>walk</a:t>
            </a:r>
            <a:r>
              <a:rPr lang="en-US" sz="2700" b="1" i="1" dirty="0">
                <a:effectLst/>
                <a:latin typeface="Times New Roman" pitchFamily="18" charset="0"/>
                <a:cs typeface="Times New Roman" pitchFamily="18" charset="0"/>
              </a:rPr>
              <a:t>, read, or watch </a:t>
            </a:r>
            <a:r>
              <a:rPr lang="en-US" sz="2700" b="1" dirty="0" smtClean="0">
                <a:effectLst/>
                <a:latin typeface="Times New Roman" pitchFamily="18" charset="0"/>
                <a:cs typeface="Times New Roman" pitchFamily="18" charset="0"/>
              </a:rPr>
              <a:t>TV</a:t>
            </a:r>
            <a:r>
              <a:rPr lang="en-US" sz="2700" b="1" dirty="0" smtClean="0">
                <a:solidFill>
                  <a:srgbClr val="009900"/>
                </a:solidFill>
                <a:effectLst/>
                <a:latin typeface="Times New Roman" pitchFamily="18" charset="0"/>
                <a:cs typeface="Times New Roman" pitchFamily="18" charset="0"/>
              </a:rPr>
              <a:t> </a:t>
            </a:r>
            <a:r>
              <a:rPr lang="en-US" sz="2800" b="1" dirty="0">
                <a:solidFill>
                  <a:srgbClr val="009900"/>
                </a:solidFill>
                <a:effectLst/>
                <a:latin typeface="Times New Roman" pitchFamily="18" charset="0"/>
                <a:cs typeface="Times New Roman" pitchFamily="18" charset="0"/>
              </a:rPr>
              <a:t>.</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2. </a:t>
            </a:r>
            <a:r>
              <a:rPr lang="en-US" sz="2800" b="1" dirty="0" smtClean="0">
                <a:solidFill>
                  <a:srgbClr val="0066FF"/>
                </a:solidFill>
                <a:effectLst/>
                <a:latin typeface="Times New Roman" pitchFamily="18" charset="0"/>
                <a:cs typeface="Times New Roman" pitchFamily="18" charset="0"/>
              </a:rPr>
              <a:t>I </a:t>
            </a:r>
            <a:r>
              <a:rPr lang="en-US" sz="2800" b="1" dirty="0">
                <a:solidFill>
                  <a:srgbClr val="0066FF"/>
                </a:solidFill>
                <a:effectLst/>
                <a:latin typeface="Times New Roman" pitchFamily="18" charset="0"/>
                <a:cs typeface="Times New Roman" pitchFamily="18" charset="0"/>
              </a:rPr>
              <a:t>like to read books </a:t>
            </a:r>
            <a:r>
              <a:rPr lang="en-US" sz="2700" b="1" dirty="0" smtClean="0">
                <a:solidFill>
                  <a:srgbClr val="0066FF"/>
                </a:solidFill>
                <a:effectLst/>
                <a:latin typeface="Times New Roman" pitchFamily="18" charset="0"/>
                <a:cs typeface="Times New Roman" pitchFamily="18" charset="0"/>
              </a:rPr>
              <a:t>on</a:t>
            </a:r>
            <a:r>
              <a:rPr lang="ru-RU" sz="2700" b="1" i="1" dirty="0" smtClean="0">
                <a:solidFill>
                  <a:srgbClr val="0066FF"/>
                </a:solidFill>
                <a:effectLst/>
                <a:latin typeface="Times New Roman" pitchFamily="18" charset="0"/>
                <a:cs typeface="Times New Roman" pitchFamily="18" charset="0"/>
              </a:rPr>
              <a:t> </a:t>
            </a:r>
            <a:r>
              <a:rPr lang="en-US" sz="2700" b="1" i="1" dirty="0" smtClean="0">
                <a:effectLst/>
                <a:latin typeface="Times New Roman" pitchFamily="18" charset="0"/>
                <a:cs typeface="Times New Roman" pitchFamily="18" charset="0"/>
              </a:rPr>
              <a:t>history,</a:t>
            </a:r>
            <a:r>
              <a:rPr lang="ru-RU" sz="2700" b="1" i="1" dirty="0" smtClean="0">
                <a:effectLst/>
                <a:latin typeface="Times New Roman" pitchFamily="18" charset="0"/>
                <a:cs typeface="Times New Roman" pitchFamily="18" charset="0"/>
              </a:rPr>
              <a:t> </a:t>
            </a:r>
            <a:r>
              <a:rPr lang="en-US" sz="2700" b="1" i="1" dirty="0" smtClean="0">
                <a:effectLst/>
                <a:latin typeface="Times New Roman" pitchFamily="18" charset="0"/>
                <a:cs typeface="Times New Roman" pitchFamily="18" charset="0"/>
              </a:rPr>
              <a:t>detective </a:t>
            </a:r>
            <a:r>
              <a:rPr lang="en-US" sz="2700" b="1" i="1" dirty="0">
                <a:effectLst/>
                <a:latin typeface="Times New Roman" pitchFamily="18" charset="0"/>
                <a:cs typeface="Times New Roman" pitchFamily="18" charset="0"/>
              </a:rPr>
              <a:t>stories, fairy </a:t>
            </a:r>
            <a:r>
              <a:rPr lang="en-US" sz="2700" b="1" i="1" dirty="0" smtClean="0">
                <a:effectLst/>
                <a:latin typeface="Times New Roman" pitchFamily="18" charset="0"/>
                <a:cs typeface="Times New Roman" pitchFamily="18" charset="0"/>
              </a:rPr>
              <a:t>tales</a:t>
            </a:r>
            <a:r>
              <a:rPr lang="en-US" sz="2800" b="1" dirty="0" smtClean="0">
                <a:solidFill>
                  <a:srgbClr val="0066FF"/>
                </a:solidFill>
                <a:effectLst/>
                <a:latin typeface="Times New Roman" pitchFamily="18" charset="0"/>
                <a:cs typeface="Times New Roman" pitchFamily="18" charset="0"/>
              </a:rPr>
              <a:t>.</a:t>
            </a:r>
            <a:r>
              <a:rPr lang="ru-RU" sz="2800" b="1" dirty="0">
                <a:effectLst/>
                <a:latin typeface="Times New Roman" pitchFamily="18" charset="0"/>
                <a:cs typeface="Times New Roman" pitchFamily="18" charset="0"/>
              </a:rPr>
              <a:t/>
            </a:r>
            <a:br>
              <a:rPr lang="ru-RU" sz="2800" b="1" dirty="0">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3. </a:t>
            </a:r>
            <a:r>
              <a:rPr lang="en-US" sz="2800" b="1" dirty="0" smtClean="0">
                <a:solidFill>
                  <a:srgbClr val="009900"/>
                </a:solidFill>
                <a:effectLst/>
                <a:latin typeface="Times New Roman" pitchFamily="18" charset="0"/>
                <a:cs typeface="Times New Roman" pitchFamily="18" charset="0"/>
              </a:rPr>
              <a:t>I </a:t>
            </a:r>
            <a:r>
              <a:rPr lang="en-US" sz="2800" b="1" dirty="0">
                <a:solidFill>
                  <a:srgbClr val="009900"/>
                </a:solidFill>
                <a:effectLst/>
                <a:latin typeface="Times New Roman" pitchFamily="18" charset="0"/>
                <a:cs typeface="Times New Roman" pitchFamily="18" charset="0"/>
              </a:rPr>
              <a:t>watch TV </a:t>
            </a:r>
            <a:r>
              <a:rPr lang="en-US" sz="2700" b="1" i="1" dirty="0">
                <a:effectLst/>
                <a:latin typeface="Times New Roman" pitchFamily="18" charset="0"/>
                <a:cs typeface="Times New Roman" pitchFamily="18" charset="0"/>
              </a:rPr>
              <a:t>three</a:t>
            </a:r>
            <a:r>
              <a:rPr lang="en-US" sz="2400" dirty="0">
                <a:effectLst/>
              </a:rPr>
              <a:t> </a:t>
            </a:r>
            <a:r>
              <a:rPr lang="en-US" sz="2800" b="1" dirty="0" smtClean="0">
                <a:solidFill>
                  <a:srgbClr val="009900"/>
                </a:solidFill>
                <a:effectLst/>
                <a:latin typeface="Times New Roman" pitchFamily="18" charset="0"/>
                <a:cs typeface="Times New Roman" pitchFamily="18" charset="0"/>
              </a:rPr>
              <a:t>or </a:t>
            </a:r>
            <a:r>
              <a:rPr lang="en-US" sz="2700" b="1" i="1" dirty="0" smtClean="0">
                <a:effectLst/>
                <a:latin typeface="Times New Roman" pitchFamily="18" charset="0"/>
                <a:cs typeface="Times New Roman" pitchFamily="18" charset="0"/>
              </a:rPr>
              <a:t>four</a:t>
            </a:r>
            <a:r>
              <a:rPr lang="en-US" sz="2400" dirty="0" smtClean="0">
                <a:effectLst/>
              </a:rPr>
              <a:t> </a:t>
            </a:r>
            <a:r>
              <a:rPr lang="en-US" sz="2800" b="1" dirty="0" smtClean="0">
                <a:solidFill>
                  <a:srgbClr val="009900"/>
                </a:solidFill>
                <a:effectLst/>
                <a:latin typeface="Times New Roman" pitchFamily="18" charset="0"/>
                <a:cs typeface="Times New Roman" pitchFamily="18" charset="0"/>
              </a:rPr>
              <a:t>times </a:t>
            </a:r>
            <a:r>
              <a:rPr lang="en-US" sz="2800" b="1" dirty="0">
                <a:solidFill>
                  <a:srgbClr val="009900"/>
                </a:solidFill>
                <a:effectLst/>
                <a:latin typeface="Times New Roman" pitchFamily="18" charset="0"/>
                <a:cs typeface="Times New Roman" pitchFamily="18" charset="0"/>
              </a:rPr>
              <a:t>a week.</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4. </a:t>
            </a:r>
            <a:r>
              <a:rPr lang="en-US" sz="2800" b="1" dirty="0" smtClean="0">
                <a:solidFill>
                  <a:srgbClr val="0066FF"/>
                </a:solidFill>
                <a:effectLst/>
                <a:latin typeface="Times New Roman" pitchFamily="18" charset="0"/>
                <a:cs typeface="Times New Roman" pitchFamily="18" charset="0"/>
              </a:rPr>
              <a:t>I </a:t>
            </a:r>
            <a:r>
              <a:rPr lang="en-US" sz="2800" b="1" dirty="0">
                <a:solidFill>
                  <a:srgbClr val="0066FF"/>
                </a:solidFill>
                <a:effectLst/>
                <a:latin typeface="Times New Roman" pitchFamily="18" charset="0"/>
                <a:cs typeface="Times New Roman" pitchFamily="18" charset="0"/>
              </a:rPr>
              <a:t>don’t like to go to </a:t>
            </a:r>
            <a:r>
              <a:rPr lang="en-US" sz="2800" b="1" dirty="0" smtClean="0">
                <a:solidFill>
                  <a:srgbClr val="0066FF"/>
                </a:solidFill>
                <a:effectLst/>
                <a:latin typeface="Times New Roman" pitchFamily="18" charset="0"/>
                <a:cs typeface="Times New Roman" pitchFamily="18" charset="0"/>
              </a:rPr>
              <a:t>the</a:t>
            </a:r>
            <a:r>
              <a:rPr lang="en-US" sz="2400" dirty="0" smtClean="0">
                <a:effectLst/>
              </a:rPr>
              <a:t> </a:t>
            </a:r>
            <a:r>
              <a:rPr lang="en-US" sz="2700" b="1" i="1" dirty="0" smtClean="0">
                <a:effectLst/>
                <a:latin typeface="Times New Roman" pitchFamily="18" charset="0"/>
                <a:cs typeface="Times New Roman" pitchFamily="18" charset="0"/>
              </a:rPr>
              <a:t>cinema</a:t>
            </a:r>
            <a:r>
              <a:rPr lang="ru-RU" sz="2700" b="1" i="1" dirty="0" smtClean="0">
                <a:effectLst/>
                <a:latin typeface="Times New Roman" pitchFamily="18" charset="0"/>
                <a:cs typeface="Times New Roman" pitchFamily="18" charset="0"/>
              </a:rPr>
              <a:t>.</a:t>
            </a:r>
            <a:r>
              <a:rPr lang="ru-RU" sz="2800" b="1" dirty="0">
                <a:solidFill>
                  <a:srgbClr val="0066FF"/>
                </a:solidFill>
                <a:effectLst/>
                <a:latin typeface="Times New Roman" pitchFamily="18" charset="0"/>
                <a:cs typeface="Times New Roman" pitchFamily="18" charset="0"/>
              </a:rPr>
              <a:t/>
            </a:r>
            <a:br>
              <a:rPr lang="ru-RU" sz="2800" b="1" dirty="0">
                <a:solidFill>
                  <a:srgbClr val="0066FF"/>
                </a:solidFill>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5. </a:t>
            </a:r>
            <a:r>
              <a:rPr lang="en-US" sz="2800" b="1" dirty="0" smtClean="0">
                <a:solidFill>
                  <a:srgbClr val="009900"/>
                </a:solidFill>
                <a:effectLst/>
                <a:latin typeface="Times New Roman" pitchFamily="18" charset="0"/>
                <a:cs typeface="Times New Roman" pitchFamily="18" charset="0"/>
              </a:rPr>
              <a:t>I </a:t>
            </a:r>
            <a:r>
              <a:rPr lang="en-US" sz="2800" b="1" dirty="0">
                <a:solidFill>
                  <a:srgbClr val="009900"/>
                </a:solidFill>
                <a:effectLst/>
                <a:latin typeface="Times New Roman" pitchFamily="18" charset="0"/>
                <a:cs typeface="Times New Roman" pitchFamily="18" charset="0"/>
              </a:rPr>
              <a:t>don’t often go to see </a:t>
            </a:r>
            <a:r>
              <a:rPr lang="en-US" sz="2800" b="1" dirty="0" smtClean="0">
                <a:solidFill>
                  <a:srgbClr val="009900"/>
                </a:solidFill>
                <a:effectLst/>
                <a:latin typeface="Times New Roman" pitchFamily="18" charset="0"/>
                <a:cs typeface="Times New Roman" pitchFamily="18" charset="0"/>
              </a:rPr>
              <a:t>my</a:t>
            </a:r>
            <a:r>
              <a:rPr lang="ru-RU" sz="2800" b="1" dirty="0" smtClean="0">
                <a:solidFill>
                  <a:srgbClr val="009900"/>
                </a:solidFill>
                <a:effectLst/>
                <a:latin typeface="Times New Roman" pitchFamily="18" charset="0"/>
                <a:cs typeface="Times New Roman" pitchFamily="18" charset="0"/>
              </a:rPr>
              <a:t> </a:t>
            </a:r>
            <a:r>
              <a:rPr lang="en-US" sz="2700" b="1" i="1" dirty="0" smtClean="0">
                <a:effectLst/>
                <a:latin typeface="Times New Roman" pitchFamily="18" charset="0"/>
                <a:cs typeface="Times New Roman" pitchFamily="18" charset="0"/>
              </a:rPr>
              <a:t>friends</a:t>
            </a:r>
            <a:r>
              <a:rPr lang="en-US" sz="2800" b="1" dirty="0" smtClean="0">
                <a:solidFill>
                  <a:srgbClr val="009900"/>
                </a:solidFill>
                <a:effectLst/>
                <a:latin typeface="Times New Roman" pitchFamily="18" charset="0"/>
                <a:cs typeface="Times New Roman" pitchFamily="18" charset="0"/>
              </a:rPr>
              <a:t>.</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6. </a:t>
            </a:r>
            <a:r>
              <a:rPr lang="en-US" sz="2800" b="1" dirty="0" smtClean="0">
                <a:solidFill>
                  <a:srgbClr val="0066FF"/>
                </a:solidFill>
                <a:effectLst/>
                <a:latin typeface="Times New Roman" pitchFamily="18" charset="0"/>
                <a:cs typeface="Times New Roman" pitchFamily="18" charset="0"/>
              </a:rPr>
              <a:t>I </a:t>
            </a:r>
            <a:r>
              <a:rPr lang="en-US" sz="2800" b="1" dirty="0">
                <a:solidFill>
                  <a:srgbClr val="0066FF"/>
                </a:solidFill>
                <a:effectLst/>
                <a:latin typeface="Times New Roman" pitchFamily="18" charset="0"/>
                <a:cs typeface="Times New Roman" pitchFamily="18" charset="0"/>
              </a:rPr>
              <a:t>meet </a:t>
            </a:r>
            <a:r>
              <a:rPr lang="en-US" sz="2800" b="1" dirty="0" smtClean="0">
                <a:solidFill>
                  <a:srgbClr val="0066FF"/>
                </a:solidFill>
                <a:effectLst/>
                <a:latin typeface="Times New Roman" pitchFamily="18" charset="0"/>
                <a:cs typeface="Times New Roman" pitchFamily="18" charset="0"/>
              </a:rPr>
              <a:t>them</a:t>
            </a:r>
            <a:r>
              <a:rPr lang="en-US" sz="2400" dirty="0" smtClean="0">
                <a:effectLst/>
              </a:rPr>
              <a:t> </a:t>
            </a:r>
            <a:r>
              <a:rPr lang="en-US" sz="2700" b="1" i="1" dirty="0">
                <a:effectLst/>
                <a:latin typeface="Times New Roman" pitchFamily="18" charset="0"/>
                <a:cs typeface="Times New Roman" pitchFamily="18" charset="0"/>
              </a:rPr>
              <a:t>twice</a:t>
            </a:r>
            <a:r>
              <a:rPr lang="en-US" sz="2400" dirty="0">
                <a:effectLst/>
              </a:rPr>
              <a:t> </a:t>
            </a:r>
            <a:r>
              <a:rPr lang="en-US" sz="2800" b="1" dirty="0" smtClean="0">
                <a:solidFill>
                  <a:srgbClr val="0066FF"/>
                </a:solidFill>
                <a:effectLst/>
                <a:latin typeface="Times New Roman" pitchFamily="18" charset="0"/>
                <a:cs typeface="Times New Roman" pitchFamily="18" charset="0"/>
              </a:rPr>
              <a:t> </a:t>
            </a:r>
            <a:r>
              <a:rPr lang="en-US" sz="2800" b="1" dirty="0">
                <a:solidFill>
                  <a:srgbClr val="0066FF"/>
                </a:solidFill>
                <a:effectLst/>
                <a:latin typeface="Times New Roman" pitchFamily="18" charset="0"/>
                <a:cs typeface="Times New Roman" pitchFamily="18" charset="0"/>
              </a:rPr>
              <a:t>a week.</a:t>
            </a:r>
            <a:r>
              <a:rPr lang="ru-RU" sz="2800" b="1" dirty="0">
                <a:solidFill>
                  <a:srgbClr val="0066FF"/>
                </a:solidFill>
                <a:effectLst/>
                <a:latin typeface="Times New Roman" pitchFamily="18" charset="0"/>
                <a:cs typeface="Times New Roman" pitchFamily="18" charset="0"/>
              </a:rPr>
              <a:t/>
            </a:r>
            <a:br>
              <a:rPr lang="ru-RU" sz="2800" b="1" dirty="0">
                <a:solidFill>
                  <a:srgbClr val="0066FF"/>
                </a:solidFill>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7. </a:t>
            </a:r>
            <a:r>
              <a:rPr lang="en-US" sz="2800" b="1" dirty="0" smtClean="0">
                <a:solidFill>
                  <a:srgbClr val="009900"/>
                </a:solidFill>
                <a:effectLst/>
                <a:latin typeface="Times New Roman" pitchFamily="18" charset="0"/>
                <a:cs typeface="Times New Roman" pitchFamily="18" charset="0"/>
              </a:rPr>
              <a:t>We </a:t>
            </a:r>
            <a:r>
              <a:rPr lang="en-US" sz="2800" b="1" dirty="0">
                <a:solidFill>
                  <a:srgbClr val="009900"/>
                </a:solidFill>
                <a:effectLst/>
                <a:latin typeface="Times New Roman" pitchFamily="18" charset="0"/>
                <a:cs typeface="Times New Roman" pitchFamily="18" charset="0"/>
              </a:rPr>
              <a:t>like to </a:t>
            </a:r>
            <a:r>
              <a:rPr lang="en-US" sz="2800" b="1" dirty="0" smtClean="0">
                <a:solidFill>
                  <a:srgbClr val="009900"/>
                </a:solidFill>
                <a:effectLst/>
                <a:latin typeface="Times New Roman" pitchFamily="18" charset="0"/>
                <a:cs typeface="Times New Roman" pitchFamily="18" charset="0"/>
              </a:rPr>
              <a:t>play</a:t>
            </a:r>
            <a:r>
              <a:rPr lang="en-US" sz="2400" dirty="0" smtClean="0">
                <a:effectLst/>
              </a:rPr>
              <a:t> </a:t>
            </a:r>
            <a:r>
              <a:rPr lang="en-US" sz="2700" b="1" i="1" dirty="0">
                <a:effectLst/>
                <a:latin typeface="Times New Roman" pitchFamily="18" charset="0"/>
                <a:cs typeface="Times New Roman" pitchFamily="18" charset="0"/>
              </a:rPr>
              <a:t>footbal</a:t>
            </a:r>
            <a:r>
              <a:rPr lang="en-US" sz="2400" dirty="0">
                <a:effectLst/>
              </a:rPr>
              <a:t>l </a:t>
            </a:r>
            <a:r>
              <a:rPr lang="en-US" sz="2800" b="1" dirty="0" smtClean="0">
                <a:solidFill>
                  <a:srgbClr val="009900"/>
                </a:solidFill>
                <a:effectLst/>
                <a:latin typeface="Times New Roman" pitchFamily="18" charset="0"/>
                <a:cs typeface="Times New Roman" pitchFamily="18" charset="0"/>
              </a:rPr>
              <a:t>or </a:t>
            </a:r>
            <a:r>
              <a:rPr lang="en-US" sz="2700" b="1" i="1" dirty="0" smtClean="0">
                <a:effectLst/>
                <a:latin typeface="Times New Roman" pitchFamily="18" charset="0"/>
                <a:cs typeface="Times New Roman" pitchFamily="18" charset="0"/>
              </a:rPr>
              <a:t>tennis</a:t>
            </a:r>
            <a:r>
              <a:rPr lang="en-US" sz="2800" b="1" dirty="0" smtClean="0">
                <a:solidFill>
                  <a:srgbClr val="009900"/>
                </a:solidFill>
                <a:effectLst/>
                <a:latin typeface="Times New Roman" pitchFamily="18" charset="0"/>
                <a:cs typeface="Times New Roman" pitchFamily="18" charset="0"/>
              </a:rPr>
              <a:t> </a:t>
            </a:r>
            <a:r>
              <a:rPr lang="en-US" sz="2800" b="1" dirty="0">
                <a:solidFill>
                  <a:srgbClr val="009900"/>
                </a:solidFill>
                <a:effectLst/>
                <a:latin typeface="Times New Roman" pitchFamily="18" charset="0"/>
                <a:cs typeface="Times New Roman" pitchFamily="18" charset="0"/>
              </a:rPr>
              <a:t>in summer.</a:t>
            </a:r>
            <a:r>
              <a:rPr lang="ru-RU" sz="2800" b="1" dirty="0">
                <a:solidFill>
                  <a:srgbClr val="009900"/>
                </a:solidFill>
                <a:effectLst/>
                <a:latin typeface="Times New Roman" pitchFamily="18" charset="0"/>
                <a:cs typeface="Times New Roman" pitchFamily="18" charset="0"/>
              </a:rPr>
              <a:t/>
            </a:r>
            <a:br>
              <a:rPr lang="ru-RU" sz="2800" b="1" dirty="0">
                <a:solidFill>
                  <a:srgbClr val="009900"/>
                </a:solidFill>
                <a:effectLst/>
                <a:latin typeface="Times New Roman" pitchFamily="18" charset="0"/>
                <a:cs typeface="Times New Roman" pitchFamily="18" charset="0"/>
              </a:rPr>
            </a:br>
            <a:r>
              <a:rPr lang="ru-RU" sz="2800" b="1" dirty="0" smtClean="0">
                <a:solidFill>
                  <a:srgbClr val="0066FF"/>
                </a:solidFill>
                <a:effectLst/>
                <a:latin typeface="Times New Roman" pitchFamily="18" charset="0"/>
                <a:cs typeface="Times New Roman" pitchFamily="18" charset="0"/>
              </a:rPr>
              <a:t>8. </a:t>
            </a:r>
            <a:r>
              <a:rPr lang="en-US" sz="2800" b="1" dirty="0" smtClean="0">
                <a:solidFill>
                  <a:srgbClr val="0066FF"/>
                </a:solidFill>
                <a:effectLst/>
                <a:latin typeface="Times New Roman" pitchFamily="18" charset="0"/>
                <a:cs typeface="Times New Roman" pitchFamily="18" charset="0"/>
              </a:rPr>
              <a:t>Sometimes </a:t>
            </a:r>
            <a:r>
              <a:rPr lang="en-US" sz="2800" b="1" dirty="0">
                <a:solidFill>
                  <a:srgbClr val="0066FF"/>
                </a:solidFill>
                <a:effectLst/>
                <a:latin typeface="Times New Roman" pitchFamily="18" charset="0"/>
                <a:cs typeface="Times New Roman" pitchFamily="18" charset="0"/>
              </a:rPr>
              <a:t>I spend my </a:t>
            </a:r>
            <a:r>
              <a:rPr lang="en-US" sz="2800" b="1" dirty="0" smtClean="0">
                <a:solidFill>
                  <a:srgbClr val="0066FF"/>
                </a:solidFill>
                <a:effectLst/>
                <a:latin typeface="Times New Roman" pitchFamily="18" charset="0"/>
                <a:cs typeface="Times New Roman" pitchFamily="18" charset="0"/>
              </a:rPr>
              <a:t>weekend</a:t>
            </a:r>
            <a:r>
              <a:rPr lang="ru-RU" sz="2800" b="1" dirty="0" smtClean="0">
                <a:solidFill>
                  <a:srgbClr val="0066FF"/>
                </a:solidFill>
                <a:effectLst/>
                <a:latin typeface="Times New Roman" pitchFamily="18" charset="0"/>
                <a:cs typeface="Times New Roman" pitchFamily="18" charset="0"/>
              </a:rPr>
              <a:t> </a:t>
            </a:r>
            <a:r>
              <a:rPr lang="en-US" sz="2700" b="1" i="1" dirty="0" smtClean="0">
                <a:effectLst/>
                <a:latin typeface="Times New Roman" pitchFamily="18" charset="0"/>
                <a:cs typeface="Times New Roman" pitchFamily="18" charset="0"/>
              </a:rPr>
              <a:t>in </a:t>
            </a:r>
            <a:r>
              <a:rPr lang="en-US" sz="2700" b="1" i="1" dirty="0">
                <a:effectLst/>
                <a:latin typeface="Times New Roman" pitchFamily="18" charset="0"/>
                <a:cs typeface="Times New Roman" pitchFamily="18" charset="0"/>
              </a:rPr>
              <a:t>the </a:t>
            </a:r>
            <a:r>
              <a:rPr lang="en-US" sz="2700" b="1" i="1" dirty="0" smtClean="0">
                <a:effectLst/>
                <a:latin typeface="Times New Roman" pitchFamily="18" charset="0"/>
                <a:cs typeface="Times New Roman" pitchFamily="18" charset="0"/>
              </a:rPr>
              <a:t>country</a:t>
            </a:r>
            <a:r>
              <a:rPr lang="en-US" sz="2800" b="1" dirty="0" smtClean="0">
                <a:solidFill>
                  <a:srgbClr val="0066FF"/>
                </a:solidFill>
                <a:effectLst/>
                <a:latin typeface="Times New Roman" pitchFamily="18" charset="0"/>
                <a:cs typeface="Times New Roman" pitchFamily="18" charset="0"/>
              </a:rPr>
              <a:t>.</a:t>
            </a:r>
            <a:r>
              <a:rPr lang="ru-RU" sz="2800" b="1" dirty="0">
                <a:solidFill>
                  <a:srgbClr val="0066FF"/>
                </a:solidFill>
                <a:effectLst/>
                <a:latin typeface="Times New Roman" pitchFamily="18" charset="0"/>
                <a:cs typeface="Times New Roman" pitchFamily="18" charset="0"/>
              </a:rPr>
              <a:t/>
            </a:r>
            <a:br>
              <a:rPr lang="ru-RU" sz="2800" b="1" dirty="0">
                <a:solidFill>
                  <a:srgbClr val="0066FF"/>
                </a:solidFill>
                <a:effectLst/>
                <a:latin typeface="Times New Roman" pitchFamily="18" charset="0"/>
                <a:cs typeface="Times New Roman" pitchFamily="18" charset="0"/>
              </a:rPr>
            </a:br>
            <a:r>
              <a:rPr lang="ru-RU" sz="2800" b="1" dirty="0" smtClean="0">
                <a:solidFill>
                  <a:srgbClr val="009900"/>
                </a:solidFill>
                <a:effectLst/>
                <a:latin typeface="Times New Roman" pitchFamily="18" charset="0"/>
                <a:cs typeface="Times New Roman" pitchFamily="18" charset="0"/>
              </a:rPr>
              <a:t>9. </a:t>
            </a:r>
            <a:r>
              <a:rPr lang="en-US" sz="2800" b="1" dirty="0" smtClean="0">
                <a:solidFill>
                  <a:srgbClr val="009900"/>
                </a:solidFill>
                <a:effectLst/>
                <a:latin typeface="Times New Roman" pitchFamily="18" charset="0"/>
                <a:cs typeface="Times New Roman" pitchFamily="18" charset="0"/>
              </a:rPr>
              <a:t>When </a:t>
            </a:r>
            <a:r>
              <a:rPr lang="en-US" sz="2800" b="1" dirty="0">
                <a:solidFill>
                  <a:srgbClr val="009900"/>
                </a:solidFill>
                <a:effectLst/>
                <a:latin typeface="Times New Roman" pitchFamily="18" charset="0"/>
                <a:cs typeface="Times New Roman" pitchFamily="18" charset="0"/>
              </a:rPr>
              <a:t>I stay in the country, I work in </a:t>
            </a:r>
            <a:r>
              <a:rPr lang="en-US" sz="2800" b="1" dirty="0" smtClean="0">
                <a:solidFill>
                  <a:srgbClr val="009900"/>
                </a:solidFill>
                <a:effectLst/>
                <a:latin typeface="Times New Roman" pitchFamily="18" charset="0"/>
                <a:cs typeface="Times New Roman" pitchFamily="18" charset="0"/>
              </a:rPr>
              <a:t>the</a:t>
            </a:r>
            <a:r>
              <a:rPr lang="en-US" sz="2400" dirty="0" smtClean="0">
                <a:effectLst/>
              </a:rPr>
              <a:t> </a:t>
            </a:r>
            <a:r>
              <a:rPr lang="en-US" sz="2700" b="1" i="1" dirty="0" smtClean="0">
                <a:effectLst/>
                <a:latin typeface="Times New Roman" pitchFamily="18" charset="0"/>
                <a:cs typeface="Times New Roman" pitchFamily="18" charset="0"/>
              </a:rPr>
              <a:t>garden</a:t>
            </a:r>
            <a:r>
              <a:rPr lang="en-US" sz="2800" b="1" dirty="0" smtClean="0">
                <a:solidFill>
                  <a:srgbClr val="009900"/>
                </a:solidFill>
                <a:effectLst/>
                <a:latin typeface="Times New Roman" pitchFamily="18" charset="0"/>
                <a:cs typeface="Times New Roman" pitchFamily="18" charset="0"/>
              </a:rPr>
              <a:t>, </a:t>
            </a:r>
            <a:r>
              <a:rPr lang="en-US" sz="2800" b="1" dirty="0">
                <a:solidFill>
                  <a:srgbClr val="009900"/>
                </a:solidFill>
                <a:effectLst/>
                <a:latin typeface="Times New Roman" pitchFamily="18" charset="0"/>
                <a:cs typeface="Times New Roman" pitchFamily="18" charset="0"/>
              </a:rPr>
              <a:t>swim in </a:t>
            </a:r>
            <a:r>
              <a:rPr lang="en-US" sz="2800" b="1" dirty="0" smtClean="0">
                <a:solidFill>
                  <a:srgbClr val="009900"/>
                </a:solidFill>
                <a:effectLst/>
                <a:latin typeface="Times New Roman" pitchFamily="18" charset="0"/>
                <a:cs typeface="Times New Roman" pitchFamily="18" charset="0"/>
              </a:rPr>
              <a:t>the</a:t>
            </a:r>
            <a:r>
              <a:rPr lang="ru-RU" sz="2800" b="1" dirty="0" smtClean="0">
                <a:solidFill>
                  <a:srgbClr val="009900"/>
                </a:solidFill>
                <a:effectLst/>
                <a:latin typeface="Times New Roman" pitchFamily="18" charset="0"/>
                <a:cs typeface="Times New Roman" pitchFamily="18" charset="0"/>
              </a:rPr>
              <a:t> </a:t>
            </a:r>
            <a:r>
              <a:rPr lang="en-US" sz="2400" dirty="0" smtClean="0">
                <a:effectLst/>
              </a:rPr>
              <a:t>river </a:t>
            </a:r>
            <a:r>
              <a:rPr lang="en-US" sz="2800" b="1" dirty="0" smtClean="0">
                <a:solidFill>
                  <a:srgbClr val="009900"/>
                </a:solidFill>
                <a:effectLst/>
                <a:latin typeface="Times New Roman" pitchFamily="18" charset="0"/>
                <a:cs typeface="Times New Roman" pitchFamily="18" charset="0"/>
              </a:rPr>
              <a:t>and </a:t>
            </a:r>
            <a:r>
              <a:rPr lang="en-US" sz="2800" b="1" dirty="0">
                <a:solidFill>
                  <a:srgbClr val="009900"/>
                </a:solidFill>
                <a:effectLst/>
                <a:latin typeface="Times New Roman" pitchFamily="18" charset="0"/>
                <a:cs typeface="Times New Roman" pitchFamily="18" charset="0"/>
              </a:rPr>
              <a:t>pick </a:t>
            </a:r>
            <a:r>
              <a:rPr lang="en-US" sz="2800" b="1" dirty="0" smtClean="0">
                <a:solidFill>
                  <a:srgbClr val="009900"/>
                </a:solidFill>
                <a:effectLst/>
                <a:latin typeface="Times New Roman" pitchFamily="18" charset="0"/>
                <a:cs typeface="Times New Roman" pitchFamily="18" charset="0"/>
              </a:rPr>
              <a:t>up and </a:t>
            </a:r>
            <a:r>
              <a:rPr lang="en-US" sz="2700" b="1" i="1" dirty="0" smtClean="0">
                <a:effectLst/>
                <a:latin typeface="Times New Roman" pitchFamily="18" charset="0"/>
                <a:cs typeface="Times New Roman" pitchFamily="18" charset="0"/>
              </a:rPr>
              <a:t>mushrooms</a:t>
            </a:r>
            <a:r>
              <a:rPr lang="en-US" sz="2400" dirty="0" smtClean="0">
                <a:effectLst/>
              </a:rPr>
              <a:t> </a:t>
            </a:r>
            <a:r>
              <a:rPr lang="en-US" sz="2800" b="1" dirty="0" smtClean="0">
                <a:solidFill>
                  <a:srgbClr val="009900"/>
                </a:solidFill>
                <a:effectLst/>
                <a:latin typeface="Times New Roman" pitchFamily="18" charset="0"/>
                <a:cs typeface="Times New Roman" pitchFamily="18" charset="0"/>
              </a:rPr>
              <a:t>in </a:t>
            </a:r>
            <a:r>
              <a:rPr lang="en-US" sz="2800" b="1" dirty="0">
                <a:solidFill>
                  <a:srgbClr val="009900"/>
                </a:solidFill>
                <a:effectLst/>
                <a:latin typeface="Times New Roman" pitchFamily="18" charset="0"/>
                <a:cs typeface="Times New Roman" pitchFamily="18" charset="0"/>
              </a:rPr>
              <a:t>the forest</a:t>
            </a:r>
            <a:r>
              <a:rPr lang="en-US" sz="2800" dirty="0">
                <a:solidFill>
                  <a:srgbClr val="009900"/>
                </a:solidFill>
                <a:effectLst/>
                <a:latin typeface="Times New Roman" pitchFamily="18" charset="0"/>
                <a:cs typeface="Times New Roman" pitchFamily="18" charset="0"/>
              </a:rPr>
              <a:t>.</a:t>
            </a:r>
            <a:r>
              <a:rPr lang="ru-RU" sz="2800" dirty="0">
                <a:solidFill>
                  <a:srgbClr val="009900"/>
                </a:solidFill>
                <a:effectLst/>
                <a:latin typeface="Times New Roman" pitchFamily="18" charset="0"/>
                <a:cs typeface="Times New Roman" pitchFamily="18" charset="0"/>
              </a:rPr>
              <a:t/>
            </a:r>
            <a:br>
              <a:rPr lang="ru-RU" sz="2800" dirty="0">
                <a:solidFill>
                  <a:srgbClr val="009900"/>
                </a:solidFill>
                <a:effectLst/>
                <a:latin typeface="Times New Roman" pitchFamily="18" charset="0"/>
                <a:cs typeface="Times New Roman" pitchFamily="18" charset="0"/>
              </a:rPr>
            </a:br>
            <a:endParaRPr lang="ru-RU" sz="2800"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4192229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254</TotalTime>
  <Words>336</Words>
  <Application>Microsoft Office PowerPoint</Application>
  <PresentationFormat>Экран (4:3)</PresentationFormat>
  <Paragraphs>53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Открытый урок по теме «Great Places for Children» к учебнику учебно-методического комплекса  «Сферы» по английскому языку для 5 класса </vt:lpstr>
      <vt:lpstr>Some people live in the country Where the houses are very small, Some people live in the city  Where  the houses are very tall. But in the country where the houses are very small, The gardens are very big, And in the city where the houses are tall, The are no gardens at all.</vt:lpstr>
      <vt:lpstr>Презентация PowerPoint</vt:lpstr>
      <vt:lpstr>Now we’re going to listen to Mr. Kingsley in ex.2, p. 130. Before it let’ s learn some words which you’ll hear in the dialogue:</vt:lpstr>
      <vt:lpstr>expensive--------дорогой  cheap --------дешевый           find out ------- выяснять    try out ------- испытывать  </vt:lpstr>
      <vt:lpstr>Презентация PowerPoint</vt:lpstr>
      <vt:lpstr>Презентация PowerPoint</vt:lpstr>
      <vt:lpstr>1. If I have free time, I usually_____________ . 2. I like to read books on__________________. 3. I watch TV ____or ____ times a week. 4. I don’t like to go to the__________. 5. I don’t often go to see my________. 6. I meet them_______ a week. 7. We like to play______ or ______ in summer. 8. Sometimes I spend my weekend__________. 9. When I stay in the country, I work in the____, swim in the ____and pick up _______and ________in the forest. </vt:lpstr>
      <vt:lpstr>1. If I have free time, I usually walk, read, or watch TV . 2. I like to read books on history, detective stories, fairy tales. 3. I watch TV three or four times a week. 4. I don’t like to go to the cinema. 5. I don’t often go to see my friends. 6. I meet them twice  a week. 7. We like to play football or tennis in summer. 8. Sometimes I spend my weekend in the country. 9. When I stay in the country, I work in the garden, swim in the river and pick up and mushrooms in the forest.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Открытый урок по теме «Great Places for Children» к учебнику учебно-методического комплекса  «Сферы» по английскому языку для 5 класса</dc:title>
  <dc:creator>User</dc:creator>
  <cp:lastModifiedBy>User</cp:lastModifiedBy>
  <cp:revision>13</cp:revision>
  <dcterms:created xsi:type="dcterms:W3CDTF">2019-09-15T13:23:17Z</dcterms:created>
  <dcterms:modified xsi:type="dcterms:W3CDTF">2019-09-15T17:37:27Z</dcterms:modified>
</cp:coreProperties>
</file>