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84" r:id="rId2"/>
    <p:sldId id="259" r:id="rId3"/>
    <p:sldId id="283" r:id="rId4"/>
    <p:sldId id="276" r:id="rId5"/>
    <p:sldId id="261" r:id="rId6"/>
    <p:sldId id="262" r:id="rId7"/>
    <p:sldId id="277" r:id="rId8"/>
    <p:sldId id="279" r:id="rId9"/>
    <p:sldId id="263" r:id="rId10"/>
    <p:sldId id="274" r:id="rId11"/>
    <p:sldId id="272" r:id="rId12"/>
    <p:sldId id="278" r:id="rId13"/>
    <p:sldId id="280" r:id="rId14"/>
    <p:sldId id="273" r:id="rId15"/>
    <p:sldId id="28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97555" autoAdjust="0"/>
  </p:normalViewPr>
  <p:slideViewPr>
    <p:cSldViewPr>
      <p:cViewPr varScale="1">
        <p:scale>
          <a:sx n="81" d="100"/>
          <a:sy n="81" d="100"/>
        </p:scale>
        <p:origin x="78" y="31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t>15.09.2019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4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6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6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6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15.09.2019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3995" TargetMode="External"/><Relationship Id="rId2" Type="http://schemas.openxmlformats.org/officeDocument/2006/relationships/hyperlink" Target="http://fb.ru/article/166936/reka-severnaya-dvina-raspolojenie-i-obschaya-harakteristik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orklib.ru/" TargetMode="External"/><Relationship Id="rId4" Type="http://schemas.openxmlformats.org/officeDocument/2006/relationships/hyperlink" Target="http://komanda-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komanda-k.ru/node/185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Двина – жемчужина русского севера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Урок </a:t>
            </a:r>
            <a:r>
              <a:rPr lang="ru-RU" dirty="0">
                <a:solidFill>
                  <a:srgbClr val="0070C0"/>
                </a:solidFill>
              </a:rPr>
              <a:t>географии 6 </a:t>
            </a:r>
            <a:r>
              <a:rPr lang="ru-RU" dirty="0" smtClean="0">
                <a:solidFill>
                  <a:srgbClr val="0070C0"/>
                </a:solidFill>
              </a:rPr>
              <a:t>класс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Подготовила учитель биологии, </a:t>
            </a:r>
          </a:p>
          <a:p>
            <a:pPr marL="0" indent="0" algn="r">
              <a:buNone/>
            </a:pPr>
            <a:r>
              <a:rPr lang="ru-RU" dirty="0" smtClean="0"/>
              <a:t>географии МБОУ «Лесозаводская СШ» </a:t>
            </a:r>
          </a:p>
          <a:p>
            <a:pPr marL="0" indent="0" algn="r">
              <a:buNone/>
            </a:pPr>
            <a:r>
              <a:rPr lang="ru-RU" dirty="0" smtClean="0"/>
              <a:t>п. Коноша Архангельской области</a:t>
            </a:r>
          </a:p>
          <a:p>
            <a:pPr marL="0" indent="0" algn="r">
              <a:buNone/>
            </a:pPr>
            <a:r>
              <a:rPr lang="ru-RU" dirty="0" smtClean="0"/>
              <a:t>Марина Владимировна Голубева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585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595" y="476672"/>
            <a:ext cx="5061248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Особенности водного </a:t>
            </a:r>
            <a:r>
              <a:rPr lang="ru-RU" dirty="0" smtClean="0"/>
              <a:t>режима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484" y="548679"/>
            <a:ext cx="4296451" cy="6280833"/>
          </a:xfrm>
        </p:spPr>
        <p:txBody>
          <a:bodyPr>
            <a:noAutofit/>
          </a:bodyPr>
          <a:lstStyle/>
          <a:p>
            <a:r>
              <a:rPr lang="ru-RU" sz="1200" dirty="0"/>
              <a:t>Река Северная Двина отличается </a:t>
            </a:r>
            <a:r>
              <a:rPr lang="ru-RU" sz="1200" dirty="0" smtClean="0"/>
              <a:t>традиционным</a:t>
            </a:r>
          </a:p>
          <a:p>
            <a:pPr marL="0" indent="0">
              <a:buNone/>
            </a:pPr>
            <a:r>
              <a:rPr lang="ru-RU" sz="1200" dirty="0" smtClean="0"/>
              <a:t>для </a:t>
            </a:r>
            <a:r>
              <a:rPr lang="ru-RU" sz="1200" dirty="0"/>
              <a:t>северных рек водным режимом. </a:t>
            </a:r>
            <a:endParaRPr lang="ru-RU" sz="1200" dirty="0" smtClean="0"/>
          </a:p>
          <a:p>
            <a:r>
              <a:rPr lang="ru-RU" sz="1200" dirty="0" smtClean="0"/>
              <a:t>Питание </a:t>
            </a:r>
            <a:r>
              <a:rPr lang="ru-RU" sz="1200" dirty="0"/>
              <a:t>- преимущественно талыми </a:t>
            </a:r>
            <a:r>
              <a:rPr lang="ru-RU" sz="1200" dirty="0" smtClean="0"/>
              <a:t>снегами,</a:t>
            </a:r>
          </a:p>
          <a:p>
            <a:pPr marL="0" indent="0">
              <a:buNone/>
            </a:pPr>
            <a:r>
              <a:rPr lang="ru-RU" sz="1200" dirty="0" smtClean="0"/>
              <a:t>максимальный </a:t>
            </a:r>
            <a:r>
              <a:rPr lang="ru-RU" sz="1200" dirty="0"/>
              <a:t>расход воды наблюдается в мае и в </a:t>
            </a:r>
            <a:r>
              <a:rPr lang="ru-RU" sz="1200" dirty="0" smtClean="0"/>
              <a:t>июне. </a:t>
            </a:r>
          </a:p>
          <a:p>
            <a:r>
              <a:rPr lang="ru-RU" sz="1200" dirty="0" smtClean="0"/>
              <a:t>Река </a:t>
            </a:r>
            <a:r>
              <a:rPr lang="ru-RU" sz="1200" dirty="0"/>
              <a:t>начинает покрываться льдом уже в </a:t>
            </a:r>
            <a:r>
              <a:rPr lang="ru-RU" sz="1200" dirty="0" smtClean="0"/>
              <a:t>конце</a:t>
            </a:r>
          </a:p>
          <a:p>
            <a:pPr marL="0" indent="0">
              <a:buNone/>
            </a:pPr>
            <a:r>
              <a:rPr lang="ru-RU" sz="1200" dirty="0" smtClean="0"/>
              <a:t>октября</a:t>
            </a:r>
            <a:r>
              <a:rPr lang="ru-RU" sz="1200" dirty="0"/>
              <a:t>, а вскрывается приблизительно в середине апреля. </a:t>
            </a:r>
            <a:endParaRPr lang="ru-RU" sz="1200" dirty="0" smtClean="0"/>
          </a:p>
          <a:p>
            <a:r>
              <a:rPr lang="ru-RU" sz="1200" dirty="0" smtClean="0"/>
              <a:t>Таким </a:t>
            </a:r>
            <a:r>
              <a:rPr lang="ru-RU" sz="1200" dirty="0"/>
              <a:t>образом, Северная Двина "во </a:t>
            </a:r>
            <a:r>
              <a:rPr lang="ru-RU" sz="1200" dirty="0" smtClean="0"/>
              <a:t>льдах«</a:t>
            </a:r>
          </a:p>
          <a:p>
            <a:pPr marL="0" indent="0">
              <a:buNone/>
            </a:pPr>
            <a:r>
              <a:rPr lang="ru-RU" sz="1200" dirty="0" smtClean="0"/>
              <a:t>пребывает </a:t>
            </a:r>
            <a:r>
              <a:rPr lang="ru-RU" sz="1200" dirty="0"/>
              <a:t>почти половину года. </a:t>
            </a:r>
            <a:endParaRPr lang="ru-RU" sz="1200" dirty="0" smtClean="0"/>
          </a:p>
          <a:p>
            <a:r>
              <a:rPr lang="ru-RU" sz="1200" dirty="0" smtClean="0"/>
              <a:t>Стоит </a:t>
            </a:r>
            <a:r>
              <a:rPr lang="ru-RU" sz="1200" dirty="0"/>
              <a:t>отметить, что период ледохода на </a:t>
            </a:r>
            <a:r>
              <a:rPr lang="ru-RU" sz="1200" dirty="0" smtClean="0"/>
              <a:t>реке</a:t>
            </a:r>
          </a:p>
          <a:p>
            <a:pPr marL="0" indent="0">
              <a:buNone/>
            </a:pPr>
            <a:r>
              <a:rPr lang="ru-RU" sz="1200" dirty="0" smtClean="0"/>
              <a:t>проходит</a:t>
            </a:r>
            <a:r>
              <a:rPr lang="ru-RU" sz="1200" dirty="0"/>
              <a:t>, как правило, очень активно. Довольно часто случаются заторы. </a:t>
            </a:r>
            <a:endParaRPr lang="ru-RU" sz="1200" dirty="0" smtClean="0"/>
          </a:p>
          <a:p>
            <a:r>
              <a:rPr lang="ru-RU" sz="1200" dirty="0" smtClean="0"/>
              <a:t>Половодье </a:t>
            </a:r>
            <a:r>
              <a:rPr lang="ru-RU" sz="1200" dirty="0"/>
              <a:t>затопляет низменности речных </a:t>
            </a:r>
            <a:r>
              <a:rPr lang="ru-RU" sz="1200" dirty="0" smtClean="0"/>
              <a:t>берегов</a:t>
            </a:r>
          </a:p>
          <a:p>
            <a:pPr marL="0" indent="0">
              <a:buNone/>
            </a:pPr>
            <a:r>
              <a:rPr lang="ru-RU" sz="1200" dirty="0" smtClean="0"/>
              <a:t>и </a:t>
            </a:r>
            <a:r>
              <a:rPr lang="ru-RU" sz="1200" dirty="0"/>
              <a:t>островов и весьма часто бывает столь значительно, что покрывает двинские острова от устья реки до горы Холмогор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Высота </a:t>
            </a:r>
            <a:r>
              <a:rPr lang="ru-RU" sz="1200" dirty="0"/>
              <a:t>разлива различна (до 6 м) и зависит </a:t>
            </a:r>
            <a:r>
              <a:rPr lang="ru-RU" sz="1200" dirty="0" smtClean="0"/>
              <a:t>от</a:t>
            </a:r>
          </a:p>
          <a:p>
            <a:pPr marL="0" indent="0">
              <a:buNone/>
            </a:pPr>
            <a:r>
              <a:rPr lang="ru-RU" sz="1200" dirty="0" smtClean="0"/>
              <a:t>снежности </a:t>
            </a:r>
            <a:r>
              <a:rPr lang="ru-RU" sz="1200" dirty="0"/>
              <a:t>зимы, скорости таяния снега, толщины льда, ветров во время вскрытия и от количества льдов, спирающих ее в устьях. Весенние разливы весьма значительны. Верхняя часть Северной Двины до </a:t>
            </a:r>
            <a:r>
              <a:rPr lang="ru-RU" sz="1200" dirty="0" err="1"/>
              <a:t>Вычегды</a:t>
            </a:r>
            <a:r>
              <a:rPr lang="ru-RU" sz="1200" dirty="0"/>
              <a:t> в некоторых местах разливается на 5 км, а иногда и до 10 км.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8194" name="Picture 2" descr="http://komanda-k.ru/sites/default/files/chernyiY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4249"/>
            <a:ext cx="489218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07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40" cy="914400"/>
          </a:xfrm>
        </p:spPr>
        <p:txBody>
          <a:bodyPr>
            <a:noAutofit/>
          </a:bodyPr>
          <a:lstStyle/>
          <a:p>
            <a:r>
              <a:rPr lang="ru-RU" sz="1600" dirty="0"/>
              <a:t>На берегах Северной Двины расположено семь русских городов. Это (по направлению от истока к устью): Великий Устюг, Красавино, Котлас, Сольвычегодск, </a:t>
            </a:r>
            <a:r>
              <a:rPr lang="ru-RU" sz="1600" dirty="0" err="1"/>
              <a:t>Новодвинск</a:t>
            </a:r>
            <a:r>
              <a:rPr lang="ru-RU" sz="1600" dirty="0"/>
              <a:t>, Архангельск и Северодвинск. </a:t>
            </a:r>
          </a:p>
        </p:txBody>
      </p:sp>
      <p:pic>
        <p:nvPicPr>
          <p:cNvPr id="4100" name="Picture 4" descr="река Северная Дви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881"/>
            <a:ext cx="4355976" cy="29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" y="3699560"/>
            <a:ext cx="3816424" cy="25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komanda-k.ru/sites/default/files/SevDvina%20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64" y="4352907"/>
            <a:ext cx="5327536" cy="25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edia.ffclub.ru/up29783-z_daedf8c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881"/>
            <a:ext cx="4788024" cy="22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1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/>
              <a:t>Судоходство на Северной </a:t>
            </a:r>
            <a:r>
              <a:rPr lang="ru-RU" dirty="0" smtClean="0"/>
              <a:t>Двине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50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Северная Двина судоходна на всём протяжении</a:t>
            </a:r>
            <a:r>
              <a:rPr lang="ru-RU" dirty="0" smtClean="0"/>
              <a:t>.</a:t>
            </a:r>
            <a:r>
              <a:rPr lang="ru-RU" dirty="0"/>
              <a:t> Продолжительность навигации составляет 160-193 дня. </a:t>
            </a:r>
            <a:r>
              <a:rPr lang="ru-RU" dirty="0" smtClean="0"/>
              <a:t>Крупные </a:t>
            </a:r>
            <a:r>
              <a:rPr lang="ru-RU" dirty="0"/>
              <a:t>морские суда могут заходить только в морской порт Экономия, вблизи устья. Периодически в районе Архангельского порта проводят дноуглубительные работы. Ежегодно во время половодья вода приносит большое число мусора, песка и ила, ухудшающего судоходство.</a:t>
            </a:r>
            <a:br>
              <a:rPr lang="ru-RU" dirty="0"/>
            </a:br>
            <a:r>
              <a:rPr lang="ru-RU" dirty="0"/>
              <a:t>На Северной Двине работает «Н. В. Гоголь» — самый старый сохранившийся пароход России, всё ещё находящийся в эксплуатации (построен в 1911 году).</a:t>
            </a:r>
          </a:p>
        </p:txBody>
      </p:sp>
      <p:pic>
        <p:nvPicPr>
          <p:cNvPr id="13316" name="Picture 4" descr="http://ff1.mosfont.ru/photo/00/39/10/39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9" y="1124744"/>
            <a:ext cx="4419254" cy="26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ff1.mosfont.ru/photo/00/18/07/18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12" y="3885703"/>
            <a:ext cx="4391352" cy="29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85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2746648" cy="570384"/>
          </a:xfrm>
        </p:spPr>
        <p:txBody>
          <a:bodyPr/>
          <a:lstStyle/>
          <a:p>
            <a:r>
              <a:rPr lang="ru-RU" dirty="0"/>
              <a:t>Качество воды.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3672408" cy="59046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Река Северная Двина, а особенно её устьевая часть, испытывает колоссальную антропогенную нагрузку от многочисленных источников загрязнения, расположенных вдоль её </a:t>
            </a:r>
            <a:r>
              <a:rPr lang="ru-RU" dirty="0" smtClean="0"/>
              <a:t>притоков. </a:t>
            </a:r>
            <a:r>
              <a:rPr lang="ru-RU" dirty="0"/>
              <a:t>Основные факторы – 6 крупных целлюлозно-бумажных комбинатов (Сыктывкарский ЛПК, </a:t>
            </a:r>
            <a:r>
              <a:rPr lang="ru-RU" dirty="0" err="1"/>
              <a:t>Сокольский</a:t>
            </a:r>
            <a:r>
              <a:rPr lang="ru-RU" dirty="0"/>
              <a:t>, </a:t>
            </a:r>
            <a:r>
              <a:rPr lang="ru-RU" dirty="0" err="1"/>
              <a:t>Сухонский</a:t>
            </a:r>
            <a:r>
              <a:rPr lang="ru-RU" dirty="0"/>
              <a:t>, </a:t>
            </a:r>
            <a:r>
              <a:rPr lang="ru-RU" dirty="0" err="1"/>
              <a:t>Котласский</a:t>
            </a:r>
            <a:r>
              <a:rPr lang="ru-RU" dirty="0"/>
              <a:t>, Архангельский, </a:t>
            </a:r>
            <a:r>
              <a:rPr lang="ru-RU" dirty="0" err="1"/>
              <a:t>Соломбальский</a:t>
            </a:r>
            <a:r>
              <a:rPr lang="ru-RU" dirty="0"/>
              <a:t> ЦБК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значительным бактериальным загрязнением чрезвычайно высока эпидемическая опасность </a:t>
            </a:r>
            <a:r>
              <a:rPr lang="ru-RU" dirty="0" err="1"/>
              <a:t>водоисточников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Для устьевой части Северной Двины характерна загрязненность воды </a:t>
            </a:r>
            <a:r>
              <a:rPr lang="ru-RU" dirty="0" err="1"/>
              <a:t>лигнинными</a:t>
            </a:r>
            <a:r>
              <a:rPr lang="ru-RU" dirty="0"/>
              <a:t> веществами, фенолами, формальдегидами и другими органическими веществами.</a:t>
            </a:r>
          </a:p>
        </p:txBody>
      </p:sp>
      <p:pic>
        <p:nvPicPr>
          <p:cNvPr id="14338" name="Picture 2" descr="http://ff1.mosfont.ru/photo/00/15/77/157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500782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943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Растительность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29600"/>
            <a:ext cx="49377600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6288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Территория бассейна Северной Двины расположена в </a:t>
            </a:r>
            <a:r>
              <a:rPr lang="ru-RU" dirty="0" err="1"/>
              <a:t>подзоне</a:t>
            </a:r>
            <a:r>
              <a:rPr lang="ru-RU" dirty="0"/>
              <a:t> тайги с преобладанием хвойных (еловых и сосновых) лесов с примесью мелколиственных пород. Значительные пространства в долине реки занимают луга с пойменной разнотравно-крупнозлаковой растительностью.</a:t>
            </a:r>
            <a:br>
              <a:rPr lang="ru-RU" dirty="0"/>
            </a:br>
            <a:r>
              <a:rPr lang="ru-RU" dirty="0"/>
              <a:t>Леса по берегам Северной Двины богаты белыми грибами и ягодами: черника, голубика, клюква, брусника, красная и черная смородина (в пойме реки).</a:t>
            </a:r>
            <a:br>
              <a:rPr lang="ru-RU" dirty="0"/>
            </a:br>
            <a:r>
              <a:rPr lang="ru-RU" dirty="0"/>
              <a:t>Редкие и исчезающие виды растений: </a:t>
            </a:r>
            <a:r>
              <a:rPr lang="ru-RU" dirty="0" err="1"/>
              <a:t>родиола</a:t>
            </a:r>
            <a:r>
              <a:rPr lang="ru-RU" dirty="0"/>
              <a:t> розовая, валериана блестящая, вязь гладкий, кубышка малая, липа сердцевидная, пихта сибирская, тополь черный.</a:t>
            </a:r>
          </a:p>
        </p:txBody>
      </p:sp>
      <p:pic>
        <p:nvPicPr>
          <p:cNvPr id="5127" name="Picture 7" descr="http://static.panoramio.com/photos/large/17704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31" y="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m470.narod.ru/ws2009/photos/big/_DSC28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31" y="4167956"/>
            <a:ext cx="4021541" cy="26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1790583" cy="570384"/>
          </a:xfrm>
        </p:spPr>
        <p:txBody>
          <a:bodyPr>
            <a:normAutofit/>
          </a:bodyPr>
          <a:lstStyle/>
          <a:p>
            <a:r>
              <a:rPr lang="ru-RU" sz="2000" dirty="0"/>
              <a:t>Ихтиофауна.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41148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Северной Двине водятся следующие виды рыб: лещ, щука, налим, окунь, карась, плотва, язь, </a:t>
            </a:r>
            <a:r>
              <a:rPr lang="ru-RU" dirty="0" err="1"/>
              <a:t>густера</a:t>
            </a:r>
            <a:r>
              <a:rPr lang="ru-RU" dirty="0"/>
              <a:t>, хариус, ряпушка, гольян, уклейка, ёрш. Из проходных видов – семга, минога, нельма.</a:t>
            </a:r>
            <a:br>
              <a:rPr lang="ru-RU" dirty="0"/>
            </a:br>
            <a:r>
              <a:rPr lang="ru-RU" dirty="0"/>
              <a:t>В низовьях реки обитает камбала, корюшка и сиг.</a:t>
            </a:r>
            <a:br>
              <a:rPr lang="ru-RU" dirty="0"/>
            </a:br>
            <a:r>
              <a:rPr lang="ru-RU" dirty="0"/>
              <a:t>Редкие и исчезающие виды: нельма, бычок-подкаменщик.</a:t>
            </a:r>
          </a:p>
        </p:txBody>
      </p:sp>
      <p:pic>
        <p:nvPicPr>
          <p:cNvPr id="15366" name="Picture 6" descr="http://lipfish.ucoz.ru/_fr/4/42004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49" y="5386898"/>
            <a:ext cx="4928047" cy="14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data14.gallery.ru/albums/gallery/9533-aa754-40716323-m750x740-u06b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9320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data14.gallery.ru/albums/gallery/90310-554c1-42315045-m750x740-ue31a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9069" y="5386899"/>
            <a:ext cx="4764931" cy="14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data3.gallery.ru/albums/gallery/9533-78ae8-24503898-m750x74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109" y="2996953"/>
            <a:ext cx="2526891" cy="23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sanatatur.ru/static_1/8/8/889a1d332e05be2e0fe06d756874d6e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3"/>
            <a:ext cx="2425956" cy="23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6772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fb.ru/article/166936/reka-severnaya-dvina-raspolojenie-i-obschaya-harakteristika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dic.academic.ru/dic.nsf/ruwiki/13995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komanda-k.ru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www.worklib.ru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2022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Северная Двина – символ русского Севера</a:t>
            </a:r>
            <a:endParaRPr lang="ru-RU" dirty="0"/>
          </a:p>
        </p:txBody>
      </p:sp>
      <p:pic>
        <p:nvPicPr>
          <p:cNvPr id="6146" name="Picture 2" descr="Северная Дв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80512" cy="56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Северную Двину назвали именно так?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20472" cy="462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99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2" y="3718679"/>
            <a:ext cx="9138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</a:t>
            </a:r>
            <a:r>
              <a:rPr lang="ru-RU" dirty="0" err="1" smtClean="0"/>
              <a:t>гидротопоним</a:t>
            </a:r>
            <a:r>
              <a:rPr lang="ru-RU" dirty="0" smtClean="0"/>
              <a:t> (речное название) </a:t>
            </a:r>
            <a:r>
              <a:rPr lang="ru-RU" dirty="0"/>
              <a:t>они расшифровывают как "двойная речка". Такую трактовку приводят в своих книгах сразу несколько авторов. </a:t>
            </a:r>
            <a:endParaRPr lang="ru-RU" dirty="0" smtClean="0"/>
          </a:p>
          <a:p>
            <a:r>
              <a:rPr lang="ru-RU" dirty="0" smtClean="0"/>
              <a:t>Дело </a:t>
            </a:r>
            <a:r>
              <a:rPr lang="ru-RU" dirty="0"/>
              <a:t>в том, что река Северная Двина сформирована в результате слияния двух других водных артерий, поэтому подобная этимология является вполне логичной и обоснованной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Стоит отметить, что некоторые исследователи (в частности А. Матвеев) увидели в происхождении этого названия балтийские корни. Так, Матвеев считает, что этот топоним происходит от литовского слова "</a:t>
            </a:r>
            <a:r>
              <a:rPr lang="ru-RU" dirty="0" err="1"/>
              <a:t>dvynai</a:t>
            </a:r>
            <a:r>
              <a:rPr lang="ru-RU" dirty="0"/>
              <a:t>", что в переводе означает "двойной". </a:t>
            </a:r>
          </a:p>
        </p:txBody>
      </p:sp>
      <p:pic>
        <p:nvPicPr>
          <p:cNvPr id="9218" name="Picture 2" descr="http://komanda-k.ru/sites/default/files/SevDvina%20(1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" y="13699"/>
            <a:ext cx="9143327" cy="36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38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209" y="476672"/>
            <a:ext cx="8496944" cy="1008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Река Северная Двина - это важнейшая водная артерия русского Севера. Где она берет свое начало, куда течет и в какое море </a:t>
            </a:r>
            <a:r>
              <a:rPr lang="ru-RU" dirty="0" smtClean="0"/>
              <a:t>впадает?</a:t>
            </a:r>
            <a:endParaRPr lang="ru-RU" dirty="0"/>
          </a:p>
        </p:txBody>
      </p:sp>
      <p:pic>
        <p:nvPicPr>
          <p:cNvPr id="1026" name="Picture 2" descr="http://cs621719.vk.me/v621719903/46954/RrjHo1bH47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47667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/>
              <a:t>Общая характеристика реки </a:t>
            </a:r>
            <a:r>
              <a:rPr lang="ru-RU" sz="2400" dirty="0" smtClean="0"/>
              <a:t>Северная Двина</a:t>
            </a:r>
            <a:endParaRPr lang="ru-R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3" y="1052737"/>
            <a:ext cx="9010173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 длине в 744 километра, река собирает свои воды с огромной площади, которая составляет 357 тысяч квадратных километров. В административном отношении это Архангельская и Вологодская области России. А если учитывать реки Сухона и </a:t>
            </a:r>
            <a:r>
              <a:rPr lang="ru-RU" dirty="0" err="1"/>
              <a:t>Вычегда</a:t>
            </a:r>
            <a:r>
              <a:rPr lang="ru-RU" dirty="0"/>
              <a:t>, то протяженность этой водной артерии будет достигать 1800 километров! </a:t>
            </a:r>
          </a:p>
        </p:txBody>
      </p:sp>
      <p:pic>
        <p:nvPicPr>
          <p:cNvPr id="2050" name="Picture 2" descr="Файл:Severnaya Dvin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14400"/>
          </a:xfrm>
        </p:spPr>
        <p:txBody>
          <a:bodyPr>
            <a:noAutofit/>
          </a:bodyPr>
          <a:lstStyle/>
          <a:p>
            <a:r>
              <a:rPr lang="ru-RU" sz="1600" dirty="0"/>
              <a:t>Малая Северная Двина образуется слиянием рек Сухона и</a:t>
            </a:r>
            <a:r>
              <a:rPr lang="ru-RU" sz="1600" b="1" dirty="0">
                <a:hlinkClick r:id="rId2"/>
              </a:rPr>
              <a:t> реки  Юг</a:t>
            </a:r>
            <a:r>
              <a:rPr lang="ru-RU" sz="1600" dirty="0"/>
              <a:t> (у города Великий Устюг в Вологодской области). -</a:t>
            </a:r>
            <a:r>
              <a:rPr lang="ru-RU" sz="1600" dirty="0" smtClean="0"/>
              <a:t> На снимке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Северная Двина – одна из самых больших рек европейской части  России, эта река является основой северного речного пути</a:t>
            </a:r>
            <a:r>
              <a:rPr lang="ru-RU" sz="1600" dirty="0" smtClean="0"/>
              <a:t>.</a:t>
            </a:r>
            <a:r>
              <a:rPr lang="ru-RU" sz="1600" dirty="0"/>
              <a:t> Притоки Северной Двины: </a:t>
            </a:r>
            <a:r>
              <a:rPr lang="ru-RU" sz="1600" dirty="0" err="1"/>
              <a:t>Вычегда</a:t>
            </a:r>
            <a:r>
              <a:rPr lang="ru-RU" sz="1600" dirty="0"/>
              <a:t>, Пинега, Вага.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Источник: http://geographyofrussia.com/severnaya-dvina/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144000" cy="494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9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2232248"/>
          </a:xfrm>
        </p:spPr>
        <p:txBody>
          <a:bodyPr>
            <a:noAutofit/>
          </a:bodyPr>
          <a:lstStyle/>
          <a:p>
            <a:r>
              <a:rPr lang="ru-RU" sz="1500" dirty="0"/>
              <a:t>Далее Северная Двина несет свои воды строго на север и, в скором времени, принимает в себя реку </a:t>
            </a:r>
            <a:r>
              <a:rPr lang="ru-RU" sz="1500" dirty="0" err="1"/>
              <a:t>Вычегду</a:t>
            </a:r>
            <a:r>
              <a:rPr lang="ru-RU" sz="1500" dirty="0"/>
              <a:t>. Происходит это вблизи городка Котлас. При этом стоит отметить любопытный факт: в момент слияния </a:t>
            </a:r>
            <a:r>
              <a:rPr lang="ru-RU" sz="1500" dirty="0" err="1"/>
              <a:t>Вычегда</a:t>
            </a:r>
            <a:r>
              <a:rPr lang="ru-RU" sz="1500" dirty="0"/>
              <a:t> является более полноводной рекой, нежели Северная Двина.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Дальше </a:t>
            </a:r>
            <a:r>
              <a:rPr lang="ru-RU" sz="1500" dirty="0"/>
              <a:t>наша водная артерия продолжает свой путь к морю, постепенно меняя северо-западное направление на северное.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Пройдя </a:t>
            </a:r>
            <a:r>
              <a:rPr lang="ru-RU" sz="1500" dirty="0"/>
              <a:t>достаточно длинное расстояние, Северная Двина принимает в себя воды еще одной крупной реки - Пинеги. Ниже по течению уже начинает формироваться огромная по своей площади дельта нашей речки.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24150"/>
            <a:ext cx="9108504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5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1872" y="548680"/>
            <a:ext cx="9119154" cy="24482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dirty="0"/>
              <a:t> </a:t>
            </a:r>
            <a:r>
              <a:rPr lang="ru-RU" sz="1200" dirty="0" smtClean="0"/>
              <a:t>                         </a:t>
            </a:r>
            <a:r>
              <a:rPr lang="ru-RU" sz="1400" dirty="0" smtClean="0"/>
              <a:t>Возле </a:t>
            </a:r>
            <a:r>
              <a:rPr lang="ru-RU" sz="1400" dirty="0"/>
              <a:t>Архангельска и Северодвинска впадает в Двинскую губу Белого моря. Двинская губа - это крупный залив Белого моря, в его юго-восточной части. Глубины - в пределах 120 </a:t>
            </a:r>
            <a:r>
              <a:rPr lang="ru-RU" sz="1400" dirty="0" smtClean="0"/>
              <a:t>метров. Стоит </a:t>
            </a:r>
            <a:r>
              <a:rPr lang="ru-RU" sz="1400" dirty="0"/>
              <a:t>отметить, что это - самое теплое место всего северного моря. Вода в Двинской губе летом прогревается до +10...+12 градусов. </a:t>
            </a:r>
            <a:br>
              <a:rPr lang="ru-RU" sz="1400" dirty="0"/>
            </a:br>
            <a:r>
              <a:rPr lang="ru-RU" sz="1400" dirty="0" smtClean="0"/>
              <a:t>                       Ниже </a:t>
            </a:r>
            <a:r>
              <a:rPr lang="ru-RU" sz="1400" dirty="0"/>
              <a:t>впадения Пинеги Северная Двина разбивается на протоки с многочисленными островами, ширина долины возрастает до 18 км. У Архангельска река ещё раз собирается в одно русло, а ниже города образует дельту пл. 900 км², состоящую из нескольких рукавов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                       В </a:t>
            </a:r>
            <a:r>
              <a:rPr lang="ru-RU" sz="1400" dirty="0"/>
              <a:t>устюжской летописи о Северной Двине записано: «Реки Юг и Сухона, совокупившиеся воедино слияние, третью реку из себя производят, которая особенно </a:t>
            </a:r>
            <a:r>
              <a:rPr lang="ru-RU" sz="1400" dirty="0" err="1"/>
              <a:t>восприемлет</a:t>
            </a:r>
            <a:r>
              <a:rPr lang="ru-RU" sz="1400" dirty="0"/>
              <a:t> именование Двина, потому </a:t>
            </a:r>
            <a:r>
              <a:rPr lang="ru-RU" sz="1400" dirty="0" err="1"/>
              <a:t>наречеся</a:t>
            </a:r>
            <a:r>
              <a:rPr lang="ru-RU" sz="1400" dirty="0"/>
              <a:t>, что сдвинулись две и производят из себя третью… Сия река Двина… простирается от горы </a:t>
            </a:r>
            <a:r>
              <a:rPr lang="ru-RU" sz="1400" dirty="0" err="1"/>
              <a:t>Гледен</a:t>
            </a:r>
            <a:r>
              <a:rPr lang="ru-RU" sz="1400" dirty="0"/>
              <a:t> на шестьсот вёрст и далее и впадает в великое море-океан, в </a:t>
            </a:r>
            <a:r>
              <a:rPr lang="ru-RU" sz="1400" dirty="0" err="1"/>
              <a:t>Соловецкую</a:t>
            </a:r>
            <a:r>
              <a:rPr lang="ru-RU" sz="1400" dirty="0"/>
              <a:t> пучину».</a:t>
            </a:r>
          </a:p>
        </p:txBody>
      </p:sp>
      <p:pic>
        <p:nvPicPr>
          <p:cNvPr id="3076" name="Picture 4" descr="http://komanda-k.ru/sites/default/files/SevDvi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9144000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731</Words>
  <Application>Microsoft Office PowerPoint</Application>
  <PresentationFormat>Экран (4:3)</PresentationFormat>
  <Paragraphs>65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Отчет о состоянии проекта</vt:lpstr>
      <vt:lpstr>Северная Двина – жемчужина русского севера</vt:lpstr>
      <vt:lpstr>Северная Двина – символ русского Севера</vt:lpstr>
      <vt:lpstr>Почему Северную Двину назвали именно так? </vt:lpstr>
      <vt:lpstr>Презентация PowerPoint</vt:lpstr>
      <vt:lpstr>Презентация PowerPoint</vt:lpstr>
      <vt:lpstr>Общая характеристика реки Северная Двина</vt:lpstr>
      <vt:lpstr>Малая Северная Двина образуется слиянием рек Сухона и реки  Юг (у города Великий Устюг в Вологодской области). - На снимке Северная Двина – одна из самых больших рек европейской части  России, эта река является основой северного речного пути. Притоки Северной Двины: Вычегда, Пинега, Вага.   Источник: http://geographyofrussia.com/severnaya-dvina/ </vt:lpstr>
      <vt:lpstr>Далее Северная Двина несет свои воды строго на север и, в скором времени, принимает в себя реку Вычегду. Происходит это вблизи городка Котлас. При этом стоит отметить любопытный факт: в момент слияния Вычегда является более полноводной рекой, нежели Северная Двина.  Дальше наша водная артерия продолжает свой путь к морю, постепенно меняя северо-западное направление на северное.  Пройдя достаточно длинное расстояние, Северная Двина принимает в себя воды еще одной крупной реки - Пинеги. Ниже по течению уже начинает формироваться огромная по своей площади дельта нашей речки. </vt:lpstr>
      <vt:lpstr>Презентация PowerPoint</vt:lpstr>
      <vt:lpstr>Особенности водного режима</vt:lpstr>
      <vt:lpstr>На берегах Северной Двины расположено семь русских городов. Это (по направлению от истока к устью): Великий Устюг, Красавино, Котлас, Сольвычегодск, Новодвинск, Архангельск и Северодвинск. </vt:lpstr>
      <vt:lpstr>Судоходство на Северной Двине</vt:lpstr>
      <vt:lpstr>Качество воды.</vt:lpstr>
      <vt:lpstr>Растительность</vt:lpstr>
      <vt:lpstr>Ихтиофауна.</vt:lpstr>
      <vt:lpstr>Использованные источники: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2016-02-27T08:54:23Z</dcterms:created>
  <dcterms:modified xsi:type="dcterms:W3CDTF">2019-09-15T12:12:58Z</dcterms:modified>
</cp:coreProperties>
</file>