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84" r:id="rId4"/>
    <p:sldId id="258" r:id="rId5"/>
    <p:sldId id="259" r:id="rId6"/>
    <p:sldId id="260" r:id="rId7"/>
    <p:sldId id="263" r:id="rId8"/>
    <p:sldId id="261" r:id="rId9"/>
    <p:sldId id="262" r:id="rId10"/>
    <p:sldId id="264" r:id="rId11"/>
    <p:sldId id="286" r:id="rId12"/>
    <p:sldId id="265" r:id="rId13"/>
    <p:sldId id="285" r:id="rId14"/>
    <p:sldId id="289" r:id="rId15"/>
    <p:sldId id="317" r:id="rId16"/>
    <p:sldId id="323" r:id="rId17"/>
    <p:sldId id="297" r:id="rId18"/>
    <p:sldId id="293" r:id="rId19"/>
    <p:sldId id="292" r:id="rId20"/>
    <p:sldId id="291" r:id="rId21"/>
    <p:sldId id="290" r:id="rId22"/>
    <p:sldId id="266" r:id="rId23"/>
    <p:sldId id="267" r:id="rId24"/>
    <p:sldId id="309" r:id="rId25"/>
    <p:sldId id="310" r:id="rId26"/>
    <p:sldId id="268" r:id="rId27"/>
    <p:sldId id="269" r:id="rId28"/>
    <p:sldId id="270" r:id="rId29"/>
    <p:sldId id="271" r:id="rId30"/>
    <p:sldId id="272" r:id="rId31"/>
    <p:sldId id="273" r:id="rId32"/>
    <p:sldId id="311" r:id="rId33"/>
    <p:sldId id="282" r:id="rId34"/>
    <p:sldId id="294" r:id="rId35"/>
    <p:sldId id="283" r:id="rId36"/>
    <p:sldId id="296" r:id="rId37"/>
    <p:sldId id="312" r:id="rId38"/>
    <p:sldId id="276" r:id="rId39"/>
    <p:sldId id="274" r:id="rId40"/>
    <p:sldId id="302" r:id="rId41"/>
    <p:sldId id="304" r:id="rId42"/>
    <p:sldId id="281" r:id="rId43"/>
    <p:sldId id="300" r:id="rId44"/>
    <p:sldId id="301" r:id="rId45"/>
    <p:sldId id="314" r:id="rId46"/>
    <p:sldId id="280" r:id="rId47"/>
    <p:sldId id="305" r:id="rId48"/>
    <p:sldId id="307" r:id="rId49"/>
    <p:sldId id="308" r:id="rId50"/>
    <p:sldId id="315" r:id="rId51"/>
    <p:sldId id="279" r:id="rId52"/>
    <p:sldId id="303" r:id="rId53"/>
    <p:sldId id="319" r:id="rId54"/>
    <p:sldId id="320" r:id="rId55"/>
    <p:sldId id="322" r:id="rId56"/>
    <p:sldId id="316" r:id="rId57"/>
    <p:sldId id="277" r:id="rId58"/>
    <p:sldId id="27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ACD"/>
    <a:srgbClr val="00FF00"/>
    <a:srgbClr val="01F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9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1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0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2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8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8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4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77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5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62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1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3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gif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gif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gif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gif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66.gi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6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66.gif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66.gif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66.gif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66.gif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66.gif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/>
          <p:cNvSpPr/>
          <p:nvPr/>
        </p:nvSpPr>
        <p:spPr>
          <a:xfrm>
            <a:off x="5340514" y="98918"/>
            <a:ext cx="1741174" cy="201692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39305" y="0"/>
            <a:ext cx="1728192" cy="211584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>
            <a:off x="106425" y="230876"/>
            <a:ext cx="1846409" cy="2227014"/>
          </a:xfrm>
          <a:prstGeom prst="trapezoi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3645396" y="-52095"/>
            <a:ext cx="1538191" cy="2768673"/>
          </a:xfrm>
          <a:prstGeom prst="diamon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ильный пятиугольник 9"/>
          <p:cNvSpPr/>
          <p:nvPr/>
        </p:nvSpPr>
        <p:spPr>
          <a:xfrm>
            <a:off x="7251116" y="-52095"/>
            <a:ext cx="1929662" cy="2167940"/>
          </a:xfrm>
          <a:prstGeom prst="pen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4271"/>
            <a:ext cx="8187274" cy="129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9" y="4096147"/>
            <a:ext cx="819611" cy="22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42838"/>
            <a:ext cx="829930" cy="220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82" y="2308215"/>
            <a:ext cx="864096" cy="22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24" y="2320494"/>
            <a:ext cx="804746" cy="22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83" y="4028337"/>
            <a:ext cx="844307" cy="23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0"/>
            <a:ext cx="3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Составила: </a:t>
            </a:r>
            <a:r>
              <a:rPr lang="ru-RU" dirty="0" err="1" smtClean="0"/>
              <a:t>Морозеева</a:t>
            </a:r>
            <a:r>
              <a:rPr lang="ru-RU" dirty="0" smtClean="0"/>
              <a:t> Л.И. – учитель математики и физике МБОУ «</a:t>
            </a:r>
            <a:r>
              <a:rPr lang="ru-RU" dirty="0" err="1" smtClean="0"/>
              <a:t>Усть</a:t>
            </a:r>
            <a:r>
              <a:rPr lang="ru-RU" dirty="0" smtClean="0"/>
              <a:t>-Майская СОШ»</a:t>
            </a:r>
            <a:endParaRPr lang="ru-RU" dirty="0"/>
          </a:p>
        </p:txBody>
      </p:sp>
      <p:pic>
        <p:nvPicPr>
          <p:cNvPr id="12" name="02e11f617c8269ece0a9e00e9df07a8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5947" y="5877272"/>
            <a:ext cx="609600" cy="609600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rot="16200000">
            <a:off x="2011295" y="3011129"/>
            <a:ext cx="2019195" cy="465175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23329"/>
            <a:ext cx="864096" cy="23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Равнобедренный треугольник 13"/>
          <p:cNvSpPr/>
          <p:nvPr/>
        </p:nvSpPr>
        <p:spPr>
          <a:xfrm rot="5400000">
            <a:off x="1040300" y="1962932"/>
            <a:ext cx="4038389" cy="4728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0800000">
            <a:off x="695016" y="2320494"/>
            <a:ext cx="4645497" cy="242642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/>
          <p:cNvSpPr/>
          <p:nvPr/>
        </p:nvSpPr>
        <p:spPr>
          <a:xfrm rot="10800000">
            <a:off x="5346770" y="2320494"/>
            <a:ext cx="2792126" cy="402610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>
            <a:off x="5346770" y="2320494"/>
            <a:ext cx="2753622" cy="402610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238315" y="85270"/>
            <a:ext cx="329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Внеклассное мероприятие для 5 – 7 классов.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b="6953"/>
          <a:stretch/>
        </p:blipFill>
        <p:spPr>
          <a:xfrm>
            <a:off x="-45239" y="76102"/>
            <a:ext cx="9180512" cy="66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23" grpId="0" animBg="1"/>
      <p:bldP spid="24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328592"/>
          </a:xfrm>
        </p:spPr>
        <p:txBody>
          <a:bodyPr>
            <a:normAutofit fontScale="92500"/>
          </a:bodyPr>
          <a:lstStyle/>
          <a:p>
            <a:pPr marL="742950" indent="-742950">
              <a:buAutoNum type="arabicPeriod"/>
            </a:pPr>
            <a:r>
              <a:rPr lang="ru-RU" sz="4400" b="1" i="1" dirty="0" smtClean="0">
                <a:solidFill>
                  <a:srgbClr val="FF0000"/>
                </a:solidFill>
              </a:rPr>
              <a:t>Составление </a:t>
            </a:r>
            <a:r>
              <a:rPr lang="ru-RU" sz="4400" b="1" i="1" dirty="0">
                <a:solidFill>
                  <a:srgbClr val="FF0000"/>
                </a:solidFill>
              </a:rPr>
              <a:t>слов из </a:t>
            </a:r>
            <a:r>
              <a:rPr lang="ru-RU" sz="4400" b="1" i="1" dirty="0" smtClean="0">
                <a:solidFill>
                  <a:srgbClr val="FF0000"/>
                </a:solidFill>
              </a:rPr>
              <a:t>буквы</a:t>
            </a:r>
          </a:p>
          <a:p>
            <a:pPr marL="0" indent="0">
              <a:buNone/>
            </a:pPr>
            <a:endParaRPr lang="ru-RU" sz="8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За 2 минуты </a:t>
            </a:r>
            <a:r>
              <a:rPr lang="ru-RU" sz="3600" b="1" i="1" dirty="0">
                <a:solidFill>
                  <a:srgbClr val="7030A0"/>
                </a:solidFill>
              </a:rPr>
              <a:t>напишите математические     слова начинающиеся буквой «П». </a:t>
            </a:r>
            <a:endParaRPr lang="ru-RU" sz="36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36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Ответы </a:t>
            </a:r>
            <a:r>
              <a:rPr lang="ru-RU" sz="3600" b="1" i="1" dirty="0">
                <a:solidFill>
                  <a:srgbClr val="7030A0"/>
                </a:solidFill>
              </a:rPr>
              <a:t>зачитываются </a:t>
            </a:r>
            <a:endParaRPr lang="ru-RU" sz="36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и </a:t>
            </a:r>
            <a:r>
              <a:rPr lang="ru-RU" sz="3600" b="1" i="1" dirty="0">
                <a:solidFill>
                  <a:srgbClr val="7030A0"/>
                </a:solidFill>
              </a:rPr>
              <a:t>сдаются </a:t>
            </a:r>
            <a:r>
              <a:rPr lang="ru-RU" sz="3600" b="1" i="1" dirty="0" smtClean="0">
                <a:solidFill>
                  <a:srgbClr val="7030A0"/>
                </a:solidFill>
              </a:rPr>
              <a:t>жюри.</a:t>
            </a:r>
            <a:endParaRPr lang="ru-RU" sz="3600" b="1" i="1" dirty="0">
              <a:solidFill>
                <a:srgbClr val="7030A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7" descr="песочные час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4005064"/>
            <a:ext cx="1674454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03338"/>
            <a:ext cx="19145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4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288042" y="1196752"/>
            <a:ext cx="125800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340768"/>
            <a:ext cx="129614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27" y="2573275"/>
            <a:ext cx="3060894" cy="175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араллелограмм 6"/>
          <p:cNvSpPr/>
          <p:nvPr/>
        </p:nvSpPr>
        <p:spPr>
          <a:xfrm>
            <a:off x="6137920" y="4413830"/>
            <a:ext cx="2844824" cy="2088232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158" y="14988"/>
            <a:ext cx="4041809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6000" b="1" dirty="0" smtClean="0">
                <a:solidFill>
                  <a:srgbClr val="0070C0"/>
                </a:solidFill>
                <a:ea typeface="+mn-ea"/>
                <a:cs typeface="+mn-cs"/>
              </a:rPr>
              <a:t>Подсказка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964923" y="2932232"/>
            <a:ext cx="1538375" cy="1035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6494905" y="4509120"/>
            <a:ext cx="1584176" cy="1440160"/>
          </a:xfrm>
          <a:prstGeom prst="line">
            <a:avLst/>
          </a:prstGeom>
          <a:ln w="38100">
            <a:solidFill>
              <a:srgbClr val="EE0A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948264" y="4780834"/>
            <a:ext cx="1512168" cy="1512168"/>
          </a:xfrm>
          <a:prstGeom prst="line">
            <a:avLst/>
          </a:prstGeom>
          <a:ln w="38100">
            <a:solidFill>
              <a:srgbClr val="EE0A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734111" y="2677562"/>
            <a:ext cx="720080" cy="10801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44" y="2573275"/>
            <a:ext cx="3429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Куб 4"/>
          <p:cNvSpPr/>
          <p:nvPr/>
        </p:nvSpPr>
        <p:spPr>
          <a:xfrm>
            <a:off x="755576" y="2636912"/>
            <a:ext cx="1006450" cy="143178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/>
              <p:cNvSpPr>
                <a:spLocks noGrp="1"/>
              </p:cNvSpPr>
              <p:nvPr>
                <p:ph idx="1"/>
              </p:nvPr>
            </p:nvSpPr>
            <p:spPr>
              <a:xfrm>
                <a:off x="448134" y="980728"/>
                <a:ext cx="1259632" cy="136815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9600" i="1" smtClean="0">
                          <a:latin typeface="Cambria Math"/>
                          <a:ea typeface="Cambria Math"/>
                        </a:rPr>
                        <m:t>~</m:t>
                      </m:r>
                    </m:oMath>
                  </m:oMathPara>
                </a14:m>
                <a:endParaRPr lang="ru-RU" sz="9600" dirty="0"/>
              </a:p>
            </p:txBody>
          </p:sp>
        </mc:Choice>
        <mc:Fallback xmlns="">
          <p:sp>
            <p:nvSpPr>
              <p:cNvPr id="8" name="Объек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8134" y="980728"/>
                <a:ext cx="1259632" cy="1368152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араллелограмм 3"/>
          <p:cNvSpPr/>
          <p:nvPr/>
        </p:nvSpPr>
        <p:spPr>
          <a:xfrm>
            <a:off x="6804248" y="332656"/>
            <a:ext cx="1800200" cy="1728192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915816" y="30329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8872" y="3136321"/>
            <a:ext cx="17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F:\геометрия2\VanishingPt_HexPris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51" y="4758504"/>
            <a:ext cx="1553717" cy="1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298927" y="987986"/>
                <a:ext cx="123623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9600" b="1" i="1" smtClean="0">
                          <a:latin typeface="Cambria Math"/>
                          <a:ea typeface="Cambria Math"/>
                        </a:rPr>
                        <m:t>∅</m:t>
                      </m:r>
                    </m:oMath>
                  </m:oMathPara>
                </a14:m>
                <a:endParaRPr lang="ru-RU" sz="96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927" y="987986"/>
                <a:ext cx="1236236" cy="15696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F:\геометрия2\b_17987987_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b="12772"/>
          <a:stretch/>
        </p:blipFill>
        <p:spPr bwMode="auto">
          <a:xfrm>
            <a:off x="4094151" y="332656"/>
            <a:ext cx="2566081" cy="17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геометрия2\77cbdf8a9306fa1b2ef871eabb287039_resize_keep_680_None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5" y="4509119"/>
            <a:ext cx="2948462" cy="22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>
                <a:solidFill>
                  <a:srgbClr val="FF0000"/>
                </a:solidFill>
              </a:rPr>
              <a:t>2.Знаете ли вы великих математиков? </a:t>
            </a:r>
            <a:endParaRPr lang="en-US" sz="44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smtClean="0">
                <a:solidFill>
                  <a:srgbClr val="7030A0"/>
                </a:solidFill>
              </a:rPr>
              <a:t>  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За 2 минуты </a:t>
            </a:r>
            <a:r>
              <a:rPr lang="ru-RU" b="1" i="1" dirty="0">
                <a:solidFill>
                  <a:srgbClr val="7030A0"/>
                </a:solidFill>
              </a:rPr>
              <a:t>напишите известных вам математиков. 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Ответы </a:t>
            </a:r>
            <a:r>
              <a:rPr lang="ru-RU" b="1" i="1" dirty="0">
                <a:solidFill>
                  <a:srgbClr val="7030A0"/>
                </a:solidFill>
              </a:rPr>
              <a:t>зачитываются и 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сдаются жюри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endParaRPr lang="en-US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   </a:t>
            </a:r>
            <a:endParaRPr lang="ru-RU" dirty="0"/>
          </a:p>
        </p:txBody>
      </p:sp>
      <p:pic>
        <p:nvPicPr>
          <p:cNvPr id="4" name="Picture 7" descr="песочные час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1658" y="4321082"/>
            <a:ext cx="1656184" cy="25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9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228" y="-43868"/>
            <a:ext cx="3720979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Подсказка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33" y="2504605"/>
            <a:ext cx="1247891" cy="183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Documents and Settings\МИША\Мои документы\Мои рисунки\циалковский\image_cYD3aHoKd7P92D980EJTHqQ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06" y="839856"/>
            <a:ext cx="1224136" cy="1568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7" descr="image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16" y="169246"/>
            <a:ext cx="1260475" cy="17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3702"/>
            <a:ext cx="1355751" cy="17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29" y="764704"/>
            <a:ext cx="1335826" cy="16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71" y="1112579"/>
            <a:ext cx="1404441" cy="15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10028"/>
          <a:stretch/>
        </p:blipFill>
        <p:spPr bwMode="auto">
          <a:xfrm>
            <a:off x="7296856" y="2311409"/>
            <a:ext cx="1492302" cy="196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10485"/>
            <a:ext cx="13049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" y="4552780"/>
            <a:ext cx="1169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геометрия2\28036_html_m4753f786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 bwMode="auto">
          <a:xfrm>
            <a:off x="4112187" y="4322917"/>
            <a:ext cx="1141496" cy="15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еометрия2\Eratosfe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63" y="4640728"/>
            <a:ext cx="1246287" cy="17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17945"/>
            <a:ext cx="1617787" cy="15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41969" y="39935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6065" r="6793" b="8475"/>
          <a:stretch/>
        </p:blipFill>
        <p:spPr bwMode="auto">
          <a:xfrm>
            <a:off x="187284" y="2758000"/>
            <a:ext cx="1424237" cy="153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28" y="4635343"/>
            <a:ext cx="14700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15" y="4849032"/>
            <a:ext cx="1377619" cy="192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1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Работа неизвестного худож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17227" r="3415" b="-294"/>
          <a:stretch/>
        </p:blipFill>
        <p:spPr bwMode="auto">
          <a:xfrm>
            <a:off x="2215220" y="109475"/>
            <a:ext cx="1579328" cy="17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геометрия\0037-037-Issledovanija-Gaus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6389" r="58697" b="20003"/>
          <a:stretch/>
        </p:blipFill>
        <p:spPr bwMode="auto">
          <a:xfrm>
            <a:off x="1961669" y="2266549"/>
            <a:ext cx="1397607" cy="17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8"/>
          <a:stretch/>
        </p:blipFill>
        <p:spPr bwMode="auto">
          <a:xfrm>
            <a:off x="7291390" y="206601"/>
            <a:ext cx="1709775" cy="18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2019"/>
            <a:ext cx="1271734" cy="17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05888" y="167119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6" y="2326064"/>
            <a:ext cx="1307502" cy="166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Documents and Settings\User\Рабочий стол\геометрия2\kovalevszkaja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10" y="248265"/>
            <a:ext cx="1268579" cy="16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98534" y="1928136"/>
            <a:ext cx="201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F:\геометрия2\img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7" t="63791" r="11134" b="10309"/>
          <a:stretch/>
        </p:blipFill>
        <p:spPr bwMode="auto">
          <a:xfrm>
            <a:off x="3705837" y="2488031"/>
            <a:ext cx="1668458" cy="17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геометрия2\lobachevsky6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r="20388"/>
          <a:stretch/>
        </p:blipFill>
        <p:spPr bwMode="auto">
          <a:xfrm>
            <a:off x="274045" y="109459"/>
            <a:ext cx="1551794" cy="17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геометрия2\Лагранж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4" y="4541625"/>
            <a:ext cx="1330629" cy="17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:\геометрия2\35349_52ef1babfd6d366a51dbb86f741bd8ae.gif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r="19884"/>
          <a:stretch/>
        </p:blipFill>
        <p:spPr bwMode="auto">
          <a:xfrm>
            <a:off x="7570493" y="4651284"/>
            <a:ext cx="1490184" cy="18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геометрия2\0006-006-Aleksandrov-A.D.-Lobachevskij-N.I.-ZHukovskij-N.E.-Leonard-Ejler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9" t="22059" r="26319" b="46670"/>
          <a:stretch/>
        </p:blipFill>
        <p:spPr bwMode="auto">
          <a:xfrm>
            <a:off x="3774076" y="4700832"/>
            <a:ext cx="1337481" cy="16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геометрия2\221591_html_m172226c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60" y="2584687"/>
            <a:ext cx="1194945" cy="184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85" y="4569996"/>
            <a:ext cx="1512410" cy="164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 descr="клавдий птолимей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02" y="2555158"/>
            <a:ext cx="1510324" cy="158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геометрия2\i_00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6" y="4795128"/>
            <a:ext cx="1174459" cy="16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0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228" y="-43868"/>
            <a:ext cx="3720979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Болельщики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33" y="2504605"/>
            <a:ext cx="1247891" cy="183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85509" y="43229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АРХИМЕД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C:\Documents and Settings\МИША\Мои документы\Мои рисунки\циалковский\image_cYD3aHoKd7P92D980EJTHqQ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06" y="839856"/>
            <a:ext cx="1224136" cy="1568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4163" y="23886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ГАЛИЛЕЙ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7" descr="image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16" y="169246"/>
            <a:ext cx="1260475" cy="17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33054" y="1952360"/>
            <a:ext cx="126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ГЕРОДОТ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Picture 6" descr="image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3702"/>
            <a:ext cx="1355751" cy="17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35896" y="1952360"/>
            <a:ext cx="135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ЕВКЛИД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Picture 4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29" y="764704"/>
            <a:ext cx="1335826" cy="16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0559" y="11837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ФАЛЕС МИЛЕТСКИЙ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" name="Picture 6" descr="image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71" y="1112579"/>
            <a:ext cx="1404441" cy="15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08271" y="2641153"/>
            <a:ext cx="140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ПИФАГОР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10028"/>
          <a:stretch/>
        </p:blipFill>
        <p:spPr bwMode="auto">
          <a:xfrm>
            <a:off x="7296856" y="2311409"/>
            <a:ext cx="1492302" cy="196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24688" y="4277691"/>
            <a:ext cx="183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АДА БАЙРОН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874" y="4218877"/>
            <a:ext cx="149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РЕНЕ ДЕКАРТ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77150" y="6439191"/>
            <a:ext cx="1331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ЭРАТОСФЕН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10485"/>
            <a:ext cx="13049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15409" y="4692249"/>
            <a:ext cx="92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СОКРАТ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" y="4552780"/>
            <a:ext cx="1169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40806" y="6327605"/>
            <a:ext cx="99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ПЛАТОН</a:t>
            </a:r>
          </a:p>
        </p:txBody>
      </p:sp>
      <p:pic>
        <p:nvPicPr>
          <p:cNvPr id="1026" name="Picture 2" descr="F:\геометрия2\28036_html_m4753f786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 bwMode="auto">
          <a:xfrm>
            <a:off x="4112187" y="4322917"/>
            <a:ext cx="1141496" cy="157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447" y="5865940"/>
            <a:ext cx="139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Мухаммад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ибн Муса Хорезми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 descr="F:\геометрия2\Eratosfe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63" y="4640728"/>
            <a:ext cx="1246287" cy="17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17945"/>
            <a:ext cx="1617787" cy="15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41969" y="39935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НЬЮТОН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6065" r="6793" b="8475"/>
          <a:stretch/>
        </p:blipFill>
        <p:spPr bwMode="auto">
          <a:xfrm>
            <a:off x="187284" y="2758000"/>
            <a:ext cx="1424237" cy="153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28" y="4635343"/>
            <a:ext cx="14700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984279" y="6483464"/>
            <a:ext cx="139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ВИЕТ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15" y="4849032"/>
            <a:ext cx="1377619" cy="192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15409" y="5440192"/>
            <a:ext cx="119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ЛЕЙБНИЦ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5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7028" y="189721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Н.И. ЛОБАЧЕВСКИЙ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4" descr="Работа неизвестного худож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17227" r="3415" b="-294"/>
          <a:stretch/>
        </p:blipFill>
        <p:spPr bwMode="auto">
          <a:xfrm>
            <a:off x="2215220" y="109475"/>
            <a:ext cx="1579328" cy="17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геометрия\0037-037-Issledovanija-Gaus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6389" r="58697" b="20003"/>
          <a:stretch/>
        </p:blipFill>
        <p:spPr bwMode="auto">
          <a:xfrm>
            <a:off x="1961669" y="2266549"/>
            <a:ext cx="1397607" cy="178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23728" y="417229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ГАУС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8"/>
          <a:stretch/>
        </p:blipFill>
        <p:spPr bwMode="auto">
          <a:xfrm>
            <a:off x="7291390" y="206601"/>
            <a:ext cx="1709775" cy="18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4989" y="1843935"/>
            <a:ext cx="217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М.В.ЛОМОНОСОВ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2019"/>
            <a:ext cx="1271734" cy="17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05888" y="1671190"/>
            <a:ext cx="1656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СКЛОДОВСКАЯ-КЮРИ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6" y="2326064"/>
            <a:ext cx="1307502" cy="166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7437" y="4055392"/>
            <a:ext cx="1715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ЭВАРИСТ ГАЛУА</a:t>
            </a:r>
          </a:p>
        </p:txBody>
      </p:sp>
      <p:pic>
        <p:nvPicPr>
          <p:cNvPr id="1029" name="Picture 5" descr="C:\Documents and Settings\User\Рабочий стол\геометрия2\kovalevszkaja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10" y="248265"/>
            <a:ext cx="1268579" cy="16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85835" y="2032405"/>
            <a:ext cx="201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С. КОВАЛЕВСКАЯ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 descr="F:\геометрия2\img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7" t="63791" r="11134" b="10309"/>
          <a:stretch/>
        </p:blipFill>
        <p:spPr bwMode="auto">
          <a:xfrm>
            <a:off x="3705837" y="2488031"/>
            <a:ext cx="1668458" cy="17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1761" y="4290727"/>
            <a:ext cx="131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ЭЙШТЕИН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5" name="Picture 5" descr="F:\геометрия2\lobachevsky6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r="20388"/>
          <a:stretch/>
        </p:blipFill>
        <p:spPr bwMode="auto">
          <a:xfrm>
            <a:off x="274045" y="109459"/>
            <a:ext cx="1551794" cy="17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геометрия2\Лагранж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4" y="4541625"/>
            <a:ext cx="1330629" cy="17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7142" y="6309320"/>
            <a:ext cx="151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ЛАГРАНЖ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9" name="Picture 9" descr="F:\геометрия2\35349_52ef1babfd6d366a51dbb86f741bd8ae.gif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r="19884"/>
          <a:stretch/>
        </p:blipFill>
        <p:spPr bwMode="auto">
          <a:xfrm>
            <a:off x="7570493" y="4651284"/>
            <a:ext cx="1490184" cy="18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геометрия2\0006-006-Aleksandrov-A.D.-Lobachevskij-N.I.-ZHukovskij-N.E.-Leonard-Ejler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9" t="22059" r="26319" b="46670"/>
          <a:stretch/>
        </p:blipFill>
        <p:spPr bwMode="auto">
          <a:xfrm>
            <a:off x="3774076" y="4700832"/>
            <a:ext cx="1337481" cy="160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8622" y="6331168"/>
            <a:ext cx="184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Н.Е.ЖУКОВСКИЙ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4963" y="2141398"/>
            <a:ext cx="177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ЦИОЛКОВСКИЙ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7409" y="6515834"/>
            <a:ext cx="149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ПЕРЕЛЬМАН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 descr="F:\геометрия2\221591_html_m172226c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60" y="2584687"/>
            <a:ext cx="1194945" cy="184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4296" y="4425796"/>
            <a:ext cx="19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Л. ЗАПОЛЬСКАЯ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85" y="4569996"/>
            <a:ext cx="1512410" cy="164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0423" y="6331168"/>
            <a:ext cx="162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Н. КОПЕРНИК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8" name="Picture 4" descr="клавдий птолимей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02" y="2555158"/>
            <a:ext cx="1510324" cy="158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57902" y="4244899"/>
            <a:ext cx="164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К. ПТОЛЕМЕЙ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2" descr="F:\геометрия2\i_00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6" y="4795128"/>
            <a:ext cx="1174459" cy="16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3462" y="6404137"/>
            <a:ext cx="179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Е. ЛИТВИНОВА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7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F:\геометрия\n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188840" cy="2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04862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Великие»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7200900" cy="51847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/>
              <a:t>5. Он вошел в историю науки как философ и геометр, его называют первым из семи мудрецов. Этому ученому приписывают знаменитое изречение (наравне с Сократом): «Познай самого себя!» Он предсказал солнечное затмение 585 г. до н. э. Говорят, что именно он научил мореплавателей ориентироваться по звездам. В области математики с его именем связывают следующие достижения:</a:t>
            </a:r>
          </a:p>
          <a:p>
            <a:pPr>
              <a:lnSpc>
                <a:spcPct val="80000"/>
              </a:lnSpc>
            </a:pPr>
            <a:r>
              <a:rPr lang="ru-RU" sz="2000"/>
              <a:t>Установление равенства углов при основании равнобедренного треугольника</a:t>
            </a:r>
          </a:p>
          <a:p>
            <a:pPr>
              <a:lnSpc>
                <a:spcPct val="80000"/>
              </a:lnSpc>
            </a:pPr>
            <a:r>
              <a:rPr lang="ru-RU" sz="2000"/>
              <a:t>Открытие равенства вертикальных углов при пересечении двух прямых;</a:t>
            </a:r>
          </a:p>
          <a:p>
            <a:pPr>
              <a:lnSpc>
                <a:spcPct val="80000"/>
              </a:lnSpc>
            </a:pPr>
            <a:r>
              <a:rPr lang="ru-RU" sz="2000"/>
              <a:t>Обнаружение пропорциональности отрезков, образующихся на прямых, пересеченных несколькими параллельными прямыми;</a:t>
            </a:r>
          </a:p>
          <a:p>
            <a:pPr>
              <a:lnSpc>
                <a:spcPct val="80000"/>
              </a:lnSpc>
            </a:pPr>
            <a:r>
              <a:rPr lang="ru-RU" sz="2000"/>
              <a:t>Доказательство того, что диаметр делит круг пополам.</a:t>
            </a:r>
          </a:p>
        </p:txBody>
      </p:sp>
      <p:pic>
        <p:nvPicPr>
          <p:cNvPr id="39940" name="Picture 4" descr="рнип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636838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812088" y="4221163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Фалес</a:t>
            </a:r>
          </a:p>
        </p:txBody>
      </p:sp>
    </p:spTree>
    <p:extLst>
      <p:ext uri="{BB962C8B-B14F-4D97-AF65-F5344CB8AC3E}">
        <p14:creationId xmlns:p14="http://schemas.microsoft.com/office/powerpoint/2010/main" val="3722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04862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Великие»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6480175" cy="53276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/>
              <a:t>7. Легенда гласит: «Однажды египетский царь Пталомей </a:t>
            </a:r>
            <a:r>
              <a:rPr lang="en-US" sz="2000"/>
              <a:t>I</a:t>
            </a:r>
            <a:r>
              <a:rPr lang="ru-RU" sz="2000"/>
              <a:t> спросил древнегреческого математика, нет ли более короткого пути для понимания геометрии, чем тот, который описан в его знаменитом труде, содержащемся в 13 книгах». Ученый гордо ответил: «В геометрии нет царской дороги». Назовите имя этого ученого.</a:t>
            </a:r>
          </a:p>
          <a:p>
            <a:pPr>
              <a:lnSpc>
                <a:spcPct val="80000"/>
              </a:lnSpc>
            </a:pPr>
            <a:r>
              <a:rPr lang="ru-RU" sz="2000"/>
              <a:t>древнегреческий математик, автор первого из дошедших до нас теоретических трактатов по математике. </a:t>
            </a:r>
          </a:p>
          <a:p>
            <a:pPr>
              <a:lnSpc>
                <a:spcPct val="80000"/>
              </a:lnSpc>
            </a:pPr>
            <a:r>
              <a:rPr lang="ru-RU" sz="2000"/>
              <a:t> Его главная работа «Начала» (в латинизированной форме – «Элементы») содержит изложение планиметрии, стереометрии и ряда вопросов теории чисел; в ней он подвел итог предшествующему развитию греческой математики и создал фундамент дальнейшего развития математики. </a:t>
            </a:r>
          </a:p>
        </p:txBody>
      </p:sp>
      <p:pic>
        <p:nvPicPr>
          <p:cNvPr id="41988" name="Picture 4" descr="evk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44675"/>
            <a:ext cx="1422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524750" y="4221163"/>
            <a:ext cx="1030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Евклид</a:t>
            </a:r>
          </a:p>
        </p:txBody>
      </p:sp>
    </p:spTree>
    <p:extLst>
      <p:ext uri="{BB962C8B-B14F-4D97-AF65-F5344CB8AC3E}">
        <p14:creationId xmlns:p14="http://schemas.microsoft.com/office/powerpoint/2010/main" val="348017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29000"/>
            <a:ext cx="4388669" cy="1655763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Геометрия приближает разум к истине.</a:t>
            </a:r>
            <a:r>
              <a:rPr lang="ru-RU" sz="2800" b="1" dirty="0">
                <a:solidFill>
                  <a:srgbClr val="C00000"/>
                </a:solidFill>
              </a:rPr>
              <a:t>                </a:t>
            </a:r>
            <a:r>
              <a:rPr lang="ru-RU" sz="2800" dirty="0"/>
              <a:t>       </a:t>
            </a:r>
            <a:r>
              <a:rPr lang="ru-RU" sz="2800" dirty="0">
                <a:solidFill>
                  <a:schemeClr val="bg1"/>
                </a:solidFill>
              </a:rPr>
              <a:t>            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446128"/>
            <a:ext cx="5105400" cy="8636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ПЛАТОН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2052" name="Picture 4" descr="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3052"/>
            <a:ext cx="3300594" cy="2537916"/>
          </a:xfrm>
          <a:prstGeom prst="rect">
            <a:avLst/>
          </a:prstGeom>
          <a:noFill/>
          <a:ln w="76200" cmpd="tri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геометрия\pla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23" y="1484784"/>
            <a:ext cx="4937056" cy="4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50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77887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Великие»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7200900" cy="54006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/>
              <a:t>6. Музыка и математика – две основных страсти в жизни этого ученого. Он утверждал, что  « все есть число». Именно в музыке впервые была обнаружена, таинственная направляющая роль чисел в природе. Он обогатил музыку методами построения ее фундамента – музыкальной гаммы. Согласно преданию, этот ученый обнаружил, что приятные слуху созвучия – консонансы получаются лишь в том случае, когда длины струн, издающих эти звуки, относятся как целые числа первой четверки, т.е. 1:2, 2:3, 3:4. Но в геометрии он знаменит доказательством совсем другой теоремы.</a:t>
            </a:r>
          </a:p>
        </p:txBody>
      </p:sp>
      <p:pic>
        <p:nvPicPr>
          <p:cNvPr id="40964" name="Picture 4" descr="prod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989138"/>
            <a:ext cx="1471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667625" y="36449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Пифагор</a:t>
            </a:r>
          </a:p>
        </p:txBody>
      </p:sp>
    </p:spTree>
    <p:extLst>
      <p:ext uri="{BB962C8B-B14F-4D97-AF65-F5344CB8AC3E}">
        <p14:creationId xmlns:p14="http://schemas.microsoft.com/office/powerpoint/2010/main" val="3508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04862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Великие»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6985000" cy="525621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/>
              <a:t>2. В возрасте 14-ти лет будущий ученый становится студентом университета и вскоре проявляет особенную склонность к изучению физико-математических наук, обнаруживая выдающиеся способности.</a:t>
            </a:r>
          </a:p>
          <a:p>
            <a:pPr>
              <a:lnSpc>
                <a:spcPct val="80000"/>
              </a:lnSpc>
            </a:pPr>
            <a:r>
              <a:rPr lang="ru-RU" sz="2000"/>
              <a:t>К тому времени уже более 2200 лет в мире господствовала единственная геометрия – геометрия Евклида, в основе которой лежит система аксиом. Многие ученые пытались доказать пятый постулат Евклидовой геометрии, но только этот ученый показал, что его нельзя доказать и если заменить его другим, не эквивалентным евклидову, то получится новая геометрия.</a:t>
            </a:r>
          </a:p>
          <a:p>
            <a:pPr>
              <a:lnSpc>
                <a:spcPct val="80000"/>
              </a:lnSpc>
            </a:pPr>
            <a:r>
              <a:rPr lang="ru-RU" sz="2000"/>
              <a:t>Был ректором университета. Изучал архитектуру и сам принимал участие в разработке зданий университета. </a:t>
            </a:r>
          </a:p>
          <a:p>
            <a:pPr>
              <a:lnSpc>
                <a:spcPct val="80000"/>
              </a:lnSpc>
            </a:pPr>
            <a:r>
              <a:rPr lang="ru-RU" sz="2000"/>
              <a:t>Свой последний научный труд – «ПАНГЕОМЕТРИЯ» он диктовал, будучи слепым. </a:t>
            </a:r>
          </a:p>
        </p:txBody>
      </p:sp>
      <p:pic>
        <p:nvPicPr>
          <p:cNvPr id="36868" name="Picture 4" descr="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773238"/>
            <a:ext cx="17097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81838" y="4221163"/>
            <a:ext cx="206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Н. Лобачевский</a:t>
            </a:r>
          </a:p>
        </p:txBody>
      </p:sp>
    </p:spTree>
    <p:extLst>
      <p:ext uri="{BB962C8B-B14F-4D97-AF65-F5344CB8AC3E}">
        <p14:creationId xmlns:p14="http://schemas.microsoft.com/office/powerpoint/2010/main" val="16267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геометрия\oykcm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1772" r="3540" b="3468"/>
          <a:stretch/>
        </p:blipFill>
        <p:spPr bwMode="auto">
          <a:xfrm>
            <a:off x="2555776" y="232012"/>
            <a:ext cx="6137848" cy="47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1502475" cy="26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903345"/>
            <a:ext cx="84249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 </a:t>
            </a:r>
            <a:endParaRPr lang="en-US" sz="28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Рассмотрев рисунок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а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) покажите, как расположены точки на развертке этого куба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.</a:t>
            </a:r>
            <a:endParaRPr lang="en-US" sz="2800" b="1" i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Рассмотрев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рисунок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б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) расставьте точки на зеркальных отражениях кубика. </a:t>
            </a:r>
            <a:endParaRPr lang="en-US" sz="2800" b="1" i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en-US" sz="28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 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F:\геометрия\3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1" y="404664"/>
            <a:ext cx="4664908" cy="34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геометрия\da196813-4ecc-493e-9a17-334b7fb0336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64" y="1741731"/>
            <a:ext cx="1997400" cy="19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332656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Игральный кубик помешен в зеркальный угол.</a:t>
            </a:r>
            <a:endParaRPr lang="ru-RU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1635" y="-458474"/>
            <a:ext cx="5680665" cy="76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986" y="567867"/>
            <a:ext cx="57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а)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23517" y="574835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866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  <p:pic>
        <p:nvPicPr>
          <p:cNvPr id="8194" name="Picture 2" descr="F:\геометрия2\thumb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0391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3568" y="1340768"/>
            <a:ext cx="7520940" cy="3579849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3894"/>
            <a:ext cx="8038998" cy="229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геометрия2\6474336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3048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лелограмм 10"/>
          <p:cNvSpPr/>
          <p:nvPr/>
        </p:nvSpPr>
        <p:spPr>
          <a:xfrm>
            <a:off x="4427984" y="2492896"/>
            <a:ext cx="4716016" cy="648072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>
            <a:off x="4863540" y="3611400"/>
            <a:ext cx="3524884" cy="1293763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4427984" y="476672"/>
            <a:ext cx="4392488" cy="1584176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18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Читают ведущие.</a:t>
            </a:r>
            <a:br>
              <a:rPr lang="ru-RU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620688"/>
            <a:ext cx="7520940" cy="554461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sz="2800" b="1" dirty="0" smtClean="0"/>
          </a:p>
          <a:p>
            <a:pPr marL="514350" indent="-514350">
              <a:buAutoNum type="arabicPeriod"/>
            </a:pPr>
            <a:r>
              <a:rPr lang="ru-RU" sz="2800" b="1" dirty="0" smtClean="0"/>
              <a:t>Что такое точка?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Угол из которого вырваны стороны</a:t>
            </a:r>
          </a:p>
          <a:p>
            <a:pPr marL="0" indent="0"/>
            <a:endParaRPr lang="ru-RU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800" b="1" dirty="0" smtClean="0"/>
              <a:t>2. Что такое прямая?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Убежавшая точка</a:t>
            </a:r>
          </a:p>
          <a:p>
            <a:pPr marL="0" indent="0"/>
            <a:endParaRPr lang="ru-RU" sz="2800" dirty="0" smtClean="0"/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ru-RU" sz="2800" b="1" dirty="0" smtClean="0"/>
              <a:t>3. Что такое угол?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Треугольник из которого вынули одну сторону</a:t>
            </a:r>
          </a:p>
          <a:p>
            <a:pPr marL="0" indent="0"/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5026064" y="620688"/>
            <a:ext cx="2645181" cy="4636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982603" y="1160748"/>
            <a:ext cx="3240360" cy="5760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4838506" y="102612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78" y="2659013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5313335" y="3791421"/>
            <a:ext cx="720080" cy="720080"/>
          </a:xfrm>
          <a:prstGeom prst="line">
            <a:avLst/>
          </a:prstGeom>
          <a:ln w="57150">
            <a:solidFill>
              <a:srgbClr val="EE0A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033415" y="3791421"/>
            <a:ext cx="1637830" cy="933723"/>
          </a:xfrm>
          <a:prstGeom prst="line">
            <a:avLst/>
          </a:prstGeom>
          <a:ln w="57150">
            <a:solidFill>
              <a:srgbClr val="EE0A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13335" y="4511501"/>
            <a:ext cx="2357910" cy="213643"/>
          </a:xfrm>
          <a:prstGeom prst="line">
            <a:avLst/>
          </a:prstGeom>
          <a:ln w="57150">
            <a:solidFill>
              <a:srgbClr val="EE0A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7171" idx="1"/>
          </p:cNvCxnSpPr>
          <p:nvPr/>
        </p:nvCxnSpPr>
        <p:spPr>
          <a:xfrm>
            <a:off x="4744478" y="2778076"/>
            <a:ext cx="439952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7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8529E-7 L 0.48837 -3.88529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948264" y="1196752"/>
            <a:ext cx="47147" cy="54006"/>
          </a:xfrm>
          <a:prstGeom prst="ellipse">
            <a:avLst/>
          </a:prstGeom>
          <a:solidFill>
            <a:srgbClr val="EE0A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109027" y="566049"/>
            <a:ext cx="1772767" cy="1800200"/>
          </a:xfrm>
          <a:prstGeom prst="ellipse">
            <a:avLst/>
          </a:prstGeom>
          <a:solidFill>
            <a:srgbClr val="EE0AC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92485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4. Что такое круг?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Равномерно расплывшаяся точка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ru-RU" sz="2800" b="1" dirty="0" smtClean="0"/>
              <a:t>5. А шар?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Раздувшаяся точка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ru-RU" sz="2800" b="1" dirty="0" smtClean="0"/>
              <a:t>6. А окружность?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Линия которая без конца доходит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до второго конца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14332" y="2924944"/>
            <a:ext cx="153812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33" y="3789040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8" y="2132856"/>
            <a:ext cx="2022351" cy="220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7. </a:t>
            </a:r>
            <a:r>
              <a:rPr lang="ru-RU" sz="2800" b="1" dirty="0" smtClean="0"/>
              <a:t>Можно ли на доске </a:t>
            </a:r>
            <a:endParaRPr lang="en-US" sz="2800" b="1" dirty="0" smtClean="0"/>
          </a:p>
          <a:p>
            <a:pPr marL="0" indent="0">
              <a:buNone/>
            </a:pPr>
            <a:r>
              <a:rPr lang="ru-RU" sz="2800" b="1" dirty="0" smtClean="0"/>
              <a:t>нарисовать точку?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Нельзя: то, что нарисовано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представляет собой пятно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ru-RU" sz="2800" b="1" dirty="0" smtClean="0"/>
              <a:t>8. Можно ли на доске начертить прямую?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Нельзя мы не можем уйти в бесконечность</a:t>
            </a:r>
          </a:p>
          <a:p>
            <a:pPr marL="0" indent="0">
              <a:buNone/>
            </a:pP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9. Что такое кривая?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Это когда из последнего вагона виден локомотив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F:\геометрия2\3915620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5" y="181138"/>
            <a:ext cx="3809975" cy="27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геометрия2\7a30f176c82a337ddbeb21f264e454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13982"/>
          <a:stretch/>
        </p:blipFill>
        <p:spPr bwMode="auto">
          <a:xfrm>
            <a:off x="2483768" y="5581933"/>
            <a:ext cx="2593709" cy="10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EE0ACD"/>
                </a:solidFill>
              </a:rPr>
              <a:t>Представление</a:t>
            </a:r>
            <a:endParaRPr lang="ru-RU" sz="6000" b="1" dirty="0">
              <a:solidFill>
                <a:srgbClr val="EE0AC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38026"/>
            <a:ext cx="8229600" cy="4525963"/>
          </a:xfrm>
        </p:spPr>
        <p:txBody>
          <a:bodyPr>
            <a:normAutofit/>
          </a:bodyPr>
          <a:lstStyle/>
          <a:p>
            <a:pPr marL="0" lvl="0" indent="0" algn="ctr">
              <a:buNone/>
              <a:tabLst>
                <a:tab pos="457200" algn="l"/>
              </a:tabLst>
            </a:pPr>
            <a:r>
              <a:rPr lang="ru-RU" dirty="0" smtClean="0">
                <a:latin typeface="Times New Roman"/>
                <a:ea typeface="Times New Roman"/>
              </a:rPr>
              <a:t>               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Наш 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праздник открываю.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             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Добрый 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день, мои друзья!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             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Три 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команды на турнире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               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Их сейчас представлю Я.</a:t>
            </a:r>
          </a:p>
          <a:p>
            <a:endParaRPr lang="ru-RU" dirty="0"/>
          </a:p>
        </p:txBody>
      </p:sp>
      <p:pic>
        <p:nvPicPr>
          <p:cNvPr id="4" name="Picture 4" descr="j02339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" y="3501008"/>
            <a:ext cx="3528615" cy="320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геометрия\1267614959_geometriya-dlya-samyx-malenkix.0-09-36.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20272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01" y="1484784"/>
            <a:ext cx="1466195" cy="24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8321809" cy="214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28" y="260648"/>
            <a:ext cx="4104456" cy="62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287" y="326503"/>
            <a:ext cx="4392488" cy="452596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Times New Roman"/>
              </a:rPr>
              <a:t>   Разделите </a:t>
            </a:r>
            <a:r>
              <a:rPr lang="ru-RU" sz="4000" dirty="0">
                <a:latin typeface="Times New Roman"/>
                <a:ea typeface="Times New Roman"/>
              </a:rPr>
              <a:t>фигуру А на части, из которых можно составить фигуру В. Чему равна площадь каждой фигуры?</a:t>
            </a:r>
          </a:p>
          <a:p>
            <a:endParaRPr lang="ru-RU" dirty="0"/>
          </a:p>
        </p:txBody>
      </p:sp>
      <p:pic>
        <p:nvPicPr>
          <p:cNvPr id="4" name="Picture 11" descr="crayon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201944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3378" y="110247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008" y="4803231"/>
            <a:ext cx="4143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99" y="1146747"/>
            <a:ext cx="4143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11" y="4608785"/>
            <a:ext cx="4143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58" y="4580531"/>
            <a:ext cx="4143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1" y="1102471"/>
            <a:ext cx="4143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68395" y="256090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19" y="5676301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28" y="5513922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672" y="2683379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16" y="2498713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88" y="5661458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rot="5400000">
            <a:off x="5174103" y="605911"/>
            <a:ext cx="725798" cy="754684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932040" y="945716"/>
            <a:ext cx="982304" cy="466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83453" y="655364"/>
            <a:ext cx="23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78187" y="958061"/>
            <a:ext cx="1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78187" y="2030015"/>
            <a:ext cx="836157" cy="53088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5225420" y="1882000"/>
            <a:ext cx="865220" cy="8635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30408" y="2032650"/>
            <a:ext cx="14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658030" y="2289125"/>
            <a:ext cx="16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629595" y="386395"/>
            <a:ext cx="207169" cy="95975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267050" y="799773"/>
            <a:ext cx="932260" cy="16927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57870" y="1882000"/>
            <a:ext cx="581291" cy="616713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араллелограмм 23"/>
          <p:cNvSpPr/>
          <p:nvPr/>
        </p:nvSpPr>
        <p:spPr>
          <a:xfrm>
            <a:off x="7749072" y="620354"/>
            <a:ext cx="760570" cy="707039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965375" y="1907230"/>
            <a:ext cx="544267" cy="7512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267050" y="3784050"/>
            <a:ext cx="725091" cy="791491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243539" y="5300484"/>
            <a:ext cx="772111" cy="4268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" name="Прямоугольник 2047"/>
          <p:cNvSpPr/>
          <p:nvPr/>
        </p:nvSpPr>
        <p:spPr>
          <a:xfrm>
            <a:off x="5139503" y="5149569"/>
            <a:ext cx="356762" cy="773588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6" name="TextBox 2065"/>
          <p:cNvSpPr txBox="1"/>
          <p:nvPr/>
        </p:nvSpPr>
        <p:spPr>
          <a:xfrm>
            <a:off x="5054058" y="2930236"/>
            <a:ext cx="372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 =                    S =                    S =</a:t>
            </a:r>
            <a:endParaRPr lang="ru-RU" b="1" dirty="0"/>
          </a:p>
        </p:txBody>
      </p:sp>
      <p:pic>
        <p:nvPicPr>
          <p:cNvPr id="206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45" y="5955664"/>
            <a:ext cx="3200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" name="TextBox 2067"/>
          <p:cNvSpPr txBox="1"/>
          <p:nvPr/>
        </p:nvSpPr>
        <p:spPr>
          <a:xfrm>
            <a:off x="4836328" y="251022"/>
            <a:ext cx="58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а)</a:t>
            </a:r>
            <a:endParaRPr lang="ru-RU" b="1" i="1" dirty="0"/>
          </a:p>
        </p:txBody>
      </p:sp>
      <p:sp>
        <p:nvSpPr>
          <p:cNvPr id="2069" name="TextBox 2068"/>
          <p:cNvSpPr txBox="1"/>
          <p:nvPr/>
        </p:nvSpPr>
        <p:spPr>
          <a:xfrm>
            <a:off x="6071623" y="282575"/>
            <a:ext cx="50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б)</a:t>
            </a:r>
            <a:endParaRPr lang="ru-RU" b="1" i="1" dirty="0"/>
          </a:p>
        </p:txBody>
      </p:sp>
      <p:sp>
        <p:nvSpPr>
          <p:cNvPr id="2070" name="TextBox 2069"/>
          <p:cNvSpPr txBox="1"/>
          <p:nvPr/>
        </p:nvSpPr>
        <p:spPr>
          <a:xfrm>
            <a:off x="7313705" y="282575"/>
            <a:ext cx="54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в)</a:t>
            </a:r>
            <a:endParaRPr lang="ru-RU" b="1" i="1" dirty="0"/>
          </a:p>
        </p:txBody>
      </p:sp>
      <p:sp>
        <p:nvSpPr>
          <p:cNvPr id="2071" name="TextBox 2070"/>
          <p:cNvSpPr txBox="1"/>
          <p:nvPr/>
        </p:nvSpPr>
        <p:spPr>
          <a:xfrm>
            <a:off x="4932040" y="3404347"/>
            <a:ext cx="67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г)</a:t>
            </a:r>
            <a:endParaRPr lang="ru-RU" b="1" i="1" dirty="0"/>
          </a:p>
        </p:txBody>
      </p:sp>
      <p:sp>
        <p:nvSpPr>
          <p:cNvPr id="2072" name="TextBox 2071"/>
          <p:cNvSpPr txBox="1"/>
          <p:nvPr/>
        </p:nvSpPr>
        <p:spPr>
          <a:xfrm>
            <a:off x="5880275" y="3396754"/>
            <a:ext cx="51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д)</a:t>
            </a:r>
            <a:endParaRPr lang="ru-RU" b="1" i="1" dirty="0"/>
          </a:p>
        </p:txBody>
      </p:sp>
      <p:sp>
        <p:nvSpPr>
          <p:cNvPr id="2073" name="TextBox 2072"/>
          <p:cNvSpPr txBox="1"/>
          <p:nvPr/>
        </p:nvSpPr>
        <p:spPr>
          <a:xfrm>
            <a:off x="7406477" y="3404347"/>
            <a:ext cx="61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е)</a:t>
            </a:r>
            <a:endParaRPr lang="ru-RU" b="1" i="1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>
            <a:off x="5340501" y="3798176"/>
            <a:ext cx="351844" cy="763237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4151">
            <a:off x="4962889" y="3775719"/>
            <a:ext cx="37782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4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F:\геометрия\n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188840" cy="2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0" y="1874814"/>
            <a:ext cx="1368152" cy="25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User\Рабочий стол\геометрия2\548432_html_m7173f07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5122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32073"/>
            <a:ext cx="8229600" cy="404925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Рассказывают, что когда королева Англии Виктория придя в восторг от знакомства с Алисой, потребовала всё, написанное Кэрроллом, ей положили на стол стопку…трактатов по геометрии.</a:t>
            </a:r>
          </a:p>
          <a:p>
            <a:r>
              <a:rPr lang="ru-RU" dirty="0"/>
              <a:t>Английский математик </a:t>
            </a:r>
            <a:r>
              <a:rPr lang="ru-RU" dirty="0" err="1"/>
              <a:t>Илогик</a:t>
            </a:r>
            <a:r>
              <a:rPr lang="ru-RU" dirty="0"/>
              <a:t> Чарльз </a:t>
            </a:r>
            <a:r>
              <a:rPr lang="ru-RU" dirty="0" err="1"/>
              <a:t>Латуидж</a:t>
            </a:r>
            <a:r>
              <a:rPr lang="ru-RU" dirty="0"/>
              <a:t> Доджсон (1832 – 1898) в течении 26 лет бывший профессором в </a:t>
            </a:r>
            <a:r>
              <a:rPr lang="ru-RU" dirty="0" err="1"/>
              <a:t>Оксворде</a:t>
            </a:r>
            <a:r>
              <a:rPr lang="ru-RU" dirty="0"/>
              <a:t>, на досуге написал  сказку «Приключения Алисы в Стране чудес» (1865) и продолжение Алиса в Зазеркалье (1871). Став с этого момента знаменитым Льюисом Кэрроллом.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F:\геометрия\mults-100x100-6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069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геометрия\Alice-no-pais-das-maravilhas-20111125090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1259"/>
            <a:ext cx="2808312" cy="20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геометрия\1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8522"/>
            <a:ext cx="260927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260648"/>
            <a:ext cx="54726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EE0ACD"/>
                </a:solidFill>
              </a:rPr>
              <a:t>Задача.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dirty="0" smtClean="0"/>
              <a:t>Льюис </a:t>
            </a:r>
            <a:r>
              <a:rPr lang="ru-RU" sz="2800" dirty="0"/>
              <a:t>Кэрролл нарисовал на бумаге 2000 квадратов. Алиса уменьшилась до муравья, бумага стала океаном, а стороны квадратов – тонкими мостиками.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b="1" dirty="0" smtClean="0">
                <a:solidFill>
                  <a:srgbClr val="0070C0"/>
                </a:solidFill>
              </a:rPr>
              <a:t>Покажите </a:t>
            </a:r>
            <a:r>
              <a:rPr lang="ru-RU" sz="2800" b="1" dirty="0">
                <a:solidFill>
                  <a:srgbClr val="0070C0"/>
                </a:solidFill>
              </a:rPr>
              <a:t>Алисе самый удобный путь, чтобы обойти все мостики и вернуться на прежнее место. Но учтите, что  мостики разрушаются как только Алиса по ним пробежит.</a:t>
            </a:r>
          </a:p>
        </p:txBody>
      </p:sp>
    </p:spTree>
    <p:extLst>
      <p:ext uri="{BB962C8B-B14F-4D97-AF65-F5344CB8AC3E}">
        <p14:creationId xmlns:p14="http://schemas.microsoft.com/office/powerpoint/2010/main" val="24346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Каждая команда получает дощечку с набитыми гвоздиками и нитки.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484784"/>
            <a:ext cx="9144000" cy="5373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419532" y="2603716"/>
            <a:ext cx="144017" cy="1311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30" y="2589912"/>
            <a:ext cx="1714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574" y="2589912"/>
            <a:ext cx="1714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F:\геометрия2\3107194-ball-of-threa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4311" r="15612" b="10337"/>
          <a:stretch/>
        </p:blipFill>
        <p:spPr bwMode="auto">
          <a:xfrm>
            <a:off x="3972222" y="4509120"/>
            <a:ext cx="2507402" cy="200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4" y="1830507"/>
            <a:ext cx="8653409" cy="167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геометрия\0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0488"/>
            <a:ext cx="3096344" cy="23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F:\геометрия\n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188840" cy="2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3568" y="1340768"/>
            <a:ext cx="7520940" cy="3579849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3894"/>
            <a:ext cx="8038998" cy="229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геометрия2\6474336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56083"/>
            <a:ext cx="3048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20940" cy="75898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>
                <a:solidFill>
                  <a:srgbClr val="7030A0"/>
                </a:solidFill>
              </a:rPr>
              <a:t>Шуточное стихотворение.</a:t>
            </a:r>
            <a:br>
              <a:rPr lang="ru-RU" b="1" i="1" dirty="0">
                <a:solidFill>
                  <a:srgbClr val="7030A0"/>
                </a:solidFill>
              </a:rPr>
            </a:br>
            <a:r>
              <a:rPr lang="en-US" sz="3100" dirty="0" smtClean="0"/>
              <a:t>(</a:t>
            </a:r>
            <a:r>
              <a:rPr lang="ru-RU" sz="3100" dirty="0" smtClean="0"/>
              <a:t>Инсценировка</a:t>
            </a:r>
            <a:r>
              <a:rPr lang="en-US" sz="3100" dirty="0" smtClean="0"/>
              <a:t>)</a:t>
            </a:r>
            <a:r>
              <a:rPr lang="ru-RU" sz="3100" dirty="0" smtClean="0"/>
              <a:t>.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80920" cy="47766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  </a:t>
            </a:r>
            <a:r>
              <a:rPr lang="ru-RU" sz="2400" b="1" i="1" dirty="0">
                <a:solidFill>
                  <a:srgbClr val="002060"/>
                </a:solidFill>
              </a:rPr>
              <a:t>Пришел из школы ученик и запер в ящик свой дневник.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- Где твой дневник? – спросила мать.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</a:rPr>
              <a:t>Пришлось </a:t>
            </a:r>
            <a:r>
              <a:rPr lang="ru-RU" sz="2400" b="1" i="1" dirty="0">
                <a:solidFill>
                  <a:srgbClr val="002060"/>
                </a:solidFill>
              </a:rPr>
              <a:t>дневник её показать.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 </a:t>
            </a:r>
            <a:r>
              <a:rPr lang="ru-RU" sz="2400" b="1" i="1" dirty="0" smtClean="0">
                <a:solidFill>
                  <a:srgbClr val="002060"/>
                </a:solidFill>
              </a:rPr>
              <a:t>Не </a:t>
            </a:r>
            <a:r>
              <a:rPr lang="ru-RU" sz="2400" b="1" i="1" dirty="0">
                <a:solidFill>
                  <a:srgbClr val="002060"/>
                </a:solidFill>
              </a:rPr>
              <a:t>удержалась мать от вздоха, увидев надпись: «Очень плохо».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 </a:t>
            </a:r>
            <a:r>
              <a:rPr lang="ru-RU" sz="2400" b="1" i="1" dirty="0" smtClean="0">
                <a:solidFill>
                  <a:srgbClr val="002060"/>
                </a:solidFill>
              </a:rPr>
              <a:t>Узнав</a:t>
            </a:r>
            <a:r>
              <a:rPr lang="ru-RU" sz="2400" b="1" i="1" dirty="0">
                <a:solidFill>
                  <a:srgbClr val="002060"/>
                </a:solidFill>
              </a:rPr>
              <a:t>, что сын такой лентяй, отец воскликнул: «Шалопай!»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- Чем заслужил ты единицу? – спросила старшая сестрица.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  </a:t>
            </a:r>
            <a:r>
              <a:rPr lang="ru-RU" sz="2400" b="1" i="1" dirty="0" smtClean="0">
                <a:solidFill>
                  <a:srgbClr val="002060"/>
                </a:solidFill>
              </a:rPr>
              <a:t>- </a:t>
            </a:r>
            <a:r>
              <a:rPr lang="ru-RU" sz="2400" b="1" i="1" dirty="0">
                <a:solidFill>
                  <a:srgbClr val="002060"/>
                </a:solidFill>
              </a:rPr>
              <a:t>Я думал, что гипотенуза – река Советского Союза.</a:t>
            </a:r>
          </a:p>
        </p:txBody>
      </p:sp>
    </p:spTree>
    <p:extLst>
      <p:ext uri="{BB962C8B-B14F-4D97-AF65-F5344CB8AC3E}">
        <p14:creationId xmlns:p14="http://schemas.microsoft.com/office/powerpoint/2010/main" val="32560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Команда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0869" y="2036876"/>
            <a:ext cx="5976664" cy="26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/>
              <a:t>     </a:t>
            </a:r>
            <a:r>
              <a:rPr lang="ru-RU" sz="2800" b="1" i="1" dirty="0" smtClean="0"/>
              <a:t>Вот </a:t>
            </a:r>
            <a:r>
              <a:rPr lang="ru-RU" sz="2800" b="1" i="1" dirty="0"/>
              <a:t>команда </a:t>
            </a:r>
            <a:r>
              <a:rPr lang="en-US" sz="2800" b="1" i="1" dirty="0" smtClean="0"/>
              <a:t>    </a:t>
            </a:r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Треугольник»,</a:t>
            </a:r>
          </a:p>
          <a:p>
            <a:pPr marL="0" indent="0">
              <a:buNone/>
            </a:pPr>
            <a:r>
              <a:rPr lang="en-US" sz="2800" b="1" i="1" dirty="0" smtClean="0"/>
              <a:t>     </a:t>
            </a:r>
            <a:r>
              <a:rPr lang="ru-RU" sz="2800" b="1" i="1" dirty="0" smtClean="0"/>
              <a:t>Пусть </a:t>
            </a:r>
            <a:r>
              <a:rPr lang="ru-RU" sz="2800" b="1" i="1" dirty="0"/>
              <a:t>узнает </a:t>
            </a:r>
            <a:r>
              <a:rPr lang="ru-RU" sz="2800" b="1" i="1" dirty="0" smtClean="0"/>
              <a:t>каждый</a:t>
            </a:r>
            <a:r>
              <a:rPr lang="en-US" sz="2800" b="1" i="1" dirty="0" smtClean="0"/>
              <a:t> </a:t>
            </a:r>
            <a:r>
              <a:rPr lang="ru-RU" sz="2800" b="1" i="1" dirty="0" smtClean="0"/>
              <a:t>школьник</a:t>
            </a:r>
            <a:r>
              <a:rPr lang="ru-RU" sz="2800" b="1" i="1" dirty="0"/>
              <a:t>.</a:t>
            </a:r>
          </a:p>
          <a:p>
            <a:pPr marL="0" indent="0">
              <a:buNone/>
            </a:pPr>
            <a:r>
              <a:rPr lang="ru-RU" sz="2800" b="1" i="1" dirty="0"/>
              <a:t>     </a:t>
            </a:r>
            <a:r>
              <a:rPr lang="ru-RU" sz="2800" b="1" i="1" dirty="0" smtClean="0"/>
              <a:t>Будут </a:t>
            </a:r>
            <a:r>
              <a:rPr lang="ru-RU" sz="2800" b="1" i="1" dirty="0"/>
              <a:t>им, сказать хочу</a:t>
            </a:r>
          </a:p>
          <a:p>
            <a:pPr marL="0" indent="0">
              <a:buNone/>
            </a:pPr>
            <a:r>
              <a:rPr lang="ru-RU" sz="2800" b="1" i="1" dirty="0"/>
              <a:t>     </a:t>
            </a:r>
            <a:r>
              <a:rPr lang="ru-RU" sz="2800" b="1" i="1" dirty="0" smtClean="0"/>
              <a:t>Все </a:t>
            </a:r>
            <a:r>
              <a:rPr lang="ru-RU" sz="2800" b="1" i="1" dirty="0"/>
              <a:t>заданья по плечу!</a:t>
            </a:r>
          </a:p>
          <a:p>
            <a:pPr marL="0" indent="0">
              <a:buNone/>
            </a:pPr>
            <a:r>
              <a:rPr lang="en-US" sz="2800" i="1" dirty="0" smtClean="0"/>
              <a:t> </a:t>
            </a:r>
            <a:endParaRPr lang="ru-RU" sz="2800" i="1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410053" y="2180346"/>
            <a:ext cx="3096344" cy="333688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8724226">
            <a:off x="2367265" y="3688514"/>
            <a:ext cx="685333" cy="3241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10053" y="3375017"/>
            <a:ext cx="417531" cy="1979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779912" y="4334095"/>
            <a:ext cx="360040" cy="2470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71600" y="6093296"/>
            <a:ext cx="511314" cy="2781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21198969">
            <a:off x="2166487" y="6097546"/>
            <a:ext cx="534096" cy="2436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433535" y="3140968"/>
            <a:ext cx="410272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30" y="3369024"/>
            <a:ext cx="43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Дуга 14"/>
          <p:cNvSpPr/>
          <p:nvPr/>
        </p:nvSpPr>
        <p:spPr>
          <a:xfrm rot="10800000">
            <a:off x="723200" y="3068960"/>
            <a:ext cx="864097" cy="100811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1082842" y="5486400"/>
            <a:ext cx="433137" cy="655104"/>
          </a:xfrm>
          <a:custGeom>
            <a:avLst/>
            <a:gdLst>
              <a:gd name="connsiteX0" fmla="*/ 433137 w 433137"/>
              <a:gd name="connsiteY0" fmla="*/ 0 h 655104"/>
              <a:gd name="connsiteX1" fmla="*/ 144379 w 433137"/>
              <a:gd name="connsiteY1" fmla="*/ 601579 h 655104"/>
              <a:gd name="connsiteX2" fmla="*/ 0 w 433137"/>
              <a:gd name="connsiteY2" fmla="*/ 625642 h 655104"/>
              <a:gd name="connsiteX3" fmla="*/ 0 w 433137"/>
              <a:gd name="connsiteY3" fmla="*/ 625642 h 655104"/>
              <a:gd name="connsiteX4" fmla="*/ 0 w 433137"/>
              <a:gd name="connsiteY4" fmla="*/ 625642 h 65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137" h="655104">
                <a:moveTo>
                  <a:pt x="433137" y="0"/>
                </a:moveTo>
                <a:cubicBezTo>
                  <a:pt x="324852" y="248652"/>
                  <a:pt x="216568" y="497305"/>
                  <a:pt x="144379" y="601579"/>
                </a:cubicBezTo>
                <a:cubicBezTo>
                  <a:pt x="72190" y="705853"/>
                  <a:pt x="0" y="625642"/>
                  <a:pt x="0" y="625642"/>
                </a:cubicBezTo>
                <a:lnTo>
                  <a:pt x="0" y="625642"/>
                </a:lnTo>
                <a:lnTo>
                  <a:pt x="0" y="625642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уга 18"/>
          <p:cNvSpPr/>
          <p:nvPr/>
        </p:nvSpPr>
        <p:spPr>
          <a:xfrm>
            <a:off x="2260998" y="5517232"/>
            <a:ext cx="172537" cy="105818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6905712">
            <a:off x="2890913" y="3768587"/>
            <a:ext cx="831294" cy="1085691"/>
          </a:xfrm>
          <a:prstGeom prst="arc">
            <a:avLst>
              <a:gd name="adj1" fmla="val 16200000"/>
              <a:gd name="adj2" fmla="val 10327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9161937">
            <a:off x="1396430" y="2995043"/>
            <a:ext cx="1214571" cy="166236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Хорда 22"/>
          <p:cNvSpPr/>
          <p:nvPr/>
        </p:nvSpPr>
        <p:spPr>
          <a:xfrm rot="20308232">
            <a:off x="1314854" y="4296737"/>
            <a:ext cx="741720" cy="425364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070036" y="3502810"/>
            <a:ext cx="140017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30" y="3247223"/>
            <a:ext cx="1651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1564835" y="2240868"/>
            <a:ext cx="370859" cy="3600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71" y="2228800"/>
            <a:ext cx="3968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45" y="1998609"/>
            <a:ext cx="3968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Хорда 5"/>
          <p:cNvSpPr/>
          <p:nvPr/>
        </p:nvSpPr>
        <p:spPr>
          <a:xfrm>
            <a:off x="1587297" y="4395477"/>
            <a:ext cx="267350" cy="124268"/>
          </a:xfrm>
          <a:prstGeom prst="chor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05093" y="475672"/>
            <a:ext cx="5188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«ТРЕУГОЛЬНИК»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9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еометрия\imgh515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595" y="-14524"/>
            <a:ext cx="6556171" cy="524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5" y="1556792"/>
            <a:ext cx="1436319" cy="24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8" y="4149080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2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геометрия\thu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Предлагаем вам геометрические тела. </a:t>
            </a:r>
            <a:r>
              <a:rPr lang="ru-RU" sz="3200" b="1" dirty="0" smtClean="0">
                <a:solidFill>
                  <a:srgbClr val="002060"/>
                </a:solidFill>
              </a:rPr>
              <a:t>Объём </a:t>
            </a:r>
            <a:r>
              <a:rPr lang="ru-RU" sz="3200" b="1" dirty="0">
                <a:solidFill>
                  <a:srgbClr val="002060"/>
                </a:solidFill>
              </a:rPr>
              <a:t>каждого маленького кубика равен 1 куб. ед.  Найдите объёмы предложенных вам тел.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420888"/>
            <a:ext cx="73448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F:\геометрия\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геометрия\3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4" y="2564904"/>
            <a:ext cx="916428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еометрия\tangram_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71866"/>
            <a:ext cx="3276872" cy="3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414" y="1088842"/>
            <a:ext cx="3287537" cy="336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Что за ИГРА?  </a:t>
            </a:r>
            <a:r>
              <a:rPr lang="ru-RU" b="1" dirty="0" smtClean="0"/>
              <a:t>«Чёрный ящик»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151"/>
            <a:ext cx="1297439" cy="253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4443151" y="1088842"/>
            <a:ext cx="4680520" cy="3739219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17232"/>
            <a:ext cx="6131167" cy="95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2581910"/>
            <a:ext cx="4387378" cy="330885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Изобретена более 4000 лет назад.</a:t>
            </a:r>
          </a:p>
          <a:p>
            <a:r>
              <a:rPr lang="ru-RU" dirty="0" smtClean="0"/>
              <a:t>Страна – Китай.</a:t>
            </a:r>
          </a:p>
          <a:p>
            <a:r>
              <a:rPr lang="ru-RU" dirty="0" smtClean="0"/>
              <a:t>Название – «</a:t>
            </a:r>
            <a:r>
              <a:rPr lang="ru-RU" dirty="0" err="1" smtClean="0"/>
              <a:t>Чи-чао-тю</a:t>
            </a:r>
            <a:r>
              <a:rPr lang="ru-RU" dirty="0" smtClean="0"/>
              <a:t>».</a:t>
            </a:r>
            <a:endParaRPr lang="en-US" dirty="0" smtClean="0"/>
          </a:p>
          <a:p>
            <a:r>
              <a:rPr lang="ru-RU" dirty="0" smtClean="0"/>
              <a:t>Состоит из 7 геометрических фигур.</a:t>
            </a:r>
          </a:p>
          <a:p>
            <a:r>
              <a:rPr lang="ru-RU" dirty="0" smtClean="0"/>
              <a:t>В переводе означает «хитроумный узор из 7 частей».</a:t>
            </a:r>
          </a:p>
          <a:p>
            <a:r>
              <a:rPr lang="ru-RU" dirty="0" smtClean="0"/>
              <a:t>Игра-головоломка.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66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Головоломка состоит в том, чтобы используя все семь частей, сложить фигурки.</a:t>
            </a:r>
          </a:p>
        </p:txBody>
      </p:sp>
      <p:pic>
        <p:nvPicPr>
          <p:cNvPr id="7170" name="Picture 2" descr="F:\геометрия\tangram-figures_custom-ab91334ca2d3711f1fe18ecb6613c86a74ca4539-s6-c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0516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4705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>
                <a:solidFill>
                  <a:srgbClr val="EE0ACD"/>
                </a:solidFill>
              </a:rPr>
              <a:t>Мы вам предлагаем из семи частей </a:t>
            </a:r>
            <a:r>
              <a:rPr lang="ru-RU" b="1" i="1" dirty="0" err="1">
                <a:solidFill>
                  <a:srgbClr val="EE0ACD"/>
                </a:solidFill>
              </a:rPr>
              <a:t>танграма</a:t>
            </a:r>
            <a:r>
              <a:rPr lang="ru-RU" b="1" i="1" dirty="0">
                <a:solidFill>
                  <a:srgbClr val="EE0ACD"/>
                </a:solidFill>
              </a:rPr>
              <a:t>, снова сложить </a:t>
            </a:r>
            <a:r>
              <a:rPr lang="ru-RU" b="1" i="1" dirty="0" smtClean="0">
                <a:solidFill>
                  <a:srgbClr val="EE0ACD"/>
                </a:solidFill>
              </a:rPr>
              <a:t>  квадрат</a:t>
            </a:r>
            <a:r>
              <a:rPr lang="ru-RU" b="1" i="1" dirty="0">
                <a:solidFill>
                  <a:srgbClr val="EE0ACD"/>
                </a:solidFill>
              </a:rPr>
              <a:t>.</a:t>
            </a:r>
          </a:p>
        </p:txBody>
      </p:sp>
      <p:pic>
        <p:nvPicPr>
          <p:cNvPr id="8194" name="Picture 2" descr="F:\геометрия\tangram-3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"/>
          <a:stretch/>
        </p:blipFill>
        <p:spPr bwMode="auto">
          <a:xfrm>
            <a:off x="3776625" y="1661293"/>
            <a:ext cx="5127227" cy="46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835696" cy="274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90" y="3356992"/>
            <a:ext cx="1959707" cy="155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5" y="515719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 болельщикам сложит фигурки?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F:\геометрия\n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188840" cy="2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еометрия\large9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117"/>
            <a:ext cx="7056784" cy="506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1"/>
            <a:ext cx="1728192" cy="256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60" y="4557911"/>
            <a:ext cx="683191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1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1"/>
          <a:stretch/>
        </p:blipFill>
        <p:spPr bwMode="auto">
          <a:xfrm>
            <a:off x="3779912" y="4069416"/>
            <a:ext cx="2881486" cy="245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4"/>
          <a:stretch/>
        </p:blipFill>
        <p:spPr bwMode="auto">
          <a:xfrm>
            <a:off x="427674" y="1196752"/>
            <a:ext cx="4450258" cy="201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2025897" cy="2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1561"/>
            <a:ext cx="8686800" cy="98072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EE0ACD"/>
                </a:solidFill>
              </a:rPr>
              <a:t>Разрезать фигуру </a:t>
            </a:r>
            <a:r>
              <a:rPr lang="ru-RU" b="1" i="1" dirty="0" smtClean="0">
                <a:solidFill>
                  <a:srgbClr val="EE0ACD"/>
                </a:solidFill>
              </a:rPr>
              <a:t>на </a:t>
            </a:r>
            <a:r>
              <a:rPr lang="ru-RU" b="1" i="1" dirty="0">
                <a:solidFill>
                  <a:srgbClr val="EE0ACD"/>
                </a:solidFill>
              </a:rPr>
              <a:t>две равные </a:t>
            </a:r>
            <a:r>
              <a:rPr lang="ru-RU" b="1" i="1" dirty="0" smtClean="0">
                <a:solidFill>
                  <a:srgbClr val="EE0ACD"/>
                </a:solidFill>
              </a:rPr>
              <a:t>части.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7" y="1082289"/>
            <a:ext cx="2589163" cy="28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/>
          <a:stretch/>
        </p:blipFill>
        <p:spPr bwMode="auto">
          <a:xfrm>
            <a:off x="6372200" y="1082288"/>
            <a:ext cx="2373139" cy="277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2025898" cy="260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5"/>
          <a:stretch/>
        </p:blipFill>
        <p:spPr bwMode="auto">
          <a:xfrm>
            <a:off x="597322" y="1196752"/>
            <a:ext cx="3960440" cy="200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3166789" cy="244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6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Разрезать фигуру </a:t>
            </a:r>
            <a:r>
              <a:rPr lang="ru-RU" dirty="0"/>
              <a:t>В на три равные части.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1"/>
            <a:ext cx="5011737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91680" y="1556792"/>
            <a:ext cx="5299769" cy="50847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3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46" y="1916832"/>
            <a:ext cx="429317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7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9" y="1577223"/>
            <a:ext cx="3610140" cy="34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2389" y="548680"/>
            <a:ext cx="5043228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Можно </a:t>
            </a:r>
            <a:r>
              <a:rPr lang="ru-RU" sz="3600" b="1" dirty="0"/>
              <a:t>ли уголок из трех клеток разрезать на 4 равные части?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129" y="1577223"/>
            <a:ext cx="3889375" cy="386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1" y="1577223"/>
            <a:ext cx="3228572" cy="33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1961"/>
            <a:ext cx="31638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0032" y="1988840"/>
            <a:ext cx="3667943" cy="3888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7560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2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03483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Команда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8338" y="2318128"/>
            <a:ext cx="5688632" cy="3579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 smtClean="0"/>
              <a:t>                 </a:t>
            </a:r>
            <a:r>
              <a:rPr lang="en-US" sz="2800" i="1" dirty="0" smtClean="0"/>
              <a:t> </a:t>
            </a:r>
            <a:r>
              <a:rPr lang="ru-RU" sz="2800" b="1" i="1" dirty="0" smtClean="0"/>
              <a:t>Про </a:t>
            </a:r>
            <a:r>
              <a:rPr lang="ru-RU" sz="2800" b="1" i="1" dirty="0"/>
              <a:t>команду номер два,</a:t>
            </a:r>
          </a:p>
          <a:p>
            <a:pPr marL="0" indent="0">
              <a:buNone/>
            </a:pPr>
            <a:r>
              <a:rPr lang="ru-RU" sz="2800" b="1" i="1" dirty="0"/>
              <a:t>                  </a:t>
            </a:r>
            <a:r>
              <a:rPr lang="ru-RU" sz="2800" b="1" i="1" dirty="0" smtClean="0"/>
              <a:t>Разошлась </a:t>
            </a:r>
            <a:r>
              <a:rPr lang="ru-RU" sz="2800" b="1" i="1" dirty="0"/>
              <a:t>уже молва.</a:t>
            </a:r>
          </a:p>
          <a:p>
            <a:pPr marL="0" indent="0">
              <a:buNone/>
            </a:pPr>
            <a:r>
              <a:rPr lang="ru-RU" sz="2800" b="1" i="1" dirty="0"/>
              <a:t>                  </a:t>
            </a:r>
            <a:r>
              <a:rPr lang="ru-RU" sz="2800" b="1" i="1" dirty="0" smtClean="0"/>
              <a:t>Называется </a:t>
            </a:r>
            <a:r>
              <a:rPr lang="ru-RU" sz="2800" b="1" i="1" dirty="0">
                <a:solidFill>
                  <a:srgbClr val="FF0000"/>
                </a:solidFill>
              </a:rPr>
              <a:t>«квадрат»,</a:t>
            </a:r>
          </a:p>
          <a:p>
            <a:pPr marL="0" indent="0">
              <a:buNone/>
            </a:pPr>
            <a:r>
              <a:rPr lang="ru-RU" sz="2800" b="1" i="1" dirty="0"/>
              <a:t>                   </a:t>
            </a:r>
            <a:r>
              <a:rPr lang="ru-RU" sz="2800" b="1" i="1" dirty="0" smtClean="0"/>
              <a:t>Им </a:t>
            </a:r>
            <a:r>
              <a:rPr lang="ru-RU" sz="2800" b="1" i="1" dirty="0"/>
              <a:t>любой учёный рад.</a:t>
            </a:r>
          </a:p>
          <a:p>
            <a:endParaRPr lang="ru-RU" sz="2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4419" y="2276872"/>
            <a:ext cx="2376264" cy="2952328"/>
          </a:xfrm>
          <a:prstGeom prst="rect">
            <a:avLst/>
          </a:prstGeom>
          <a:solidFill>
            <a:srgbClr val="EE0ACD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856751" y="5770540"/>
            <a:ext cx="504056" cy="288032"/>
          </a:xfrm>
          <a:prstGeom prst="ellipse">
            <a:avLst/>
          </a:prstGeom>
          <a:solidFill>
            <a:srgbClr val="EE0A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63" y="3920340"/>
            <a:ext cx="26511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59" y="3318260"/>
            <a:ext cx="2651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66" y="5755806"/>
            <a:ext cx="5302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уга 6"/>
          <p:cNvSpPr/>
          <p:nvPr/>
        </p:nvSpPr>
        <p:spPr>
          <a:xfrm rot="9758648">
            <a:off x="3798010" y="3046812"/>
            <a:ext cx="655865" cy="918673"/>
          </a:xfrm>
          <a:prstGeom prst="arc">
            <a:avLst>
              <a:gd name="adj1" fmla="val 16200000"/>
              <a:gd name="adj2" fmla="val 9613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22" y="3378142"/>
            <a:ext cx="43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06" y="3009104"/>
            <a:ext cx="43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03" y="3104401"/>
            <a:ext cx="164921" cy="24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41" y="3503799"/>
            <a:ext cx="16510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3287">
            <a:off x="1945575" y="3479375"/>
            <a:ext cx="532201" cy="41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60683" y="260648"/>
            <a:ext cx="3616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«КВАДРАТ»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Дуга 9"/>
          <p:cNvSpPr/>
          <p:nvPr/>
        </p:nvSpPr>
        <p:spPr>
          <a:xfrm rot="6259422">
            <a:off x="1931914" y="3439629"/>
            <a:ext cx="905185" cy="858248"/>
          </a:xfrm>
          <a:prstGeom prst="arc">
            <a:avLst>
              <a:gd name="adj1" fmla="val 16200000"/>
              <a:gd name="adj2" fmla="val 128175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Хорда 10"/>
          <p:cNvSpPr/>
          <p:nvPr/>
        </p:nvSpPr>
        <p:spPr>
          <a:xfrm rot="16753329">
            <a:off x="2124461" y="4213667"/>
            <a:ext cx="777939" cy="219837"/>
          </a:xfrm>
          <a:prstGeom prst="chord">
            <a:avLst>
              <a:gd name="adj1" fmla="val 3335684"/>
              <a:gd name="adj2" fmla="val 1620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Хорда 11"/>
          <p:cNvSpPr/>
          <p:nvPr/>
        </p:nvSpPr>
        <p:spPr>
          <a:xfrm rot="16816018">
            <a:off x="2333601" y="4524987"/>
            <a:ext cx="289855" cy="138602"/>
          </a:xfrm>
          <a:prstGeom prst="chor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>
            <a:off x="2699126" y="3869074"/>
            <a:ext cx="252654" cy="1682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>
            <a:off x="2296466" y="3261927"/>
            <a:ext cx="278327" cy="271416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2825087" y="3008694"/>
            <a:ext cx="1020704" cy="539724"/>
          </a:xfrm>
          <a:custGeom>
            <a:avLst/>
            <a:gdLst>
              <a:gd name="connsiteX0" fmla="*/ 0 w 1020704"/>
              <a:gd name="connsiteY0" fmla="*/ 539724 h 539724"/>
              <a:gd name="connsiteX1" fmla="*/ 941695 w 1020704"/>
              <a:gd name="connsiteY1" fmla="*/ 7461 h 539724"/>
              <a:gd name="connsiteX2" fmla="*/ 968991 w 1020704"/>
              <a:gd name="connsiteY2" fmla="*/ 225825 h 539724"/>
              <a:gd name="connsiteX3" fmla="*/ 955343 w 1020704"/>
              <a:gd name="connsiteY3" fmla="*/ 198530 h 539724"/>
              <a:gd name="connsiteX4" fmla="*/ 968991 w 1020704"/>
              <a:gd name="connsiteY4" fmla="*/ 198530 h 53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704" h="539724">
                <a:moveTo>
                  <a:pt x="0" y="539724"/>
                </a:moveTo>
                <a:cubicBezTo>
                  <a:pt x="390098" y="299750"/>
                  <a:pt x="780197" y="59777"/>
                  <a:pt x="941695" y="7461"/>
                </a:cubicBezTo>
                <a:cubicBezTo>
                  <a:pt x="1103194" y="-44856"/>
                  <a:pt x="966716" y="193980"/>
                  <a:pt x="968991" y="225825"/>
                </a:cubicBezTo>
                <a:cubicBezTo>
                  <a:pt x="971266" y="257670"/>
                  <a:pt x="955343" y="203079"/>
                  <a:pt x="955343" y="198530"/>
                </a:cubicBezTo>
                <a:cubicBezTo>
                  <a:pt x="955343" y="193981"/>
                  <a:pt x="962167" y="196255"/>
                  <a:pt x="968991" y="19853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1294516" y="2647666"/>
            <a:ext cx="820887" cy="395785"/>
          </a:xfrm>
          <a:custGeom>
            <a:avLst/>
            <a:gdLst>
              <a:gd name="connsiteX0" fmla="*/ 820887 w 820887"/>
              <a:gd name="connsiteY0" fmla="*/ 395785 h 395785"/>
              <a:gd name="connsiteX1" fmla="*/ 56612 w 820887"/>
              <a:gd name="connsiteY1" fmla="*/ 272955 h 395785"/>
              <a:gd name="connsiteX2" fmla="*/ 56612 w 820887"/>
              <a:gd name="connsiteY2" fmla="*/ 0 h 395785"/>
              <a:gd name="connsiteX3" fmla="*/ 56612 w 820887"/>
              <a:gd name="connsiteY3" fmla="*/ 0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887" h="395785">
                <a:moveTo>
                  <a:pt x="820887" y="395785"/>
                </a:moveTo>
                <a:cubicBezTo>
                  <a:pt x="502439" y="367352"/>
                  <a:pt x="183991" y="338919"/>
                  <a:pt x="56612" y="272955"/>
                </a:cubicBezTo>
                <a:cubicBezTo>
                  <a:pt x="-70767" y="206991"/>
                  <a:pt x="56612" y="0"/>
                  <a:pt x="56612" y="0"/>
                </a:cubicBezTo>
                <a:lnTo>
                  <a:pt x="56612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лако 17"/>
          <p:cNvSpPr/>
          <p:nvPr/>
        </p:nvSpPr>
        <p:spPr>
          <a:xfrm rot="2056935">
            <a:off x="2215528" y="2060848"/>
            <a:ext cx="773007" cy="504056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>
            <a:endCxn id="5" idx="0"/>
          </p:cNvCxnSpPr>
          <p:nvPr/>
        </p:nvCxnSpPr>
        <p:spPr>
          <a:xfrm>
            <a:off x="2094878" y="5229200"/>
            <a:ext cx="13901" cy="541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2052" idx="0"/>
          </p:cNvCxnSpPr>
          <p:nvPr/>
        </p:nvCxnSpPr>
        <p:spPr>
          <a:xfrm>
            <a:off x="2912262" y="5229200"/>
            <a:ext cx="37117" cy="5266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91" y="3478228"/>
            <a:ext cx="48101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4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F:\геометрия\n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188840" cy="2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геометрия\s2-full-385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7676"/>
            <a:ext cx="5940152" cy="50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6" y="1268760"/>
            <a:ext cx="144016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6552728" cy="19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755091" cy="374441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Умеете ли вы делать из бумаги кораблик, самолетик или какие-либо другие фигурки? Наверняка умеете. Школьники увлекаются их изготовлением, сами не зная, что занимаются древним японским искусством ОРИГАМИ. Оригами – складывание фигурок из бумаги.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0319" y="328498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>
                <a:solidFill>
                  <a:srgbClr val="EE0ACD"/>
                </a:solidFill>
              </a:rPr>
              <a:t>Попробуйте сделать несколько фигурок. Проявите усидчивость и аккуратность. Успеха вам!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49400"/>
            <a:ext cx="2536156" cy="39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610331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геометрия2\1688_130314222247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3963442" y="1065705"/>
            <a:ext cx="1080120" cy="5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54879"/>
            <a:ext cx="2599799" cy="331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/>
          <a:stretch/>
        </p:blipFill>
        <p:spPr bwMode="auto">
          <a:xfrm>
            <a:off x="-2465" y="-20990"/>
            <a:ext cx="6049334" cy="67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664"/>
          <a:stretch/>
        </p:blipFill>
        <p:spPr bwMode="auto">
          <a:xfrm>
            <a:off x="3563888" y="5274517"/>
            <a:ext cx="2376265" cy="132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6"/>
          <a:stretch/>
        </p:blipFill>
        <p:spPr bwMode="auto">
          <a:xfrm>
            <a:off x="1331640" y="5313593"/>
            <a:ext cx="2232248" cy="154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52" y="1124743"/>
            <a:ext cx="3286949" cy="418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4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еометрия2\52b51f7b57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2024"/>
            <a:ext cx="4664911" cy="59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643734" cy="606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0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88840"/>
            <a:ext cx="71767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 !!!</a:t>
            </a:r>
            <a:endParaRPr lang="ru-RU" sz="8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F:\геометрия\n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188840" cy="2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7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applause.wav"/>
          </p:stSnd>
        </p:sndAc>
      </p:transition>
    </mc:Choice>
    <mc:Fallback xmlns="">
      <p:transition spd="slow" advClick="0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5112568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ИТОГИ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7773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Вот и закончилась игра,</a:t>
            </a:r>
          </a:p>
          <a:p>
            <a:pPr marL="0" indent="0">
              <a:buNone/>
            </a:pPr>
            <a:r>
              <a:rPr lang="ru-RU" sz="4000" dirty="0"/>
              <a:t>Результаты узнать пора.</a:t>
            </a:r>
          </a:p>
          <a:p>
            <a:pPr marL="0" indent="0">
              <a:buNone/>
            </a:pPr>
            <a:r>
              <a:rPr lang="ru-RU" sz="4000" dirty="0"/>
              <a:t>Кто же лучше всех трудился</a:t>
            </a:r>
          </a:p>
          <a:p>
            <a:pPr marL="0" indent="0">
              <a:buNone/>
            </a:pPr>
            <a:r>
              <a:rPr lang="ru-RU" sz="4000" dirty="0"/>
              <a:t>И в турнире отличился?</a:t>
            </a:r>
          </a:p>
          <a:p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72816"/>
            <a:ext cx="2360146" cy="248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6632"/>
            <a:ext cx="35718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3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02510" y="0"/>
            <a:ext cx="3941489" cy="3068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980728"/>
            <a:ext cx="2984436" cy="2415168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Жюри  объявляет результаты. Называет лучших участников турниров. Награждает победителей.</a:t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F:\геометрия2\90753410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" y="-28957"/>
            <a:ext cx="5165218" cy="688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геометрия2\k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10" y="3068960"/>
            <a:ext cx="3941489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2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134" y="113453"/>
            <a:ext cx="375476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Команда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9059" y="1956457"/>
            <a:ext cx="5839320" cy="3579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sz="2800" b="1" i="1" dirty="0" smtClean="0"/>
              <a:t>У </a:t>
            </a:r>
            <a:r>
              <a:rPr lang="ru-RU" sz="2800" b="1" i="1" dirty="0"/>
              <a:t>команды третьей здесь</a:t>
            </a:r>
          </a:p>
          <a:p>
            <a:pPr marL="0" indent="0">
              <a:buNone/>
            </a:pPr>
            <a:r>
              <a:rPr lang="ru-RU" sz="2800" b="1" i="1" dirty="0"/>
              <a:t>       </a:t>
            </a:r>
            <a:r>
              <a:rPr lang="ru-RU" sz="2800" b="1" i="1" dirty="0" smtClean="0"/>
              <a:t> Всех </a:t>
            </a:r>
            <a:r>
              <a:rPr lang="ru-RU" sz="2800" b="1" i="1" dirty="0"/>
              <a:t>достоинств и не счесть.</a:t>
            </a:r>
          </a:p>
          <a:p>
            <a:pPr marL="0" indent="0">
              <a:buNone/>
            </a:pPr>
            <a:r>
              <a:rPr lang="ru-RU" sz="2800" b="1" i="1" dirty="0"/>
              <a:t>          </a:t>
            </a:r>
            <a:r>
              <a:rPr lang="ru-RU" sz="2800" b="1" i="1" dirty="0" smtClean="0"/>
              <a:t>Номер </a:t>
            </a:r>
            <a:r>
              <a:rPr lang="ru-RU" sz="2800" b="1" i="1" dirty="0"/>
              <a:t>три зовется </a:t>
            </a:r>
            <a:r>
              <a:rPr lang="ru-RU" sz="2800" b="1" i="1" dirty="0">
                <a:solidFill>
                  <a:srgbClr val="FF0000"/>
                </a:solidFill>
              </a:rPr>
              <a:t>кругом</a:t>
            </a:r>
            <a:r>
              <a:rPr lang="ru-RU" sz="2800" b="1" i="1" dirty="0"/>
              <a:t>,</a:t>
            </a:r>
          </a:p>
          <a:p>
            <a:pPr marL="0" indent="0">
              <a:buNone/>
            </a:pPr>
            <a:r>
              <a:rPr lang="ru-RU" sz="2800" b="1" i="1" dirty="0"/>
              <a:t>          </a:t>
            </a:r>
            <a:r>
              <a:rPr lang="ru-RU" sz="2800" b="1" i="1" dirty="0" smtClean="0"/>
              <a:t>Стойкие </a:t>
            </a:r>
            <a:r>
              <a:rPr lang="ru-RU" sz="2800" b="1" i="1" dirty="0"/>
              <a:t>и друг за друга.</a:t>
            </a:r>
          </a:p>
          <a:p>
            <a:pPr marL="0" indent="0">
              <a:buNone/>
            </a:pPr>
            <a:r>
              <a:rPr lang="ru-RU" sz="2800" i="1" dirty="0"/>
              <a:t>	</a:t>
            </a:r>
          </a:p>
        </p:txBody>
      </p:sp>
      <p:sp>
        <p:nvSpPr>
          <p:cNvPr id="4" name="Овал 3"/>
          <p:cNvSpPr/>
          <p:nvPr/>
        </p:nvSpPr>
        <p:spPr>
          <a:xfrm>
            <a:off x="606705" y="2138338"/>
            <a:ext cx="2714822" cy="309634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365579" y="5635471"/>
            <a:ext cx="576064" cy="3600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04" y="2363185"/>
            <a:ext cx="43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82" y="2763489"/>
            <a:ext cx="43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00" y="2507261"/>
            <a:ext cx="164272" cy="2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34" y="2889298"/>
            <a:ext cx="16510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5838">
            <a:off x="2158045" y="4074918"/>
            <a:ext cx="492476" cy="37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Дуга 8"/>
          <p:cNvSpPr/>
          <p:nvPr/>
        </p:nvSpPr>
        <p:spPr>
          <a:xfrm rot="14692456">
            <a:off x="165428" y="4229615"/>
            <a:ext cx="2506133" cy="1487905"/>
          </a:xfrm>
          <a:prstGeom prst="arc">
            <a:avLst>
              <a:gd name="adj1" fmla="val 19800142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9954269">
            <a:off x="3250715" y="2455515"/>
            <a:ext cx="1570583" cy="2044781"/>
          </a:xfrm>
          <a:prstGeom prst="arc">
            <a:avLst>
              <a:gd name="adj1" fmla="val 18512491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971" y="4260853"/>
            <a:ext cx="301625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0" y="4360668"/>
            <a:ext cx="301625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94" y="5611336"/>
            <a:ext cx="60325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13" y="2872421"/>
            <a:ext cx="335535" cy="40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2" y="453442"/>
            <a:ext cx="2342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«КРУГ»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57127" y="5150004"/>
            <a:ext cx="0" cy="4500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569928" y="5114638"/>
            <a:ext cx="0" cy="520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Хорда 17"/>
          <p:cNvSpPr/>
          <p:nvPr/>
        </p:nvSpPr>
        <p:spPr>
          <a:xfrm rot="14597122">
            <a:off x="2239146" y="4104450"/>
            <a:ext cx="280449" cy="141141"/>
          </a:xfrm>
          <a:prstGeom prst="chor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 rot="7356592">
            <a:off x="1931201" y="1811175"/>
            <a:ext cx="1000082" cy="288032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937">
            <a:off x="2309708" y="1687188"/>
            <a:ext cx="536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419">
            <a:off x="1971127" y="1265076"/>
            <a:ext cx="536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Дуга 12"/>
          <p:cNvSpPr/>
          <p:nvPr/>
        </p:nvSpPr>
        <p:spPr>
          <a:xfrm flipH="1">
            <a:off x="1657127" y="3968612"/>
            <a:ext cx="465987" cy="47181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980728"/>
            <a:ext cx="5760640" cy="4104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196752"/>
            <a:ext cx="6696744" cy="3888432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en-US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Чтоб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игра пошла, как надо,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 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Я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жюри представить рада: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 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Тот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, что справа,- Ломоносов-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 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Математик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и философ.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 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Лобачевский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слева здесь,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 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Гордость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русская и честь!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          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Третья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– им как раз под стать.</a:t>
            </a:r>
          </a:p>
          <a:p>
            <a:pPr marL="0" indent="0">
              <a:spcAft>
                <a:spcPts val="0"/>
              </a:spcAft>
              <a:buNone/>
              <a:tabLst>
                <a:tab pos="1951355" algn="l"/>
              </a:tabLst>
            </a:pPr>
            <a:r>
              <a:rPr lang="en-US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45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Софьей </a:t>
            </a:r>
            <a:r>
              <a:rPr lang="ru-RU" sz="4500" b="1" dirty="0">
                <a:solidFill>
                  <a:srgbClr val="C00000"/>
                </a:solidFill>
                <a:latin typeface="Times New Roman"/>
                <a:ea typeface="Times New Roman"/>
              </a:rPr>
              <a:t>Ковалевской звать!</a:t>
            </a:r>
          </a:p>
          <a:p>
            <a:pPr marL="0" indent="0">
              <a:buNone/>
            </a:pPr>
            <a:endParaRPr lang="ru-RU" sz="45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геометрия\girlgraduating_waving_lg_wh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7" y="980728"/>
            <a:ext cx="268368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1772816"/>
            <a:ext cx="4572000" cy="280831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 </a:t>
            </a:r>
            <a:r>
              <a:rPr lang="ru-RU" sz="3600" b="1" i="1" dirty="0">
                <a:solidFill>
                  <a:srgbClr val="7030A0"/>
                </a:solidFill>
              </a:rPr>
              <a:t>Итак, игру </a:t>
            </a:r>
            <a:r>
              <a:rPr lang="en-US" sz="3600" b="1" i="1" dirty="0" smtClean="0">
                <a:solidFill>
                  <a:srgbClr val="7030A0"/>
                </a:solidFill>
              </a:rPr>
              <a:t/>
            </a:r>
            <a:br>
              <a:rPr lang="en-US" sz="3600" b="1" i="1" dirty="0" smtClean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мы </a:t>
            </a:r>
            <a:r>
              <a:rPr lang="ru-RU" sz="3600" b="1" i="1" dirty="0">
                <a:solidFill>
                  <a:srgbClr val="7030A0"/>
                </a:solidFill>
              </a:rPr>
              <a:t>открываем,</a:t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sz="3600" b="1" i="1" dirty="0">
                <a:solidFill>
                  <a:srgbClr val="7030A0"/>
                </a:solidFill>
              </a:rPr>
              <a:t>                          </a:t>
            </a:r>
            <a:r>
              <a:rPr lang="ru-RU" sz="3600" b="1" i="1" dirty="0" smtClean="0">
                <a:solidFill>
                  <a:srgbClr val="7030A0"/>
                </a:solidFill>
              </a:rPr>
              <a:t> </a:t>
            </a:r>
            <a:r>
              <a:rPr lang="ru-RU" sz="3600" b="1" i="1" dirty="0">
                <a:solidFill>
                  <a:srgbClr val="7030A0"/>
                </a:solidFill>
              </a:rPr>
              <a:t>Всем успехов </a:t>
            </a:r>
            <a:r>
              <a:rPr lang="en-US" sz="3600" b="1" i="1" dirty="0" smtClean="0">
                <a:solidFill>
                  <a:srgbClr val="7030A0"/>
                </a:solidFill>
              </a:rPr>
              <a:t/>
            </a:r>
            <a:br>
              <a:rPr lang="en-US" sz="3600" b="1" i="1" dirty="0" smtClean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пожелаем</a:t>
            </a:r>
            <a:r>
              <a:rPr lang="ru-RU" sz="3600" b="1" i="1" dirty="0">
                <a:solidFill>
                  <a:srgbClr val="7030A0"/>
                </a:solidFill>
              </a:rPr>
              <a:t>.</a:t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i="1" dirty="0"/>
              <a:t> </a:t>
            </a:r>
          </a:p>
        </p:txBody>
      </p:sp>
      <p:pic>
        <p:nvPicPr>
          <p:cNvPr id="4" name="Picture 7" descr="геометрия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24744"/>
            <a:ext cx="413662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0121"/>
            <a:ext cx="5937250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611560" y="4869160"/>
            <a:ext cx="6767770" cy="16561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>
              <a:buNone/>
            </a:pPr>
            <a:r>
              <a:rPr lang="ru-RU" sz="9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"РАЗМИНКА"</a:t>
            </a:r>
            <a:endParaRPr lang="ru-RU" sz="9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6" y="1163901"/>
            <a:ext cx="1656184" cy="273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1386</Words>
  <Application>Microsoft Office PowerPoint</Application>
  <PresentationFormat>Экран (4:3)</PresentationFormat>
  <Paragraphs>221</Paragraphs>
  <Slides>58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Calibri</vt:lpstr>
      <vt:lpstr>Cambria Math</vt:lpstr>
      <vt:lpstr>Impact</vt:lpstr>
      <vt:lpstr>Times New Roman</vt:lpstr>
      <vt:lpstr>Тема Office</vt:lpstr>
      <vt:lpstr>Презентация PowerPoint</vt:lpstr>
      <vt:lpstr>Геометрия приближает разум к истине.                                    </vt:lpstr>
      <vt:lpstr>Представление</vt:lpstr>
      <vt:lpstr>Команда</vt:lpstr>
      <vt:lpstr>Команда</vt:lpstr>
      <vt:lpstr>Команда</vt:lpstr>
      <vt:lpstr>Презентация PowerPoint</vt:lpstr>
      <vt:lpstr> Итак, игру  мы открываем,                            Всем успехов  пожелаем.  </vt:lpstr>
      <vt:lpstr>Презентация PowerPoint</vt:lpstr>
      <vt:lpstr>Презентация PowerPoint</vt:lpstr>
      <vt:lpstr>Подсказка</vt:lpstr>
      <vt:lpstr>Презентация PowerPoint</vt:lpstr>
      <vt:lpstr>Подсказка</vt:lpstr>
      <vt:lpstr>Презентация PowerPoint</vt:lpstr>
      <vt:lpstr>Болельщики</vt:lpstr>
      <vt:lpstr>Презентация PowerPoint</vt:lpstr>
      <vt:lpstr>Презентация PowerPoint</vt:lpstr>
      <vt:lpstr>«Великие»</vt:lpstr>
      <vt:lpstr>«Великие»</vt:lpstr>
      <vt:lpstr>«Великие»</vt:lpstr>
      <vt:lpstr>«Великие»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Читают ведущие.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Каждая команда получает дощечку с набитыми гвоздиками и нитки.   </vt:lpstr>
      <vt:lpstr>Презентация PowerPoint</vt:lpstr>
      <vt:lpstr>Презентация PowerPoint</vt:lpstr>
      <vt:lpstr> Шуточное стихотворение. (Инсценировка). </vt:lpstr>
      <vt:lpstr>Презентация PowerPoint</vt:lpstr>
      <vt:lpstr>Предлагаем вам геометрические тела. Объём каждого маленького кубика равен 1 куб. ед.  Найдите объёмы предложенных вам тел.</vt:lpstr>
      <vt:lpstr>Что за ИГРА?  «Чёрный ящик»</vt:lpstr>
      <vt:lpstr>Головоломка состоит в том, чтобы используя все семь частей, сложить фигурки.</vt:lpstr>
      <vt:lpstr>Мы вам предлагаем из семи частей танграма, снова сложить   квадрат.</vt:lpstr>
      <vt:lpstr>Презентация PowerPoint</vt:lpstr>
      <vt:lpstr>Презентация PowerPoint</vt:lpstr>
      <vt:lpstr>Разрезать фигуру на две равные части. </vt:lpstr>
      <vt:lpstr>Разрезать фигуру В на три равные части.</vt:lpstr>
      <vt:lpstr>Можно ли уголок из трех клеток разрезать на 4 равные части?</vt:lpstr>
      <vt:lpstr>Презентация PowerPoint</vt:lpstr>
      <vt:lpstr>Презентация PowerPoint</vt:lpstr>
      <vt:lpstr>Умеете ли вы делать из бумаги кораблик, самолетик или какие-либо другие фигурки? Наверняка умеете. Школьники увлекаются их изготовлением, сами не зная, что занимаются древним японским искусством ОРИГАМИ. Оригами – складывание фигурок из бумаги.  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</vt:lpstr>
      <vt:lpstr>Жюри  объявляет результаты. Называет лучших участников турниров. Награждает победителей.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141</cp:revision>
  <cp:lastPrinted>2014-07-22T01:44:31Z</cp:lastPrinted>
  <dcterms:modified xsi:type="dcterms:W3CDTF">2015-02-03T23:35:08Z</dcterms:modified>
</cp:coreProperties>
</file>