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0"/>
  </p:notesMasterIdLst>
  <p:sldIdLst>
    <p:sldId id="256" r:id="rId2"/>
    <p:sldId id="319" r:id="rId3"/>
    <p:sldId id="257" r:id="rId4"/>
    <p:sldId id="260" r:id="rId5"/>
    <p:sldId id="261" r:id="rId6"/>
    <p:sldId id="263" r:id="rId7"/>
    <p:sldId id="265" r:id="rId8"/>
    <p:sldId id="267" r:id="rId9"/>
    <p:sldId id="269" r:id="rId10"/>
    <p:sldId id="271" r:id="rId11"/>
    <p:sldId id="273" r:id="rId12"/>
    <p:sldId id="274" r:id="rId13"/>
    <p:sldId id="276" r:id="rId14"/>
    <p:sldId id="278" r:id="rId15"/>
    <p:sldId id="280" r:id="rId16"/>
    <p:sldId id="283" r:id="rId17"/>
    <p:sldId id="282" r:id="rId18"/>
    <p:sldId id="285" r:id="rId19"/>
    <p:sldId id="287" r:id="rId20"/>
    <p:sldId id="289" r:id="rId21"/>
    <p:sldId id="291" r:id="rId22"/>
    <p:sldId id="293" r:id="rId23"/>
    <p:sldId id="295" r:id="rId24"/>
    <p:sldId id="297" r:id="rId25"/>
    <p:sldId id="299" r:id="rId26"/>
    <p:sldId id="301" r:id="rId27"/>
    <p:sldId id="303" r:id="rId28"/>
    <p:sldId id="305" r:id="rId29"/>
    <p:sldId id="307" r:id="rId30"/>
    <p:sldId id="322" r:id="rId31"/>
    <p:sldId id="309" r:id="rId32"/>
    <p:sldId id="311" r:id="rId33"/>
    <p:sldId id="313" r:id="rId34"/>
    <p:sldId id="315" r:id="rId35"/>
    <p:sldId id="317" r:id="rId36"/>
    <p:sldId id="318" r:id="rId37"/>
    <p:sldId id="324" r:id="rId38"/>
    <p:sldId id="323"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27FF6C0C-EAF6-4D96-9DA3-6E8CF49C679B}">
          <p14:sldIdLst>
            <p14:sldId id="256"/>
            <p14:sldId id="319"/>
            <p14:sldId id="257"/>
            <p14:sldId id="260"/>
            <p14:sldId id="261"/>
            <p14:sldId id="263"/>
            <p14:sldId id="265"/>
            <p14:sldId id="267"/>
            <p14:sldId id="269"/>
            <p14:sldId id="271"/>
            <p14:sldId id="273"/>
            <p14:sldId id="274"/>
            <p14:sldId id="276"/>
            <p14:sldId id="278"/>
            <p14:sldId id="280"/>
            <p14:sldId id="283"/>
            <p14:sldId id="282"/>
            <p14:sldId id="285"/>
            <p14:sldId id="287"/>
            <p14:sldId id="289"/>
            <p14:sldId id="291"/>
            <p14:sldId id="293"/>
            <p14:sldId id="295"/>
            <p14:sldId id="297"/>
            <p14:sldId id="299"/>
            <p14:sldId id="301"/>
            <p14:sldId id="303"/>
            <p14:sldId id="305"/>
            <p14:sldId id="307"/>
            <p14:sldId id="322"/>
            <p14:sldId id="309"/>
            <p14:sldId id="311"/>
            <p14:sldId id="313"/>
            <p14:sldId id="315"/>
            <p14:sldId id="317"/>
            <p14:sldId id="318"/>
            <p14:sldId id="324"/>
            <p14:sldId id="3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FF9BB-2B0B-4D93-95A3-3476743545C0}" type="datetimeFigureOut">
              <a:rPr lang="ru-RU" smtClean="0"/>
              <a:t>21.04.2019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2AA36-585B-4232-9782-19A723D80849}" type="slidenum">
              <a:rPr lang="ru-RU" smtClean="0"/>
              <a:t>‹#›</a:t>
            </a:fld>
            <a:endParaRPr lang="ru-RU"/>
          </a:p>
        </p:txBody>
      </p:sp>
    </p:spTree>
    <p:extLst>
      <p:ext uri="{BB962C8B-B14F-4D97-AF65-F5344CB8AC3E}">
        <p14:creationId xmlns:p14="http://schemas.microsoft.com/office/powerpoint/2010/main" val="122168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B8649DAF-093F-4482-AA38-346E9A2DEE94}" type="slidenum">
              <a:rPr lang="ru-RU" smtClean="0"/>
              <a:t>13</a:t>
            </a:fld>
            <a:endParaRPr lang="ru-RU" dirty="0"/>
          </a:p>
        </p:txBody>
      </p:sp>
    </p:spTree>
    <p:extLst>
      <p:ext uri="{BB962C8B-B14F-4D97-AF65-F5344CB8AC3E}">
        <p14:creationId xmlns:p14="http://schemas.microsoft.com/office/powerpoint/2010/main" val="57449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B8649DAF-093F-4482-AA38-346E9A2DEE94}" type="slidenum">
              <a:rPr lang="ru-RU" smtClean="0"/>
              <a:t>15</a:t>
            </a:fld>
            <a:endParaRPr lang="ru-RU" dirty="0"/>
          </a:p>
        </p:txBody>
      </p:sp>
    </p:spTree>
    <p:extLst>
      <p:ext uri="{BB962C8B-B14F-4D97-AF65-F5344CB8AC3E}">
        <p14:creationId xmlns:p14="http://schemas.microsoft.com/office/powerpoint/2010/main" val="3350390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B8649DAF-093F-4482-AA38-346E9A2DEE94}" type="slidenum">
              <a:rPr lang="ru-RU" smtClean="0"/>
              <a:t>16</a:t>
            </a:fld>
            <a:endParaRPr lang="ru-RU" dirty="0"/>
          </a:p>
        </p:txBody>
      </p:sp>
    </p:spTree>
    <p:extLst>
      <p:ext uri="{BB962C8B-B14F-4D97-AF65-F5344CB8AC3E}">
        <p14:creationId xmlns:p14="http://schemas.microsoft.com/office/powerpoint/2010/main" val="338867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solidFill>
            <a:schemeClr val="accent1"/>
          </a:solidFill>
          <a:ln w="25400">
            <a:solidFill>
              <a:schemeClr val="accent1">
                <a:shade val="50000"/>
              </a:schemeClr>
            </a:solidFill>
          </a:ln>
        </p:spPr>
      </p:sp>
      <p:sp>
        <p:nvSpPr>
          <p:cNvPr id="30722" name="Заметки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charset="0"/>
              <a:ea typeface="Microsoft YaHei" pitchFamily="34" charset="-122"/>
              <a:cs typeface="Arial" charset="0"/>
            </a:endParaRPr>
          </a:p>
        </p:txBody>
      </p:sp>
    </p:spTree>
    <p:extLst>
      <p:ext uri="{BB962C8B-B14F-4D97-AF65-F5344CB8AC3E}">
        <p14:creationId xmlns:p14="http://schemas.microsoft.com/office/powerpoint/2010/main" val="3853282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Крупное изображение и текст">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rtlCol="0" anchor="b"/>
          <a:lstStyle>
            <a:lvl1pPr algn="r">
              <a:defRPr sz="4200" spc="-150">
                <a:solidFill>
                  <a:schemeClr val="bg1"/>
                </a:solidFill>
              </a:defRPr>
            </a:lvl1pPr>
          </a:lstStyle>
          <a:p>
            <a:pPr rtl="0"/>
            <a:r>
              <a:rPr lang="ru-RU" noProof="0" dirty="0"/>
              <a:t>Щелкните, чтобы изменить </a:t>
            </a:r>
            <a:br>
              <a:rPr lang="ru-RU" noProof="0" dirty="0"/>
            </a:br>
            <a:r>
              <a:rPr lang="ru-RU" noProof="0" dirty="0"/>
              <a:t>Стиль образца заголовка</a:t>
            </a:r>
          </a:p>
        </p:txBody>
      </p:sp>
      <p:sp>
        <p:nvSpPr>
          <p:cNvPr id="3" name="Подзаголовок 2">
            <a:extLst>
              <a:ext uri="{FF2B5EF4-FFF2-40B4-BE49-F238E27FC236}">
                <a16:creationId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rtlCol="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sp>
        <p:nvSpPr>
          <p:cNvPr id="5" name="Номер слайда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ru-RU" noProof="0" smtClean="0"/>
              <a:pPr/>
              <a:t>‹#›</a:t>
            </a:fld>
            <a:endParaRPr lang="ru-RU" noProof="0" dirty="0"/>
          </a:p>
        </p:txBody>
      </p:sp>
      <p:sp>
        <p:nvSpPr>
          <p:cNvPr id="6" name="Надпись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ru-RU" sz="1200" noProof="0" dirty="0">
              <a:solidFill>
                <a:schemeClr val="tx1">
                  <a:lumMod val="75000"/>
                  <a:lumOff val="25000"/>
                </a:schemeClr>
              </a:solidFill>
              <a:latin typeface="+mn-lt"/>
            </a:endParaRPr>
          </a:p>
        </p:txBody>
      </p:sp>
      <p:sp>
        <p:nvSpPr>
          <p:cNvPr id="32" name="Рисунок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rtlCol="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pPr rtl="0"/>
            <a:r>
              <a:rPr lang="ru-RU" noProof="0" dirty="0"/>
              <a:t>Вставьте или перетащите изображение</a:t>
            </a:r>
          </a:p>
        </p:txBody>
      </p:sp>
      <p:sp>
        <p:nvSpPr>
          <p:cNvPr id="16" name="Объект 2">
            <a:extLst>
              <a:ext uri="{FF2B5EF4-FFF2-40B4-BE49-F238E27FC236}">
                <a16:creationId xmlns:a16="http://schemas.microsoft.com/office/drawing/2014/main" id="{ED5F0C9D-A08F-4539-BA26-61D24BBE6E9A}"/>
              </a:ext>
            </a:extLst>
          </p:cNvPr>
          <p:cNvSpPr>
            <a:spLocks noGrp="1"/>
          </p:cNvSpPr>
          <p:nvPr>
            <p:ph idx="15"/>
          </p:nvPr>
        </p:nvSpPr>
        <p:spPr>
          <a:xfrm>
            <a:off x="6464300" y="1152000"/>
            <a:ext cx="5307700" cy="4680000"/>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Tree>
    <p:extLst>
      <p:ext uri="{BB962C8B-B14F-4D97-AF65-F5344CB8AC3E}">
        <p14:creationId xmlns:p14="http://schemas.microsoft.com/office/powerpoint/2010/main" val="1348869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3 маркера-изображения справа">
    <p:spTree>
      <p:nvGrpSpPr>
        <p:cNvPr id="1" name=""/>
        <p:cNvGrpSpPr/>
        <p:nvPr/>
      </p:nvGrpSpPr>
      <p:grpSpPr>
        <a:xfrm>
          <a:off x="0" y="0"/>
          <a:ext cx="0" cy="0"/>
          <a:chOff x="0" y="0"/>
          <a:chExt cx="0" cy="0"/>
        </a:xfrm>
      </p:grpSpPr>
      <p:sp>
        <p:nvSpPr>
          <p:cNvPr id="35" name="Овал 34">
            <a:extLst>
              <a:ext uri="{FF2B5EF4-FFF2-40B4-BE49-F238E27FC236}">
                <a16:creationId xmlns:a16="http://schemas.microsoft.com/office/drawing/2014/main" id="{22F44C7F-FA9B-CB41-B5C2-6A40A969176A}"/>
              </a:ext>
            </a:extLst>
          </p:cNvPr>
          <p:cNvSpPr>
            <a:spLocks noChangeAspect="1"/>
          </p:cNvSpPr>
          <p:nvPr userDrawn="1"/>
        </p:nvSpPr>
        <p:spPr>
          <a:xfrm>
            <a:off x="7065918" y="1366589"/>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3" name="Овал 32">
            <a:extLst>
              <a:ext uri="{FF2B5EF4-FFF2-40B4-BE49-F238E27FC236}">
                <a16:creationId xmlns:a16="http://schemas.microsoft.com/office/drawing/2014/main" id="{0ACFECE1-DAAF-5642-BD0B-7A8FE9D241D9}"/>
              </a:ext>
            </a:extLst>
          </p:cNvPr>
          <p:cNvSpPr>
            <a:spLocks noChangeAspect="1"/>
          </p:cNvSpPr>
          <p:nvPr userDrawn="1"/>
        </p:nvSpPr>
        <p:spPr>
          <a:xfrm>
            <a:off x="7065918" y="2931225"/>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4" name="Овал 33">
            <a:extLst>
              <a:ext uri="{FF2B5EF4-FFF2-40B4-BE49-F238E27FC236}">
                <a16:creationId xmlns:a16="http://schemas.microsoft.com/office/drawing/2014/main" id="{90294551-87F8-DE4F-B54E-8231A9CAF5BF}"/>
              </a:ext>
            </a:extLst>
          </p:cNvPr>
          <p:cNvSpPr>
            <a:spLocks noChangeAspect="1"/>
          </p:cNvSpPr>
          <p:nvPr userDrawn="1"/>
        </p:nvSpPr>
        <p:spPr>
          <a:xfrm>
            <a:off x="7065918" y="4495861"/>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2" name="Прямоугольник 41">
            <a:extLst>
              <a:ext uri="{FF2B5EF4-FFF2-40B4-BE49-F238E27FC236}">
                <a16:creationId xmlns:a16="http://schemas.microsoft.com/office/drawing/2014/main" id="{D24854E3-04DE-4154-AD8A-9F8AC3E4EE33}"/>
              </a:ext>
            </a:extLst>
          </p:cNvPr>
          <p:cNvSpPr/>
          <p:nvPr userDrawn="1"/>
        </p:nvSpPr>
        <p:spPr>
          <a:xfrm>
            <a:off x="105351" y="86714"/>
            <a:ext cx="6208363"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0" name="Рисунок 19">
            <a:extLst>
              <a:ext uri="{FF2B5EF4-FFF2-40B4-BE49-F238E27FC236}">
                <a16:creationId xmlns:a16="http://schemas.microsoft.com/office/drawing/2014/main" id="{BDDC1CFF-7E89-421D-9524-BB3AECAFE005}"/>
              </a:ext>
            </a:extLst>
          </p:cNvPr>
          <p:cNvSpPr>
            <a:spLocks noGrp="1"/>
          </p:cNvSpPr>
          <p:nvPr>
            <p:ph type="pic" sz="quarter" idx="27" hasCustomPrompt="1"/>
          </p:nvPr>
        </p:nvSpPr>
        <p:spPr>
          <a:xfrm>
            <a:off x="105351" y="496139"/>
            <a:ext cx="6208364" cy="6275148"/>
          </a:xfrm>
          <a:custGeom>
            <a:avLst/>
            <a:gdLst>
              <a:gd name="connsiteX0" fmla="*/ 0 w 4441248"/>
              <a:gd name="connsiteY0" fmla="*/ 5980106 h 6321393"/>
              <a:gd name="connsiteX1" fmla="*/ 1034410 w 4441248"/>
              <a:gd name="connsiteY1" fmla="*/ 6048613 h 6321393"/>
              <a:gd name="connsiteX2" fmla="*/ 1778431 w 4441248"/>
              <a:gd name="connsiteY2" fmla="*/ 6321393 h 6321393"/>
              <a:gd name="connsiteX3" fmla="*/ 0 w 4441248"/>
              <a:gd name="connsiteY3" fmla="*/ 6321393 h 6321393"/>
              <a:gd name="connsiteX4" fmla="*/ 2269200 w 4441248"/>
              <a:gd name="connsiteY4" fmla="*/ 5443908 h 6321393"/>
              <a:gd name="connsiteX5" fmla="*/ 2395460 w 4441248"/>
              <a:gd name="connsiteY5" fmla="*/ 5885070 h 6321393"/>
              <a:gd name="connsiteX6" fmla="*/ 1997461 w 4441248"/>
              <a:gd name="connsiteY6" fmla="*/ 6195222 h 6321393"/>
              <a:gd name="connsiteX7" fmla="*/ 1526609 w 4441248"/>
              <a:gd name="connsiteY7" fmla="*/ 5931629 h 6321393"/>
              <a:gd name="connsiteX8" fmla="*/ 4441248 w 4441248"/>
              <a:gd name="connsiteY8" fmla="*/ 4283292 h 6321393"/>
              <a:gd name="connsiteX9" fmla="*/ 4441248 w 4441248"/>
              <a:gd name="connsiteY9" fmla="*/ 6321393 h 6321393"/>
              <a:gd name="connsiteX10" fmla="*/ 2296366 w 4441248"/>
              <a:gd name="connsiteY10" fmla="*/ 6321393 h 6321393"/>
              <a:gd name="connsiteX11" fmla="*/ 2056375 w 4441248"/>
              <a:gd name="connsiteY11" fmla="*/ 6224358 h 6321393"/>
              <a:gd name="connsiteX12" fmla="*/ 0 w 4441248"/>
              <a:gd name="connsiteY12" fmla="*/ 2359561 h 6321393"/>
              <a:gd name="connsiteX13" fmla="*/ 828613 w 4441248"/>
              <a:gd name="connsiteY13" fmla="*/ 2588947 h 6321393"/>
              <a:gd name="connsiteX14" fmla="*/ 0 w 4441248"/>
              <a:gd name="connsiteY14" fmla="*/ 3479506 h 6321393"/>
              <a:gd name="connsiteX15" fmla="*/ 3025930 w 4441248"/>
              <a:gd name="connsiteY15" fmla="*/ 144202 h 6321393"/>
              <a:gd name="connsiteX16" fmla="*/ 4441248 w 4441248"/>
              <a:gd name="connsiteY16" fmla="*/ 1340385 h 6321393"/>
              <a:gd name="connsiteX17" fmla="*/ 4441248 w 4441248"/>
              <a:gd name="connsiteY17" fmla="*/ 4098899 h 6321393"/>
              <a:gd name="connsiteX18" fmla="*/ 1417099 w 4441248"/>
              <a:gd name="connsiteY18" fmla="*/ 5846153 h 6321393"/>
              <a:gd name="connsiteX19" fmla="*/ 0 w 4441248"/>
              <a:gd name="connsiteY19" fmla="*/ 5428711 h 6321393"/>
              <a:gd name="connsiteX20" fmla="*/ 0 w 4441248"/>
              <a:gd name="connsiteY20" fmla="*/ 3724470 h 6321393"/>
              <a:gd name="connsiteX21" fmla="*/ 2684090 w 4441248"/>
              <a:gd name="connsiteY21" fmla="*/ 0 h 6321393"/>
              <a:gd name="connsiteX22" fmla="*/ 2784132 w 4441248"/>
              <a:gd name="connsiteY22" fmla="*/ 186781 h 6321393"/>
              <a:gd name="connsiteX23" fmla="*/ 1027256 w 4441248"/>
              <a:gd name="connsiteY23" fmla="*/ 2337985 h 6321393"/>
              <a:gd name="connsiteX24" fmla="*/ 451581 w 4441248"/>
              <a:gd name="connsiteY24" fmla="*/ 2265656 h 63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41248" h="6321393">
                <a:moveTo>
                  <a:pt x="0" y="5980106"/>
                </a:moveTo>
                <a:lnTo>
                  <a:pt x="1034410" y="6048613"/>
                </a:lnTo>
                <a:lnTo>
                  <a:pt x="1778431" y="6321393"/>
                </a:lnTo>
                <a:lnTo>
                  <a:pt x="0" y="6321393"/>
                </a:lnTo>
                <a:close/>
                <a:moveTo>
                  <a:pt x="2269200" y="5443908"/>
                </a:moveTo>
                <a:lnTo>
                  <a:pt x="2395460" y="5885070"/>
                </a:lnTo>
                <a:lnTo>
                  <a:pt x="1997461" y="6195222"/>
                </a:lnTo>
                <a:lnTo>
                  <a:pt x="1526609" y="5931629"/>
                </a:lnTo>
                <a:close/>
                <a:moveTo>
                  <a:pt x="4441248" y="4283292"/>
                </a:moveTo>
                <a:lnTo>
                  <a:pt x="4441248" y="6321393"/>
                </a:lnTo>
                <a:lnTo>
                  <a:pt x="2296366" y="6321393"/>
                </a:lnTo>
                <a:lnTo>
                  <a:pt x="2056375" y="6224358"/>
                </a:lnTo>
                <a:close/>
                <a:moveTo>
                  <a:pt x="0" y="2359561"/>
                </a:moveTo>
                <a:lnTo>
                  <a:pt x="828613" y="2588947"/>
                </a:lnTo>
                <a:lnTo>
                  <a:pt x="0" y="3479506"/>
                </a:lnTo>
                <a:close/>
                <a:moveTo>
                  <a:pt x="3025930" y="144202"/>
                </a:moveTo>
                <a:lnTo>
                  <a:pt x="4441248" y="1340385"/>
                </a:lnTo>
                <a:lnTo>
                  <a:pt x="4441248" y="4098899"/>
                </a:lnTo>
                <a:lnTo>
                  <a:pt x="1417099" y="5846153"/>
                </a:lnTo>
                <a:lnTo>
                  <a:pt x="0" y="5428711"/>
                </a:lnTo>
                <a:lnTo>
                  <a:pt x="0" y="3724470"/>
                </a:lnTo>
                <a:close/>
                <a:moveTo>
                  <a:pt x="2684090" y="0"/>
                </a:moveTo>
                <a:lnTo>
                  <a:pt x="2784132" y="186781"/>
                </a:lnTo>
                <a:lnTo>
                  <a:pt x="1027256" y="2337985"/>
                </a:lnTo>
                <a:lnTo>
                  <a:pt x="451581" y="2265656"/>
                </a:lnTo>
                <a:close/>
              </a:path>
            </a:pathLst>
          </a:custGeom>
          <a:solidFill>
            <a:schemeClr val="bg1">
              <a:lumMod val="95000"/>
            </a:schemeClr>
          </a:solidFill>
        </p:spPr>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noProof="0" dirty="0"/>
              <a:t>Вставьте или перетащите изображение</a:t>
            </a:r>
          </a:p>
        </p:txBody>
      </p:sp>
      <p:sp>
        <p:nvSpPr>
          <p:cNvPr id="2" name="Заголовок 1">
            <a:extLst>
              <a:ext uri="{FF2B5EF4-FFF2-40B4-BE49-F238E27FC236}">
                <a16:creationId xmlns:a16="http://schemas.microsoft.com/office/drawing/2014/main" id="{5CFF4C50-933F-41F9-AD11-BD02410AA7D5}"/>
              </a:ext>
            </a:extLst>
          </p:cNvPr>
          <p:cNvSpPr>
            <a:spLocks noGrp="1"/>
          </p:cNvSpPr>
          <p:nvPr>
            <p:ph type="title"/>
          </p:nvPr>
        </p:nvSpPr>
        <p:spPr>
          <a:xfrm>
            <a:off x="7068457" y="432000"/>
            <a:ext cx="4703542" cy="432000"/>
          </a:xfrm>
        </p:spPr>
        <p:txBody>
          <a:bodyPr rtlCol="0"/>
          <a:lstStyle>
            <a:lvl1pPr>
              <a:defRPr>
                <a:solidFill>
                  <a:schemeClr val="tx1">
                    <a:lumMod val="75000"/>
                    <a:lumOff val="25000"/>
                  </a:schemeClr>
                </a:solidFill>
              </a:defRPr>
            </a:lvl1pPr>
          </a:lstStyle>
          <a:p>
            <a:pPr rtl="0"/>
            <a:r>
              <a:rPr lang="ru-RU" noProof="0"/>
              <a:t>Образец заголовка</a:t>
            </a:r>
            <a:endParaRPr lang="ru-RU" noProof="0" dirty="0"/>
          </a:p>
        </p:txBody>
      </p:sp>
      <p:sp>
        <p:nvSpPr>
          <p:cNvPr id="7" name="Нижний колонтитул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ru-RU" noProof="0" dirty="0"/>
              <a:t>Добавить нижний колонтитул</a:t>
            </a:r>
          </a:p>
        </p:txBody>
      </p:sp>
      <p:sp>
        <p:nvSpPr>
          <p:cNvPr id="5" name="Текст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8768283" y="3582825"/>
            <a:ext cx="3002400" cy="720000"/>
          </a:xfrm>
        </p:spPr>
        <p:txBody>
          <a:bodyPr rtlCol="0"/>
          <a:lstStyle>
            <a:lvl1pPr marL="0" indent="0" algn="l">
              <a:buNone/>
              <a:defRPr sz="1600"/>
            </a:lvl1pPr>
          </a:lstStyle>
          <a:p>
            <a:pPr lvl="0" rtl="0"/>
            <a:r>
              <a:rPr lang="ru-RU" noProof="0" dirty="0"/>
              <a:t>Описание маркера</a:t>
            </a:r>
          </a:p>
        </p:txBody>
      </p:sp>
      <p:sp>
        <p:nvSpPr>
          <p:cNvPr id="13" name="Текст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8768283" y="5147461"/>
            <a:ext cx="3002400" cy="720000"/>
          </a:xfrm>
        </p:spPr>
        <p:txBody>
          <a:bodyPr rtlCol="0"/>
          <a:lstStyle>
            <a:lvl1pPr marL="0" indent="0" algn="l">
              <a:buNone/>
              <a:defRPr sz="1600"/>
            </a:lvl1pPr>
          </a:lstStyle>
          <a:p>
            <a:pPr lvl="0" rtl="0"/>
            <a:r>
              <a:rPr lang="ru-RU" noProof="0" dirty="0"/>
              <a:t>Описание маркера</a:t>
            </a:r>
          </a:p>
        </p:txBody>
      </p:sp>
      <p:sp>
        <p:nvSpPr>
          <p:cNvPr id="6" name="Текст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8768283" y="1369128"/>
            <a:ext cx="3002400" cy="432000"/>
          </a:xfrm>
        </p:spPr>
        <p:txBody>
          <a:bodyPr rtlCol="0"/>
          <a:lstStyle>
            <a:lvl1pPr marL="0" indent="0" algn="l">
              <a:buNone/>
              <a:defRPr b="1">
                <a:latin typeface="+mj-lt"/>
              </a:defRPr>
            </a:lvl1pPr>
          </a:lstStyle>
          <a:p>
            <a:pPr lvl="0" rtl="0"/>
            <a:r>
              <a:rPr lang="ru-RU" noProof="0" dirty="0"/>
              <a:t>Маркер 1</a:t>
            </a:r>
          </a:p>
        </p:txBody>
      </p:sp>
      <p:sp>
        <p:nvSpPr>
          <p:cNvPr id="10" name="Текст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8768283" y="2933764"/>
            <a:ext cx="3002400" cy="432000"/>
          </a:xfrm>
        </p:spPr>
        <p:txBody>
          <a:bodyPr rtlCol="0"/>
          <a:lstStyle>
            <a:lvl1pPr marL="0" indent="0" algn="l">
              <a:buNone/>
              <a:defRPr b="1">
                <a:latin typeface="+mj-lt"/>
              </a:defRPr>
            </a:lvl1pPr>
          </a:lstStyle>
          <a:p>
            <a:pPr lvl="0" rtl="0"/>
            <a:r>
              <a:rPr lang="ru-RU" noProof="0" dirty="0"/>
              <a:t>Маркер 2</a:t>
            </a:r>
          </a:p>
        </p:txBody>
      </p:sp>
      <p:sp>
        <p:nvSpPr>
          <p:cNvPr id="12" name="Текст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8768283" y="4498400"/>
            <a:ext cx="3002400" cy="432000"/>
          </a:xfrm>
        </p:spPr>
        <p:txBody>
          <a:bodyPr rtlCol="0"/>
          <a:lstStyle>
            <a:lvl1pPr marL="0" indent="0" algn="l">
              <a:buNone/>
              <a:defRPr b="1">
                <a:latin typeface="+mj-lt"/>
              </a:defRPr>
            </a:lvl1pPr>
          </a:lstStyle>
          <a:p>
            <a:pPr lvl="0" rtl="0"/>
            <a:r>
              <a:rPr lang="ru-RU" noProof="0" dirty="0"/>
              <a:t>Маркер 3</a:t>
            </a:r>
          </a:p>
        </p:txBody>
      </p:sp>
      <p:sp>
        <p:nvSpPr>
          <p:cNvPr id="21" name="Текст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8768283" y="1975094"/>
            <a:ext cx="3002400" cy="720000"/>
          </a:xfrm>
        </p:spPr>
        <p:txBody>
          <a:bodyPr rtlCol="0"/>
          <a:lstStyle>
            <a:lvl1pPr marL="0" indent="0" algn="l">
              <a:buNone/>
              <a:defRPr sz="1600"/>
            </a:lvl1pPr>
          </a:lstStyle>
          <a:p>
            <a:pPr lvl="0" rtl="0"/>
            <a:r>
              <a:rPr lang="ru-RU" noProof="0" dirty="0"/>
              <a:t>Описание маркера</a:t>
            </a:r>
          </a:p>
        </p:txBody>
      </p:sp>
      <p:sp>
        <p:nvSpPr>
          <p:cNvPr id="51" name="Восьмиугольник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52" name="Овал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solidFill>
                <a:schemeClr val="accent1"/>
              </a:solidFill>
            </a:endParaRPr>
          </a:p>
        </p:txBody>
      </p:sp>
      <p:sp>
        <p:nvSpPr>
          <p:cNvPr id="53" name="Овал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54" name="Овал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solidFill>
                <a:schemeClr val="accent1"/>
              </a:solidFill>
            </a:endParaRPr>
          </a:p>
        </p:txBody>
      </p:sp>
      <p:sp>
        <p:nvSpPr>
          <p:cNvPr id="55" name="Номер слайда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rtlCol="0"/>
          <a:lstStyle/>
          <a:p>
            <a:pPr rtl="0"/>
            <a:fld id="{19B51A1E-902D-48AF-9020-955120F399B6}" type="slidenum">
              <a:rPr lang="ru-RU" noProof="0" smtClean="0"/>
              <a:pPr/>
              <a:t>‹#›</a:t>
            </a:fld>
            <a:endParaRPr lang="ru-RU" noProof="0" dirty="0"/>
          </a:p>
        </p:txBody>
      </p:sp>
      <p:grpSp>
        <p:nvGrpSpPr>
          <p:cNvPr id="22" name="Группа 21">
            <a:extLst>
              <a:ext uri="{FF2B5EF4-FFF2-40B4-BE49-F238E27FC236}">
                <a16:creationId xmlns:a16="http://schemas.microsoft.com/office/drawing/2014/main" id="{9089FAF0-BF60-4AB9-A62E-595008DC4646}"/>
              </a:ext>
            </a:extLst>
          </p:cNvPr>
          <p:cNvGrpSpPr/>
          <p:nvPr userDrawn="1"/>
        </p:nvGrpSpPr>
        <p:grpSpPr>
          <a:xfrm>
            <a:off x="1892000" y="2269752"/>
            <a:ext cx="3081180" cy="3011457"/>
            <a:chOff x="1892000" y="2269752"/>
            <a:chExt cx="3081180" cy="3011457"/>
          </a:xfrm>
        </p:grpSpPr>
        <p:sp>
          <p:nvSpPr>
            <p:cNvPr id="26" name="Полилиния: Фигура 13">
              <a:extLst>
                <a:ext uri="{FF2B5EF4-FFF2-40B4-BE49-F238E27FC236}">
                  <a16:creationId xmlns:a16="http://schemas.microsoft.com/office/drawing/2014/main" id="{ED7DCD52-0637-49D9-AD21-2DF94DD3E348}"/>
                </a:ext>
              </a:extLst>
            </p:cNvPr>
            <p:cNvSpPr/>
            <p:nvPr/>
          </p:nvSpPr>
          <p:spPr>
            <a:xfrm rot="4308689">
              <a:off x="2464728" y="2678543"/>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7" name="Полилиния: Фигура 26">
              <a:extLst>
                <a:ext uri="{FF2B5EF4-FFF2-40B4-BE49-F238E27FC236}">
                  <a16:creationId xmlns:a16="http://schemas.microsoft.com/office/drawing/2014/main" id="{E6863CC2-FBFD-47D7-AB8F-DB2367EABF92}"/>
                </a:ext>
              </a:extLst>
            </p:cNvPr>
            <p:cNvSpPr/>
            <p:nvPr/>
          </p:nvSpPr>
          <p:spPr>
            <a:xfrm rot="13830869">
              <a:off x="2730967" y="5004791"/>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8" name="Полилиния: Фигура 17">
              <a:extLst>
                <a:ext uri="{FF2B5EF4-FFF2-40B4-BE49-F238E27FC236}">
                  <a16:creationId xmlns:a16="http://schemas.microsoft.com/office/drawing/2014/main" id="{09ADFC5E-3BBA-404B-A496-A4035DF5E859}"/>
                </a:ext>
              </a:extLst>
            </p:cNvPr>
            <p:cNvSpPr/>
            <p:nvPr/>
          </p:nvSpPr>
          <p:spPr>
            <a:xfrm rot="12431080">
              <a:off x="2802151" y="4740752"/>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9" name="Полилиния: Фигура 19">
              <a:extLst>
                <a:ext uri="{FF2B5EF4-FFF2-40B4-BE49-F238E27FC236}">
                  <a16:creationId xmlns:a16="http://schemas.microsoft.com/office/drawing/2014/main" id="{56E90DCD-03FB-4E9A-BD40-5269E9ACF1B1}"/>
                </a:ext>
              </a:extLst>
            </p:cNvPr>
            <p:cNvSpPr/>
            <p:nvPr/>
          </p:nvSpPr>
          <p:spPr>
            <a:xfrm rot="4308689">
              <a:off x="2058980" y="2102772"/>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0" name="Полилиния: Фигура 23">
              <a:extLst>
                <a:ext uri="{FF2B5EF4-FFF2-40B4-BE49-F238E27FC236}">
                  <a16:creationId xmlns:a16="http://schemas.microsoft.com/office/drawing/2014/main" id="{529D90B1-BC17-4168-A297-1DF303FB3C48}"/>
                </a:ext>
              </a:extLst>
            </p:cNvPr>
            <p:cNvSpPr/>
            <p:nvPr/>
          </p:nvSpPr>
          <p:spPr>
            <a:xfrm rot="17193105">
              <a:off x="4648324" y="387331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1" name="Полилиния: Фигура 30">
              <a:extLst>
                <a:ext uri="{FF2B5EF4-FFF2-40B4-BE49-F238E27FC236}">
                  <a16:creationId xmlns:a16="http://schemas.microsoft.com/office/drawing/2014/main" id="{6C5DEA8E-5C03-42CC-987D-490297890048}"/>
                </a:ext>
              </a:extLst>
            </p:cNvPr>
            <p:cNvSpPr/>
            <p:nvPr/>
          </p:nvSpPr>
          <p:spPr>
            <a:xfrm rot="17193105">
              <a:off x="4152588" y="3654247"/>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2" name="Полилиния: Фигура 28">
              <a:extLst>
                <a:ext uri="{FF2B5EF4-FFF2-40B4-BE49-F238E27FC236}">
                  <a16:creationId xmlns:a16="http://schemas.microsoft.com/office/drawing/2014/main" id="{404E048B-9C67-4EC0-82E9-DC9D4AEE9703}"/>
                </a:ext>
              </a:extLst>
            </p:cNvPr>
            <p:cNvSpPr/>
            <p:nvPr/>
          </p:nvSpPr>
          <p:spPr>
            <a:xfrm rot="4308689">
              <a:off x="3831248" y="2441608"/>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sp>
        <p:nvSpPr>
          <p:cNvPr id="38" name="Рисунок 3">
            <a:extLst>
              <a:ext uri="{FF2B5EF4-FFF2-40B4-BE49-F238E27FC236}">
                <a16:creationId xmlns:a16="http://schemas.microsoft.com/office/drawing/2014/main" id="{EC82E52C-5E33-5942-8474-7ED4354EC95D}"/>
              </a:ext>
            </a:extLst>
          </p:cNvPr>
          <p:cNvSpPr>
            <a:spLocks noGrp="1"/>
          </p:cNvSpPr>
          <p:nvPr>
            <p:ph type="pic" sz="quarter" idx="30"/>
          </p:nvPr>
        </p:nvSpPr>
        <p:spPr>
          <a:xfrm>
            <a:off x="7405874" y="4835817"/>
            <a:ext cx="691688" cy="691688"/>
          </a:xfrm>
        </p:spPr>
        <p:txBody>
          <a:bodyPr rtlCol="0"/>
          <a:lstStyle>
            <a:lvl1pPr marL="0" indent="0">
              <a:buNone/>
              <a:defRPr sz="1200"/>
            </a:lvl1pPr>
          </a:lstStyle>
          <a:p>
            <a:pPr rtl="0"/>
            <a:r>
              <a:rPr lang="ru-RU" noProof="0"/>
              <a:t>Вставка рисунка</a:t>
            </a:r>
            <a:endParaRPr lang="ru-RU" noProof="0" dirty="0"/>
          </a:p>
        </p:txBody>
      </p:sp>
      <p:sp>
        <p:nvSpPr>
          <p:cNvPr id="39" name="Рисунок 3">
            <a:extLst>
              <a:ext uri="{FF2B5EF4-FFF2-40B4-BE49-F238E27FC236}">
                <a16:creationId xmlns:a16="http://schemas.microsoft.com/office/drawing/2014/main" id="{07EC0147-5BE6-9248-BF42-BD99608F459C}"/>
              </a:ext>
            </a:extLst>
          </p:cNvPr>
          <p:cNvSpPr>
            <a:spLocks noGrp="1"/>
          </p:cNvSpPr>
          <p:nvPr>
            <p:ph type="pic" sz="quarter" idx="31"/>
          </p:nvPr>
        </p:nvSpPr>
        <p:spPr>
          <a:xfrm>
            <a:off x="7405874" y="3271181"/>
            <a:ext cx="691688" cy="691688"/>
          </a:xfrm>
        </p:spPr>
        <p:txBody>
          <a:bodyPr rtlCol="0"/>
          <a:lstStyle>
            <a:lvl1pPr marL="0" indent="0">
              <a:buNone/>
              <a:defRPr sz="1200"/>
            </a:lvl1pPr>
          </a:lstStyle>
          <a:p>
            <a:pPr rtl="0"/>
            <a:r>
              <a:rPr lang="ru-RU" noProof="0"/>
              <a:t>Вставка рисунка</a:t>
            </a:r>
            <a:endParaRPr lang="ru-RU" noProof="0" dirty="0"/>
          </a:p>
        </p:txBody>
      </p:sp>
      <p:sp>
        <p:nvSpPr>
          <p:cNvPr id="40" name="Рисунок 3">
            <a:extLst>
              <a:ext uri="{FF2B5EF4-FFF2-40B4-BE49-F238E27FC236}">
                <a16:creationId xmlns:a16="http://schemas.microsoft.com/office/drawing/2014/main" id="{2B8E1942-1472-BC49-A624-3A31190A69E1}"/>
              </a:ext>
            </a:extLst>
          </p:cNvPr>
          <p:cNvSpPr>
            <a:spLocks noGrp="1"/>
          </p:cNvSpPr>
          <p:nvPr>
            <p:ph type="pic" sz="quarter" idx="32"/>
          </p:nvPr>
        </p:nvSpPr>
        <p:spPr>
          <a:xfrm>
            <a:off x="7405874" y="1706545"/>
            <a:ext cx="691688" cy="691688"/>
          </a:xfrm>
        </p:spPr>
        <p:txBody>
          <a:bodyPr rtlCol="0"/>
          <a:lstStyle>
            <a:lvl1pPr marL="0" indent="0">
              <a:buNone/>
              <a:defRPr sz="1200"/>
            </a:lvl1pPr>
          </a:lstStyle>
          <a:p>
            <a:pPr rtl="0"/>
            <a:r>
              <a:rPr lang="ru-RU" noProof="0"/>
              <a:t>Вставка рисунка</a:t>
            </a:r>
            <a:endParaRPr lang="ru-RU" noProof="0" dirty="0"/>
          </a:p>
        </p:txBody>
      </p:sp>
    </p:spTree>
    <p:extLst>
      <p:ext uri="{BB962C8B-B14F-4D97-AF65-F5344CB8AC3E}">
        <p14:creationId xmlns:p14="http://schemas.microsoft.com/office/powerpoint/2010/main" val="4254917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Титульный слайд">
    <p:bg>
      <p:bgPr>
        <a:solidFill>
          <a:schemeClr val="bg1"/>
        </a:solidFill>
        <a:effectLst/>
      </p:bgPr>
    </p:bg>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9" name="Прямоугольник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0" name="Прямоугольник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1" name="Прямоугольник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2" name="Рисунок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rtlCol="0" anchor="ctr"/>
          <a:lstStyle>
            <a:lvl1pPr marL="0" indent="0" algn="ctr">
              <a:buNone/>
              <a:defRPr sz="1100" i="1">
                <a:latin typeface="Times New Roman" panose="02020603050405020304" pitchFamily="18" charset="0"/>
                <a:cs typeface="Times New Roman" panose="02020603050405020304" pitchFamily="18" charset="0"/>
              </a:defRPr>
            </a:lvl1pPr>
          </a:lstStyle>
          <a:p>
            <a:pPr rtl="0"/>
            <a:r>
              <a:rPr lang="ru-RU" noProof="0" dirty="0"/>
              <a:t>Вставьте или перетащите изображение</a:t>
            </a:r>
          </a:p>
        </p:txBody>
      </p:sp>
      <p:sp>
        <p:nvSpPr>
          <p:cNvPr id="2" name="Заголовок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rtlCol="0" anchor="b"/>
          <a:lstStyle>
            <a:lvl1pPr algn="r">
              <a:defRPr sz="4200" spc="-150">
                <a:solidFill>
                  <a:schemeClr val="bg1"/>
                </a:solidFill>
              </a:defRPr>
            </a:lvl1pPr>
          </a:lstStyle>
          <a:p>
            <a:pPr rtl="0"/>
            <a:r>
              <a:rPr lang="ru-RU" noProof="0" dirty="0"/>
              <a:t>Щелкните, чтобы изменить </a:t>
            </a:r>
            <a:br>
              <a:rPr lang="ru-RU" noProof="0" dirty="0"/>
            </a:br>
            <a:r>
              <a:rPr lang="ru-RU" noProof="0" dirty="0"/>
              <a:t>Стиль образца заголовка</a:t>
            </a:r>
          </a:p>
        </p:txBody>
      </p:sp>
      <p:sp>
        <p:nvSpPr>
          <p:cNvPr id="3" name="Подзаголовок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rtlCol="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sp>
        <p:nvSpPr>
          <p:cNvPr id="5" name="Номер слайда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ru-RU" noProof="0" smtClean="0"/>
              <a:pPr/>
              <a:t>‹#›</a:t>
            </a:fld>
            <a:endParaRPr lang="ru-RU" noProof="0" dirty="0"/>
          </a:p>
        </p:txBody>
      </p:sp>
      <p:sp>
        <p:nvSpPr>
          <p:cNvPr id="6" name="Надпись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ru-RU" sz="1200" noProof="0" dirty="0">
              <a:solidFill>
                <a:schemeClr val="tx1">
                  <a:lumMod val="75000"/>
                  <a:lumOff val="25000"/>
                </a:schemeClr>
              </a:solidFill>
              <a:latin typeface="+mn-lt"/>
            </a:endParaRPr>
          </a:p>
        </p:txBody>
      </p:sp>
    </p:spTree>
    <p:extLst>
      <p:ext uri="{BB962C8B-B14F-4D97-AF65-F5344CB8AC3E}">
        <p14:creationId xmlns:p14="http://schemas.microsoft.com/office/powerpoint/2010/main" val="4040513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dirty="0"/>
              <a:t>4/21/2019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4/21/2019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4/21/2019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 id="2147483669" r:id="rId18"/>
    <p:sldLayoutId id="2147483670"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7200" dirty="0" smtClean="0">
                <a:latin typeface="Times New Roman" panose="02020603050405020304" pitchFamily="18" charset="0"/>
                <a:cs typeface="Times New Roman" panose="02020603050405020304" pitchFamily="18" charset="0"/>
              </a:rPr>
              <a:t>Путешествие по Кузбассу </a:t>
            </a:r>
            <a:endParaRPr lang="ru-RU" sz="72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397" y="2897746"/>
            <a:ext cx="8784605" cy="3657600"/>
          </a:xfrm>
          <a:prstGeom prst="rect">
            <a:avLst/>
          </a:prstGeom>
        </p:spPr>
      </p:pic>
    </p:spTree>
    <p:extLst>
      <p:ext uri="{BB962C8B-B14F-4D97-AF65-F5344CB8AC3E}">
        <p14:creationId xmlns:p14="http://schemas.microsoft.com/office/powerpoint/2010/main" val="12097036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Содержимое 2"/>
          <p:cNvSpPr>
            <a:spLocks noGrp="1"/>
          </p:cNvSpPr>
          <p:nvPr>
            <p:ph idx="4294967295"/>
          </p:nvPr>
        </p:nvSpPr>
        <p:spPr>
          <a:xfrm>
            <a:off x="4597759" y="618186"/>
            <a:ext cx="5550793" cy="6239814"/>
          </a:xfrm>
        </p:spPr>
        <p:txBody>
          <a:bodyPr>
            <a:normAutofit/>
          </a:bodyPr>
          <a:lstStyle/>
          <a:p>
            <a:pPr>
              <a:buFontTx/>
              <a:buNone/>
            </a:pPr>
            <a:r>
              <a:rPr lang="ru-RU" altLang="ru-RU" sz="2400" dirty="0">
                <a:latin typeface="Palatino Linotype" panose="02040502050505030304" pitchFamily="18" charset="0"/>
              </a:rPr>
              <a:t>    </a:t>
            </a:r>
            <a:r>
              <a:rPr lang="en-US" altLang="ru-RU" sz="2400" dirty="0">
                <a:latin typeface="Palatino Linotype" panose="02040502050505030304" pitchFamily="18" charset="0"/>
              </a:rPr>
              <a:t>Kemerovo region is located in the South-East of Western Siberia, occupying the spurs of Altai and </a:t>
            </a:r>
            <a:r>
              <a:rPr lang="en-US" altLang="ru-RU" sz="2400" dirty="0" err="1">
                <a:latin typeface="Palatino Linotype" panose="02040502050505030304" pitchFamily="18" charset="0"/>
              </a:rPr>
              <a:t>Sayan</a:t>
            </a:r>
            <a:r>
              <a:rPr lang="en-US" altLang="ru-RU" sz="2400" dirty="0">
                <a:latin typeface="Palatino Linotype" panose="02040502050505030304" pitchFamily="18" charset="0"/>
              </a:rPr>
              <a:t>. A large difference in surface heights determines the diversity of natural conditions. The highest point — </a:t>
            </a:r>
            <a:r>
              <a:rPr lang="en-US" altLang="ru-RU" sz="2400" dirty="0" err="1">
                <a:latin typeface="Palatino Linotype" panose="02040502050505030304" pitchFamily="18" charset="0"/>
              </a:rPr>
              <a:t>Golets</a:t>
            </a:r>
            <a:r>
              <a:rPr lang="en-US" altLang="ru-RU" sz="2400" dirty="0">
                <a:latin typeface="Palatino Linotype" panose="02040502050505030304" pitchFamily="18" charset="0"/>
              </a:rPr>
              <a:t> Upper Tooth on the border with the Republic of Khakassia — rises to 2178 m, the lowest — 78 meters above sea level — lies in the valley of the Tom River on the border with the Tomsk region.</a:t>
            </a:r>
            <a:endParaRPr lang="ru-RU" altLang="ru-RU" sz="2400" dirty="0">
              <a:latin typeface="Palatino Linotype" panose="02040502050505030304" pitchFamily="18" charset="0"/>
            </a:endParaRPr>
          </a:p>
        </p:txBody>
      </p:sp>
      <p:pic>
        <p:nvPicPr>
          <p:cNvPr id="4" name="Рисунок 3" descr="1280px-Горная_Шория_трасса_Новокузнецк-Таштагол.jpg"/>
          <p:cNvPicPr>
            <a:picLocks noChangeAspect="1"/>
          </p:cNvPicPr>
          <p:nvPr/>
        </p:nvPicPr>
        <p:blipFill>
          <a:blip r:embed="rId2" cstate="print"/>
          <a:stretch>
            <a:fillRect/>
          </a:stretch>
        </p:blipFill>
        <p:spPr>
          <a:xfrm>
            <a:off x="-5349" y="618186"/>
            <a:ext cx="4719017" cy="5808372"/>
          </a:xfrm>
          <a:prstGeom prst="rect">
            <a:avLst/>
          </a:prstGeom>
          <a:ln>
            <a:noFill/>
          </a:ln>
          <a:effectLst>
            <a:softEdge rad="112500"/>
          </a:effectLst>
        </p:spPr>
      </p:pic>
    </p:spTree>
    <p:extLst>
      <p:ext uri="{BB962C8B-B14F-4D97-AF65-F5344CB8AC3E}">
        <p14:creationId xmlns:p14="http://schemas.microsoft.com/office/powerpoint/2010/main" val="3713337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Содержимое 2"/>
          <p:cNvSpPr>
            <a:spLocks noGrp="1"/>
          </p:cNvSpPr>
          <p:nvPr>
            <p:ph idx="4294967295"/>
          </p:nvPr>
        </p:nvSpPr>
        <p:spPr>
          <a:xfrm>
            <a:off x="0" y="218942"/>
            <a:ext cx="4772204" cy="6639058"/>
          </a:xfrm>
        </p:spPr>
        <p:txBody>
          <a:bodyPr/>
          <a:lstStyle/>
          <a:p>
            <a:pPr>
              <a:buFontTx/>
              <a:buNone/>
            </a:pPr>
            <a:r>
              <a:rPr lang="ru-RU" altLang="ru-RU" sz="2400" dirty="0">
                <a:latin typeface="Palatino Linotype" panose="02040502050505030304" pitchFamily="18" charset="0"/>
              </a:rPr>
              <a:t>    </a:t>
            </a:r>
            <a:r>
              <a:rPr lang="en-US" altLang="ru-RU" sz="2400" dirty="0">
                <a:latin typeface="Palatino Linotype" panose="02040502050505030304" pitchFamily="18" charset="0"/>
              </a:rPr>
              <a:t>The vegetation is very diverse.</a:t>
            </a:r>
            <a:r>
              <a:rPr lang="ru-RU" altLang="ru-RU" sz="2400" dirty="0">
                <a:latin typeface="Palatino Linotype" panose="02040502050505030304" pitchFamily="18" charset="0"/>
              </a:rPr>
              <a:t> </a:t>
            </a:r>
            <a:r>
              <a:rPr lang="en-US" altLang="ru-RU" sz="2400" dirty="0">
                <a:latin typeface="Palatino Linotype" panose="02040502050505030304" pitchFamily="18" charset="0"/>
              </a:rPr>
              <a:t>Forests cover 63.9 thousand km2, which is 67 % of the total territory.</a:t>
            </a:r>
            <a:r>
              <a:rPr lang="ru-RU" altLang="ru-RU" sz="2400" dirty="0">
                <a:latin typeface="Palatino Linotype" panose="02040502050505030304" pitchFamily="18" charset="0"/>
              </a:rPr>
              <a:t> </a:t>
            </a:r>
            <a:r>
              <a:rPr lang="en-US" altLang="ru-RU" sz="2400" dirty="0">
                <a:latin typeface="Palatino Linotype" panose="02040502050505030304" pitchFamily="18" charset="0"/>
              </a:rPr>
              <a:t>Of the large animals live elk and </a:t>
            </a:r>
            <a:r>
              <a:rPr lang="en-US" altLang="ru-RU" sz="2400" dirty="0" err="1">
                <a:latin typeface="Palatino Linotype" panose="02040502050505030304" pitchFamily="18" charset="0"/>
              </a:rPr>
              <a:t>maral</a:t>
            </a:r>
            <a:r>
              <a:rPr lang="ru-RU" altLang="ru-RU" sz="2400" dirty="0">
                <a:latin typeface="Palatino Linotype" panose="02040502050505030304" pitchFamily="18" charset="0"/>
              </a:rPr>
              <a:t>.</a:t>
            </a:r>
            <a:r>
              <a:rPr lang="en-US" altLang="ru-RU" sz="2400" dirty="0">
                <a:latin typeface="Palatino Linotype" panose="02040502050505030304" pitchFamily="18" charset="0"/>
              </a:rPr>
              <a:t> The most typical prey of brown bear, lynx, Wolverine. Of commercial importance are the squirrel, muskrat, birds — </a:t>
            </a:r>
            <a:r>
              <a:rPr lang="en-US" altLang="ru-RU" sz="2400" dirty="0" err="1">
                <a:latin typeface="Palatino Linotype" panose="02040502050505030304" pitchFamily="18" charset="0"/>
              </a:rPr>
              <a:t>capercaillie</a:t>
            </a:r>
            <a:r>
              <a:rPr lang="en-US" altLang="ru-RU" sz="2400" dirty="0">
                <a:latin typeface="Palatino Linotype" panose="02040502050505030304" pitchFamily="18" charset="0"/>
              </a:rPr>
              <a:t>, hazel grouse, black grouse.</a:t>
            </a:r>
            <a:endParaRPr lang="ru-RU" altLang="ru-RU" sz="2400" dirty="0">
              <a:latin typeface="Palatino Linotype" panose="02040502050505030304" pitchFamily="18" charset="0"/>
            </a:endParaRPr>
          </a:p>
        </p:txBody>
      </p:sp>
      <p:pic>
        <p:nvPicPr>
          <p:cNvPr id="4" name="Рисунок 3" descr="2018.jpg"/>
          <p:cNvPicPr>
            <a:picLocks noChangeAspect="1"/>
          </p:cNvPicPr>
          <p:nvPr/>
        </p:nvPicPr>
        <p:blipFill>
          <a:blip r:embed="rId2"/>
          <a:stretch>
            <a:fillRect/>
          </a:stretch>
        </p:blipFill>
        <p:spPr>
          <a:xfrm>
            <a:off x="4772204" y="476518"/>
            <a:ext cx="4719526" cy="6381482"/>
          </a:xfrm>
          <a:prstGeom prst="rect">
            <a:avLst/>
          </a:prstGeom>
          <a:ln>
            <a:noFill/>
          </a:ln>
          <a:effectLst>
            <a:softEdge rad="112500"/>
          </a:effectLst>
        </p:spPr>
      </p:pic>
    </p:spTree>
    <p:extLst>
      <p:ext uri="{BB962C8B-B14F-4D97-AF65-F5344CB8AC3E}">
        <p14:creationId xmlns:p14="http://schemas.microsoft.com/office/powerpoint/2010/main" val="19918219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Users\1\Desktop\i (1).webp"/>
          <p:cNvSpPr>
            <a:spLocks noChangeAspect="1" noChangeArrowheads="1"/>
          </p:cNvSpPr>
          <p:nvPr/>
        </p:nvSpPr>
        <p:spPr bwMode="auto">
          <a:xfrm>
            <a:off x="155574" y="-144463"/>
            <a:ext cx="8009631" cy="80096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ru-RU" dirty="0" smtClean="0"/>
              <a:t> </a:t>
            </a:r>
            <a:endParaRPr lang="ru-RU" dirty="0"/>
          </a:p>
        </p:txBody>
      </p:sp>
      <p:sp>
        <p:nvSpPr>
          <p:cNvPr id="5" name="AutoShape 4" descr="C:\Users\1\Desktop\i (1).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ru-RU" dirty="0" smtClean="0"/>
              <a:t> </a:t>
            </a:r>
            <a:endParaRPr lang="ru-RU"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75" y="901521"/>
            <a:ext cx="8903171" cy="5956479"/>
          </a:xfrm>
          <a:prstGeom prst="rect">
            <a:avLst/>
          </a:prstGeom>
        </p:spPr>
      </p:pic>
      <p:sp>
        <p:nvSpPr>
          <p:cNvPr id="12" name="Заголовок 11"/>
          <p:cNvSpPr>
            <a:spLocks noGrp="1"/>
          </p:cNvSpPr>
          <p:nvPr>
            <p:ph type="title"/>
          </p:nvPr>
        </p:nvSpPr>
        <p:spPr>
          <a:xfrm>
            <a:off x="460375" y="160338"/>
            <a:ext cx="8813627" cy="1163901"/>
          </a:xfrm>
        </p:spPr>
        <p:txBody>
          <a:bodyPr>
            <a:normAutofit/>
          </a:bodyPr>
          <a:lstStyle/>
          <a:p>
            <a:pPr algn="ctr"/>
            <a:r>
              <a:rPr lang="en-US" sz="4800" dirty="0" err="1" smtClean="0"/>
              <a:t>Tomskaya</a:t>
            </a:r>
            <a:r>
              <a:rPr lang="en-US" sz="4800" dirty="0" smtClean="0"/>
              <a:t> </a:t>
            </a:r>
            <a:r>
              <a:rPr lang="en-US" sz="4800" dirty="0" err="1" smtClean="0"/>
              <a:t>Pisanitsa</a:t>
            </a:r>
            <a:endParaRPr lang="ru-RU" sz="4800" dirty="0"/>
          </a:p>
        </p:txBody>
      </p:sp>
    </p:spTree>
    <p:extLst>
      <p:ext uri="{BB962C8B-B14F-4D97-AF65-F5344CB8AC3E}">
        <p14:creationId xmlns:p14="http://schemas.microsoft.com/office/powerpoint/2010/main" val="30405964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1DAF16E1-87DB-4920-A90B-23E1C72DDC7F}"/>
              </a:ext>
            </a:extLst>
          </p:cNvPr>
          <p:cNvSpPr>
            <a:spLocks noGrp="1"/>
          </p:cNvSpPr>
          <p:nvPr>
            <p:ph type="sldNum" sz="quarter" idx="12"/>
          </p:nvPr>
        </p:nvSpPr>
        <p:spPr/>
        <p:txBody>
          <a:bodyPr rtlCol="0"/>
          <a:lstStyle/>
          <a:p>
            <a:pPr rtl="0"/>
            <a:fld id="{19B51A1E-902D-48AF-9020-955120F399B6}" type="slidenum">
              <a:rPr lang="ru-RU" smtClean="0"/>
              <a:pPr rtl="0"/>
              <a:t>13</a:t>
            </a:fld>
            <a:endParaRPr lang="ru-RU" dirty="0"/>
          </a:p>
        </p:txBody>
      </p:sp>
      <p:sp>
        <p:nvSpPr>
          <p:cNvPr id="2" name="Заголовок 1">
            <a:extLst>
              <a:ext uri="{FF2B5EF4-FFF2-40B4-BE49-F238E27FC236}">
                <a16:creationId xmlns:a16="http://schemas.microsoft.com/office/drawing/2014/main" id="{9CB1D87D-E475-451A-B36C-E4A4F63609C1}"/>
              </a:ext>
            </a:extLst>
          </p:cNvPr>
          <p:cNvSpPr>
            <a:spLocks noGrp="1"/>
          </p:cNvSpPr>
          <p:nvPr>
            <p:ph type="ctrTitle" idx="4294967295"/>
          </p:nvPr>
        </p:nvSpPr>
        <p:spPr>
          <a:xfrm>
            <a:off x="734096" y="5360988"/>
            <a:ext cx="5274592" cy="1497012"/>
          </a:xfrm>
        </p:spPr>
        <p:txBody>
          <a:bodyPr rtlCol="0"/>
          <a:lstStyle/>
          <a:p>
            <a:r>
              <a:rPr lang="en-US" dirty="0"/>
              <a:t>A bit of history</a:t>
            </a:r>
            <a:r>
              <a:rPr lang="ru-RU" dirty="0"/>
              <a:t>…</a:t>
            </a:r>
          </a:p>
        </p:txBody>
      </p:sp>
      <p:sp>
        <p:nvSpPr>
          <p:cNvPr id="6" name="Объект 5">
            <a:extLst>
              <a:ext uri="{FF2B5EF4-FFF2-40B4-BE49-F238E27FC236}">
                <a16:creationId xmlns:a16="http://schemas.microsoft.com/office/drawing/2014/main" id="{2645A1B7-8B88-4D90-983D-BAA2E9AAFFD3}"/>
              </a:ext>
            </a:extLst>
          </p:cNvPr>
          <p:cNvSpPr>
            <a:spLocks noGrp="1"/>
          </p:cNvSpPr>
          <p:nvPr>
            <p:ph idx="4294967295"/>
          </p:nvPr>
        </p:nvSpPr>
        <p:spPr>
          <a:xfrm>
            <a:off x="5589432" y="563562"/>
            <a:ext cx="4237148" cy="6571333"/>
          </a:xfrm>
        </p:spPr>
        <p:txBody>
          <a:bodyPr rtlCol="0">
            <a:normAutofit/>
          </a:bodyPr>
          <a:lstStyle/>
          <a:p>
            <a:pPr marL="0" indent="0">
              <a:lnSpc>
                <a:spcPct val="80000"/>
              </a:lnSpc>
              <a:buNone/>
            </a:pPr>
            <a:r>
              <a:rPr lang="ru-RU" sz="2400" dirty="0"/>
              <a:t>   </a:t>
            </a:r>
            <a:r>
              <a:rPr lang="en-US" sz="2400" dirty="0">
                <a:solidFill>
                  <a:schemeClr val="tx1"/>
                </a:solidFill>
              </a:rPr>
              <a:t>Information about the existence of rocks with unique drawings of ancient people are found in the notes of famous travelers from about the middle of the XVI century.</a:t>
            </a:r>
            <a:r>
              <a:rPr lang="ru-RU" sz="2400" dirty="0">
                <a:solidFill>
                  <a:schemeClr val="tx1"/>
                </a:solidFill>
              </a:rPr>
              <a:t> </a:t>
            </a:r>
            <a:br>
              <a:rPr lang="ru-RU" sz="2400" dirty="0">
                <a:solidFill>
                  <a:schemeClr val="tx1"/>
                </a:solidFill>
              </a:rPr>
            </a:br>
            <a:r>
              <a:rPr lang="ru-RU" sz="2400" dirty="0">
                <a:solidFill>
                  <a:schemeClr val="tx1"/>
                </a:solidFill>
              </a:rPr>
              <a:t>    </a:t>
            </a:r>
            <a:r>
              <a:rPr lang="en-US" sz="2400" dirty="0">
                <a:solidFill>
                  <a:schemeClr val="tx1"/>
                </a:solidFill>
              </a:rPr>
              <a:t>In</a:t>
            </a:r>
            <a:r>
              <a:rPr lang="ru-RU" sz="2400" dirty="0">
                <a:solidFill>
                  <a:schemeClr val="tx1"/>
                </a:solidFill>
              </a:rPr>
              <a:t> </a:t>
            </a:r>
            <a:r>
              <a:rPr lang="en-US" sz="2400" dirty="0">
                <a:solidFill>
                  <a:schemeClr val="tx1"/>
                </a:solidFill>
              </a:rPr>
              <a:t>Soviet times, the study of rock art was given great attention, but with fame came the threat of destruction of rocks at the hands of vandals, so there was a need to protect the unique archaeological sites.</a:t>
            </a:r>
            <a:endParaRPr lang="ru-RU" sz="2400" dirty="0">
              <a:solidFill>
                <a:schemeClr val="tx1"/>
              </a:solidFill>
            </a:endParaRPr>
          </a:p>
        </p:txBody>
      </p:sp>
      <p:pic>
        <p:nvPicPr>
          <p:cNvPr id="9" name="Рисунок 8">
            <a:extLst>
              <a:ext uri="{FF2B5EF4-FFF2-40B4-BE49-F238E27FC236}">
                <a16:creationId xmlns:a16="http://schemas.microsoft.com/office/drawing/2014/main" id="{C5729443-0BBD-4402-9BF4-F763FEE049A9}"/>
              </a:ext>
            </a:extLst>
          </p:cNvPr>
          <p:cNvPicPr>
            <a:picLocks noGrp="1" noChangeAspect="1"/>
          </p:cNvPicPr>
          <p:nvPr>
            <p:ph type="pic" sz="quarter" idx="4294967295"/>
          </p:nvPr>
        </p:nvPicPr>
        <p:blipFill>
          <a:blip r:embed="rId3"/>
          <a:srcRect t="7163" b="7163"/>
          <a:stretch>
            <a:fillRect/>
          </a:stretch>
        </p:blipFill>
        <p:spPr>
          <a:xfrm>
            <a:off x="0" y="0"/>
            <a:ext cx="5355334" cy="4778062"/>
          </a:xfrm>
        </p:spPr>
      </p:pic>
      <p:sp>
        <p:nvSpPr>
          <p:cNvPr id="10" name="TextBox 9">
            <a:extLst>
              <a:ext uri="{FF2B5EF4-FFF2-40B4-BE49-F238E27FC236}">
                <a16:creationId xmlns:a16="http://schemas.microsoft.com/office/drawing/2014/main" id="{D2B07B66-DC9B-4CFA-9BE4-12D7BA632EA2}"/>
              </a:ext>
            </a:extLst>
          </p:cNvPr>
          <p:cNvSpPr txBox="1"/>
          <p:nvPr/>
        </p:nvSpPr>
        <p:spPr>
          <a:xfrm>
            <a:off x="5473523" y="2601521"/>
            <a:ext cx="3684570" cy="2468004"/>
          </a:xfrm>
          <a:prstGeom prst="rect">
            <a:avLst/>
          </a:prstGeom>
          <a:noFill/>
        </p:spPr>
        <p:txBody>
          <a:bodyPr wrap="square" lIns="0" tIns="0" rIns="0" bIns="0" rtlCol="0">
            <a:noAutofit/>
          </a:bodyPr>
          <a:lstStyle/>
          <a:p>
            <a:endParaRPr lang="ru-RU" sz="1200" dirty="0">
              <a:solidFill>
                <a:schemeClr val="tx1">
                  <a:lumMod val="75000"/>
                  <a:lumOff val="25000"/>
                </a:schemeClr>
              </a:solidFill>
            </a:endParaRPr>
          </a:p>
          <a:p>
            <a:endParaRPr lang="ru-RU" sz="1200" dirty="0">
              <a:solidFill>
                <a:schemeClr val="tx1">
                  <a:lumMod val="75000"/>
                  <a:lumOff val="25000"/>
                </a:schemeClr>
              </a:solidFill>
            </a:endParaRPr>
          </a:p>
          <a:p>
            <a:endParaRPr lang="ru-RU" sz="2000" dirty="0">
              <a:solidFill>
                <a:schemeClr val="tx1">
                  <a:lumMod val="75000"/>
                  <a:lumOff val="25000"/>
                </a:schemeClr>
              </a:solidFill>
            </a:endParaRPr>
          </a:p>
        </p:txBody>
      </p:sp>
    </p:spTree>
    <p:extLst>
      <p:ext uri="{BB962C8B-B14F-4D97-AF65-F5344CB8AC3E}">
        <p14:creationId xmlns:p14="http://schemas.microsoft.com/office/powerpoint/2010/main" val="42426630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16FE9C3-9025-436F-8E20-098B8DA322EF}"/>
              </a:ext>
            </a:extLst>
          </p:cNvPr>
          <p:cNvSpPr>
            <a:spLocks noGrp="1"/>
          </p:cNvSpPr>
          <p:nvPr>
            <p:ph type="sldNum" sz="quarter" idx="12"/>
          </p:nvPr>
        </p:nvSpPr>
        <p:spPr/>
        <p:txBody>
          <a:bodyPr/>
          <a:lstStyle/>
          <a:p>
            <a:pPr rtl="0"/>
            <a:fld id="{19B51A1E-902D-48AF-9020-955120F399B6}" type="slidenum">
              <a:rPr lang="ru-RU" noProof="0" smtClean="0"/>
              <a:pPr rtl="0"/>
              <a:t>14</a:t>
            </a:fld>
            <a:endParaRPr lang="ru-RU" noProof="0" dirty="0"/>
          </a:p>
        </p:txBody>
      </p:sp>
      <p:sp>
        <p:nvSpPr>
          <p:cNvPr id="2" name="Заголовок 1">
            <a:extLst>
              <a:ext uri="{FF2B5EF4-FFF2-40B4-BE49-F238E27FC236}">
                <a16:creationId xmlns:a16="http://schemas.microsoft.com/office/drawing/2014/main" id="{E309AD5A-B766-4F7B-92AD-F86843564490}"/>
              </a:ext>
            </a:extLst>
          </p:cNvPr>
          <p:cNvSpPr>
            <a:spLocks noGrp="1"/>
          </p:cNvSpPr>
          <p:nvPr>
            <p:ph type="ctrTitle" idx="4294967295"/>
          </p:nvPr>
        </p:nvSpPr>
        <p:spPr>
          <a:xfrm>
            <a:off x="618186" y="5362574"/>
            <a:ext cx="5477814" cy="1408113"/>
          </a:xfrm>
        </p:spPr>
        <p:txBody>
          <a:bodyPr/>
          <a:lstStyle/>
          <a:p>
            <a:r>
              <a:rPr lang="en-US" dirty="0"/>
              <a:t>A bit of history…</a:t>
            </a:r>
            <a:endParaRPr lang="ru-RU" dirty="0"/>
          </a:p>
        </p:txBody>
      </p:sp>
      <p:pic>
        <p:nvPicPr>
          <p:cNvPr id="9" name="Рисунок 8">
            <a:extLst>
              <a:ext uri="{FF2B5EF4-FFF2-40B4-BE49-F238E27FC236}">
                <a16:creationId xmlns:a16="http://schemas.microsoft.com/office/drawing/2014/main" id="{EE604DE1-5C40-4EC6-BFAF-11572C5446FB}"/>
              </a:ext>
            </a:extLst>
          </p:cNvPr>
          <p:cNvPicPr>
            <a:picLocks noGrp="1" noChangeAspect="1"/>
          </p:cNvPicPr>
          <p:nvPr>
            <p:ph type="pic" sz="quarter" idx="4294967295"/>
          </p:nvPr>
        </p:nvPicPr>
        <p:blipFill>
          <a:blip r:embed="rId2"/>
          <a:srcRect l="11482" r="11482"/>
          <a:stretch>
            <a:fillRect/>
          </a:stretch>
        </p:blipFill>
        <p:spPr>
          <a:xfrm>
            <a:off x="0" y="87313"/>
            <a:ext cx="6092825" cy="5275262"/>
          </a:xfrm>
        </p:spPr>
      </p:pic>
      <p:sp>
        <p:nvSpPr>
          <p:cNvPr id="6" name="Объект 5">
            <a:extLst>
              <a:ext uri="{FF2B5EF4-FFF2-40B4-BE49-F238E27FC236}">
                <a16:creationId xmlns:a16="http://schemas.microsoft.com/office/drawing/2014/main" id="{951C9545-7767-44EC-80BB-BA3C2BF74D8F}"/>
              </a:ext>
            </a:extLst>
          </p:cNvPr>
          <p:cNvSpPr>
            <a:spLocks noGrp="1"/>
          </p:cNvSpPr>
          <p:nvPr>
            <p:ph idx="4294967295"/>
          </p:nvPr>
        </p:nvSpPr>
        <p:spPr>
          <a:xfrm>
            <a:off x="6533966" y="87313"/>
            <a:ext cx="3447162" cy="6455155"/>
          </a:xfrm>
        </p:spPr>
        <p:txBody>
          <a:bodyPr>
            <a:normAutofit/>
          </a:bodyPr>
          <a:lstStyle/>
          <a:p>
            <a:pPr marL="0" indent="0">
              <a:buNone/>
            </a:pPr>
            <a:r>
              <a:rPr lang="ru-RU" sz="2400" dirty="0"/>
              <a:t>    </a:t>
            </a:r>
            <a:r>
              <a:rPr lang="en-US" sz="2400" dirty="0">
                <a:solidFill>
                  <a:schemeClr val="tx1"/>
                </a:solidFill>
              </a:rPr>
              <a:t>Since 1968, the vicinity of Tomsk </a:t>
            </a:r>
            <a:r>
              <a:rPr lang="en-US" sz="2400" dirty="0" err="1">
                <a:solidFill>
                  <a:schemeClr val="tx1"/>
                </a:solidFill>
              </a:rPr>
              <a:t>Pisanitsa</a:t>
            </a:r>
            <a:r>
              <a:rPr lang="en-US" sz="2400" dirty="0">
                <a:solidFill>
                  <a:schemeClr val="tx1"/>
                </a:solidFill>
              </a:rPr>
              <a:t> became a protected area. In the 80-ies there was no doubt that the monument of primitive art will be an open-air Museum. By the end of the XX century Tomsk </a:t>
            </a:r>
            <a:r>
              <a:rPr lang="en-US" sz="2400" dirty="0" err="1">
                <a:solidFill>
                  <a:schemeClr val="tx1"/>
                </a:solidFill>
              </a:rPr>
              <a:t>Pisanitsa</a:t>
            </a:r>
            <a:r>
              <a:rPr lang="en-US" sz="2400" dirty="0">
                <a:solidFill>
                  <a:schemeClr val="tx1"/>
                </a:solidFill>
              </a:rPr>
              <a:t> became known not only in Russia but also abroad.</a:t>
            </a:r>
            <a:endParaRPr lang="ru-RU" sz="2400" dirty="0">
              <a:solidFill>
                <a:schemeClr val="tx1"/>
              </a:solidFill>
            </a:endParaRPr>
          </a:p>
        </p:txBody>
      </p:sp>
      <p:sp>
        <p:nvSpPr>
          <p:cNvPr id="7" name="TextBox 6">
            <a:extLst>
              <a:ext uri="{FF2B5EF4-FFF2-40B4-BE49-F238E27FC236}">
                <a16:creationId xmlns:a16="http://schemas.microsoft.com/office/drawing/2014/main" id="{CC1DA70C-F1AD-4782-BC4E-2DBB6DBDA99C}"/>
              </a:ext>
            </a:extLst>
          </p:cNvPr>
          <p:cNvSpPr txBox="1"/>
          <p:nvPr/>
        </p:nvSpPr>
        <p:spPr>
          <a:xfrm>
            <a:off x="6533965" y="3638640"/>
            <a:ext cx="5394404" cy="3062796"/>
          </a:xfrm>
          <a:prstGeom prst="rect">
            <a:avLst/>
          </a:prstGeom>
          <a:noFill/>
        </p:spPr>
        <p:txBody>
          <a:bodyPr wrap="square" lIns="0" tIns="0" rIns="0" bIns="0" rtlCol="0">
            <a:noAutofit/>
          </a:bodyPr>
          <a:lstStyle/>
          <a:p>
            <a:r>
              <a:rPr lang="ru-RU" sz="2000" dirty="0" smtClean="0">
                <a:solidFill>
                  <a:schemeClr val="tx1">
                    <a:lumMod val="75000"/>
                    <a:lumOff val="25000"/>
                  </a:schemeClr>
                </a:solidFill>
              </a:rPr>
              <a:t>.</a:t>
            </a:r>
            <a:endParaRPr lang="ru-RU" sz="2000" dirty="0">
              <a:solidFill>
                <a:schemeClr val="tx1">
                  <a:lumMod val="75000"/>
                  <a:lumOff val="25000"/>
                </a:schemeClr>
              </a:solidFill>
              <a:latin typeface="+mn-lt"/>
            </a:endParaRPr>
          </a:p>
        </p:txBody>
      </p:sp>
    </p:spTree>
    <p:extLst>
      <p:ext uri="{BB962C8B-B14F-4D97-AF65-F5344CB8AC3E}">
        <p14:creationId xmlns:p14="http://schemas.microsoft.com/office/powerpoint/2010/main" val="2949611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B2A7A116-BC28-4E39-B586-25212F9948F2}"/>
              </a:ext>
            </a:extLst>
          </p:cNvPr>
          <p:cNvSpPr>
            <a:spLocks noGrp="1"/>
          </p:cNvSpPr>
          <p:nvPr>
            <p:ph type="sldNum" sz="quarter" idx="12"/>
          </p:nvPr>
        </p:nvSpPr>
        <p:spPr/>
        <p:txBody>
          <a:bodyPr rtlCol="0"/>
          <a:lstStyle/>
          <a:p>
            <a:pPr rtl="0"/>
            <a:fld id="{19B51A1E-902D-48AF-9020-955120F399B6}" type="slidenum">
              <a:rPr lang="ru-RU" smtClean="0"/>
              <a:pPr rtl="0"/>
              <a:t>15</a:t>
            </a:fld>
            <a:endParaRPr lang="ru-RU" dirty="0"/>
          </a:p>
        </p:txBody>
      </p:sp>
      <p:sp>
        <p:nvSpPr>
          <p:cNvPr id="2" name="Заголовок 1">
            <a:extLst>
              <a:ext uri="{FF2B5EF4-FFF2-40B4-BE49-F238E27FC236}">
                <a16:creationId xmlns:a16="http://schemas.microsoft.com/office/drawing/2014/main" id="{352D215A-7D9D-4B71-81A1-3220FCFE316C}"/>
              </a:ext>
            </a:extLst>
          </p:cNvPr>
          <p:cNvSpPr>
            <a:spLocks noGrp="1"/>
          </p:cNvSpPr>
          <p:nvPr>
            <p:ph type="title" idx="4294967295"/>
          </p:nvPr>
        </p:nvSpPr>
        <p:spPr>
          <a:xfrm>
            <a:off x="4056845" y="57150"/>
            <a:ext cx="5486401" cy="1289050"/>
          </a:xfrm>
        </p:spPr>
        <p:txBody>
          <a:bodyPr rtlCol="0">
            <a:normAutofit/>
          </a:bodyPr>
          <a:lstStyle/>
          <a:p>
            <a:r>
              <a:rPr lang="en-US" dirty="0"/>
              <a:t>The exposition of the Museum</a:t>
            </a:r>
            <a:endParaRPr lang="ru-RU" dirty="0"/>
          </a:p>
        </p:txBody>
      </p:sp>
      <p:sp>
        <p:nvSpPr>
          <p:cNvPr id="8" name="Текст 7">
            <a:extLst>
              <a:ext uri="{FF2B5EF4-FFF2-40B4-BE49-F238E27FC236}">
                <a16:creationId xmlns:a16="http://schemas.microsoft.com/office/drawing/2014/main" id="{E6971D8C-ECC5-4EDD-AC10-DDF4CA7E9DC3}"/>
              </a:ext>
            </a:extLst>
          </p:cNvPr>
          <p:cNvSpPr>
            <a:spLocks noGrp="1"/>
          </p:cNvSpPr>
          <p:nvPr>
            <p:ph type="body" sz="quarter" idx="4294967295"/>
          </p:nvPr>
        </p:nvSpPr>
        <p:spPr>
          <a:xfrm>
            <a:off x="3863975" y="1422400"/>
            <a:ext cx="5410027" cy="1169988"/>
          </a:xfrm>
        </p:spPr>
        <p:txBody>
          <a:bodyPr rtlCol="0">
            <a:normAutofit lnSpcReduction="10000"/>
          </a:bodyPr>
          <a:lstStyle/>
          <a:p>
            <a:r>
              <a:rPr lang="en-US" dirty="0"/>
              <a:t>The main exposition complexes of the Tomsk </a:t>
            </a:r>
            <a:r>
              <a:rPr lang="en-US" dirty="0" err="1"/>
              <a:t>Pisanitsa</a:t>
            </a:r>
            <a:r>
              <a:rPr lang="en-US" dirty="0"/>
              <a:t> are conditionally divided into three thematic areas - ethnographic, archaeological and natural history.</a:t>
            </a:r>
            <a:endParaRPr lang="ru-RU" dirty="0"/>
          </a:p>
        </p:txBody>
      </p:sp>
      <p:sp>
        <p:nvSpPr>
          <p:cNvPr id="10" name="Текст 9">
            <a:extLst>
              <a:ext uri="{FF2B5EF4-FFF2-40B4-BE49-F238E27FC236}">
                <a16:creationId xmlns:a16="http://schemas.microsoft.com/office/drawing/2014/main" id="{CE222CAE-9234-4B0E-90FC-584C469313C6}"/>
              </a:ext>
            </a:extLst>
          </p:cNvPr>
          <p:cNvSpPr>
            <a:spLocks noGrp="1"/>
          </p:cNvSpPr>
          <p:nvPr>
            <p:ph type="body" sz="quarter" idx="4294967295"/>
          </p:nvPr>
        </p:nvSpPr>
        <p:spPr>
          <a:xfrm>
            <a:off x="0" y="4405313"/>
            <a:ext cx="4197350" cy="2292350"/>
          </a:xfrm>
        </p:spPr>
        <p:txBody>
          <a:bodyPr rtlCol="0">
            <a:normAutofit/>
          </a:bodyPr>
          <a:lstStyle/>
          <a:p>
            <a:r>
              <a:rPr lang="en-US" dirty="0"/>
              <a:t>In addition, the Residence of the </a:t>
            </a:r>
            <a:r>
              <a:rPr lang="en-US" dirty="0" err="1"/>
              <a:t>Kuzbass</a:t>
            </a:r>
            <a:r>
              <a:rPr lang="en-US" dirty="0"/>
              <a:t> Father frost begins its work in winter</a:t>
            </a:r>
            <a:endParaRPr lang="ru-RU" dirty="0"/>
          </a:p>
        </p:txBody>
      </p:sp>
      <p:pic>
        <p:nvPicPr>
          <p:cNvPr id="13" name="Рисунок 12">
            <a:extLst>
              <a:ext uri="{FF2B5EF4-FFF2-40B4-BE49-F238E27FC236}">
                <a16:creationId xmlns:a16="http://schemas.microsoft.com/office/drawing/2014/main" id="{B81B256E-7F00-4F88-B787-9760DA1BEABF}"/>
              </a:ext>
            </a:extLst>
          </p:cNvPr>
          <p:cNvPicPr>
            <a:picLocks noGrp="1" noChangeAspect="1"/>
          </p:cNvPicPr>
          <p:nvPr>
            <p:ph type="pic" sz="quarter" idx="4294967295"/>
          </p:nvPr>
        </p:nvPicPr>
        <p:blipFill>
          <a:blip r:embed="rId3"/>
          <a:srcRect l="17238" r="17238"/>
          <a:stretch>
            <a:fillRect/>
          </a:stretch>
        </p:blipFill>
        <p:spPr>
          <a:xfrm>
            <a:off x="0" y="57150"/>
            <a:ext cx="3863975" cy="4022725"/>
          </a:xfrm>
        </p:spPr>
      </p:pic>
      <p:pic>
        <p:nvPicPr>
          <p:cNvPr id="15" name="Рисунок 14">
            <a:extLst>
              <a:ext uri="{FF2B5EF4-FFF2-40B4-BE49-F238E27FC236}">
                <a16:creationId xmlns:a16="http://schemas.microsoft.com/office/drawing/2014/main" id="{E4CE3185-C5FB-4D0E-9AB5-260CEE977545}"/>
              </a:ext>
            </a:extLst>
          </p:cNvPr>
          <p:cNvPicPr>
            <a:picLocks noGrp="1" noChangeAspect="1"/>
          </p:cNvPicPr>
          <p:nvPr>
            <p:ph type="pic" sz="quarter" idx="4294967295"/>
          </p:nvPr>
        </p:nvPicPr>
        <p:blipFill>
          <a:blip r:embed="rId4"/>
          <a:srcRect l="15333" r="15333"/>
          <a:stretch>
            <a:fillRect/>
          </a:stretch>
        </p:blipFill>
        <p:spPr>
          <a:xfrm>
            <a:off x="4456090" y="2592388"/>
            <a:ext cx="4675031" cy="4105276"/>
          </a:xfrm>
        </p:spPr>
      </p:pic>
      <p:cxnSp>
        <p:nvCxnSpPr>
          <p:cNvPr id="79" name="Прямая соединительная линия 78" descr="Первый разделитель на слайде">
            <a:extLst>
              <a:ext uri="{FF2B5EF4-FFF2-40B4-BE49-F238E27FC236}">
                <a16:creationId xmlns:a16="http://schemas.microsoft.com/office/drawing/2014/main" id="{9A78A0D0-CF23-497E-A110-B0666F32E559}"/>
              </a:ext>
              <a:ext uri="{C183D7F6-B498-43B3-948B-1728B52AA6E4}">
                <adec:decorative xmlns:adec="http://schemas.microsoft.com/office/drawing/2017/decorative" xmlns="" val="1"/>
              </a:ext>
            </a:extLst>
          </p:cNvPr>
          <p:cNvCxnSpPr>
            <a:cxnSpLocks/>
          </p:cNvCxnSpPr>
          <p:nvPr/>
        </p:nvCxnSpPr>
        <p:spPr>
          <a:xfrm flipH="1">
            <a:off x="8528586" y="2385950"/>
            <a:ext cx="23786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descr="Второй разделитель на слайде">
            <a:extLst>
              <a:ext uri="{FF2B5EF4-FFF2-40B4-BE49-F238E27FC236}">
                <a16:creationId xmlns:a16="http://schemas.microsoft.com/office/drawing/2014/main" id="{71E28D1F-12FD-4E24-882A-D2517290382F}"/>
              </a:ext>
              <a:ext uri="{C183D7F6-B498-43B3-948B-1728B52AA6E4}">
                <adec:decorative xmlns:adec="http://schemas.microsoft.com/office/drawing/2017/decorative" xmlns="" val="1"/>
              </a:ext>
            </a:extLst>
          </p:cNvPr>
          <p:cNvCxnSpPr>
            <a:cxnSpLocks/>
          </p:cNvCxnSpPr>
          <p:nvPr/>
        </p:nvCxnSpPr>
        <p:spPr>
          <a:xfrm flipH="1">
            <a:off x="8306645" y="4714400"/>
            <a:ext cx="23786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8508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2E3EA56B-BEB0-4656-A20B-D15F03B7ACA1}"/>
              </a:ext>
            </a:extLst>
          </p:cNvPr>
          <p:cNvSpPr>
            <a:spLocks noGrp="1"/>
          </p:cNvSpPr>
          <p:nvPr>
            <p:ph type="ctrTitle"/>
          </p:nvPr>
        </p:nvSpPr>
        <p:spPr>
          <a:xfrm>
            <a:off x="6123967" y="15934"/>
            <a:ext cx="6068033" cy="4068402"/>
          </a:xfrm>
        </p:spPr>
        <p:txBody>
          <a:bodyPr rtlCol="0"/>
          <a:lstStyle/>
          <a:p>
            <a:r>
              <a:rPr lang="en-US" dirty="0"/>
              <a:t>Permanent exhibitions of the Museum</a:t>
            </a:r>
            <a:endParaRPr lang="ru-RU" dirty="0"/>
          </a:p>
        </p:txBody>
      </p:sp>
      <p:sp>
        <p:nvSpPr>
          <p:cNvPr id="7" name="Подзаголовок 6">
            <a:extLst>
              <a:ext uri="{FF2B5EF4-FFF2-40B4-BE49-F238E27FC236}">
                <a16:creationId xmlns:a16="http://schemas.microsoft.com/office/drawing/2014/main" id="{DA0FE6D5-D475-4CBB-A6C2-E3D991A36891}"/>
              </a:ext>
            </a:extLst>
          </p:cNvPr>
          <p:cNvSpPr>
            <a:spLocks noGrp="1"/>
          </p:cNvSpPr>
          <p:nvPr>
            <p:ph type="subTitle" idx="1"/>
          </p:nvPr>
        </p:nvSpPr>
        <p:spPr>
          <a:xfrm>
            <a:off x="6095999" y="4111382"/>
            <a:ext cx="6009287" cy="1818422"/>
          </a:xfrm>
        </p:spPr>
        <p:txBody>
          <a:bodyPr rtlCol="0">
            <a:normAutofit/>
          </a:bodyPr>
          <a:lstStyle/>
          <a:p>
            <a:pPr algn="l"/>
            <a:r>
              <a:rPr lang="ru-RU" dirty="0"/>
              <a:t>   </a:t>
            </a:r>
            <a:r>
              <a:rPr lang="en-US" dirty="0"/>
              <a:t>To date, the Tomsk </a:t>
            </a:r>
            <a:r>
              <a:rPr lang="en-US" dirty="0" err="1"/>
              <a:t>Pisanitsa</a:t>
            </a:r>
            <a:r>
              <a:rPr lang="en-US" dirty="0"/>
              <a:t> operates 11 permanent exhibitions, which we will consider below</a:t>
            </a:r>
            <a:r>
              <a:rPr lang="ru-RU" dirty="0"/>
              <a:t>.</a:t>
            </a:r>
            <a:br>
              <a:rPr lang="ru-RU" dirty="0"/>
            </a:br>
            <a:r>
              <a:rPr lang="ru-RU" dirty="0"/>
              <a:t>   </a:t>
            </a:r>
            <a:br>
              <a:rPr lang="ru-RU" dirty="0"/>
            </a:br>
            <a:r>
              <a:rPr lang="ru-RU" dirty="0"/>
              <a:t>   </a:t>
            </a:r>
          </a:p>
        </p:txBody>
      </p:sp>
      <p:grpSp>
        <p:nvGrpSpPr>
          <p:cNvPr id="60" name="Группа 59" title="геометрическая фигура">
            <a:extLst>
              <a:ext uri="{FF2B5EF4-FFF2-40B4-BE49-F238E27FC236}">
                <a16:creationId xmlns:a16="http://schemas.microsoft.com/office/drawing/2014/main" id="{502D7333-D43E-4F9D-B14F-59FA693F743A}"/>
              </a:ext>
            </a:extLst>
          </p:cNvPr>
          <p:cNvGrpSpPr/>
          <p:nvPr/>
        </p:nvGrpSpPr>
        <p:grpSpPr>
          <a:xfrm>
            <a:off x="8203224" y="-109"/>
            <a:ext cx="3081180" cy="3011457"/>
            <a:chOff x="8203224" y="-109"/>
            <a:chExt cx="3081180" cy="3011457"/>
          </a:xfrm>
        </p:grpSpPr>
        <p:sp>
          <p:nvSpPr>
            <p:cNvPr id="50" name="Полилиния: Фигура 13">
              <a:extLst>
                <a:ext uri="{FF2B5EF4-FFF2-40B4-BE49-F238E27FC236}">
                  <a16:creationId xmlns:a16="http://schemas.microsoft.com/office/drawing/2014/main" id="{59FDA323-CBDE-41E6-924C-03E74A614CC9}"/>
                </a:ext>
              </a:extLst>
            </p:cNvPr>
            <p:cNvSpPr/>
            <p:nvPr/>
          </p:nvSpPr>
          <p:spPr>
            <a:xfrm rot="4308689">
              <a:off x="8780419" y="411916"/>
              <a:ext cx="1980696" cy="2057105"/>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51" name="Полилиния: Фигура 50">
              <a:extLst>
                <a:ext uri="{FF2B5EF4-FFF2-40B4-BE49-F238E27FC236}">
                  <a16:creationId xmlns:a16="http://schemas.microsoft.com/office/drawing/2014/main" id="{9CE92FB3-8AD8-47EB-97CA-0ECDC09120D0}"/>
                </a:ext>
              </a:extLst>
            </p:cNvPr>
            <p:cNvSpPr/>
            <p:nvPr/>
          </p:nvSpPr>
          <p:spPr>
            <a:xfrm rot="13830869">
              <a:off x="9042191" y="2734930"/>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52" name="Полилиния: Фигура 17">
              <a:extLst>
                <a:ext uri="{FF2B5EF4-FFF2-40B4-BE49-F238E27FC236}">
                  <a16:creationId xmlns:a16="http://schemas.microsoft.com/office/drawing/2014/main" id="{4F13AF84-D580-486F-B6A7-DD766242180B}"/>
                </a:ext>
              </a:extLst>
            </p:cNvPr>
            <p:cNvSpPr/>
            <p:nvPr/>
          </p:nvSpPr>
          <p:spPr>
            <a:xfrm rot="12431080">
              <a:off x="9113375" y="2470891"/>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53" name="Полилиния: Фигура 19">
              <a:extLst>
                <a:ext uri="{FF2B5EF4-FFF2-40B4-BE49-F238E27FC236}">
                  <a16:creationId xmlns:a16="http://schemas.microsoft.com/office/drawing/2014/main" id="{D9B80E43-DA23-4DAF-9988-45904EB5005D}"/>
                </a:ext>
              </a:extLst>
            </p:cNvPr>
            <p:cNvSpPr/>
            <p:nvPr/>
          </p:nvSpPr>
          <p:spPr>
            <a:xfrm rot="4308689">
              <a:off x="8370204" y="-16708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54" name="Полилиния: Фигура 23">
              <a:extLst>
                <a:ext uri="{FF2B5EF4-FFF2-40B4-BE49-F238E27FC236}">
                  <a16:creationId xmlns:a16="http://schemas.microsoft.com/office/drawing/2014/main" id="{F9FBA27B-A072-4DE9-A04B-B238E9C6C89C}"/>
                </a:ext>
              </a:extLst>
            </p:cNvPr>
            <p:cNvSpPr/>
            <p:nvPr/>
          </p:nvSpPr>
          <p:spPr>
            <a:xfrm rot="17193105">
              <a:off x="10959548" y="1603457"/>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55" name="Полилиния: Фигура 54">
              <a:extLst>
                <a:ext uri="{FF2B5EF4-FFF2-40B4-BE49-F238E27FC236}">
                  <a16:creationId xmlns:a16="http://schemas.microsoft.com/office/drawing/2014/main" id="{E67CB484-653D-4AC0-97B9-380A17B2A23B}"/>
                </a:ext>
              </a:extLst>
            </p:cNvPr>
            <p:cNvSpPr/>
            <p:nvPr/>
          </p:nvSpPr>
          <p:spPr>
            <a:xfrm rot="17193105">
              <a:off x="10463812" y="1384386"/>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grpSp>
      <p:sp>
        <p:nvSpPr>
          <p:cNvPr id="5" name="Номер слайда 4">
            <a:extLst>
              <a:ext uri="{FF2B5EF4-FFF2-40B4-BE49-F238E27FC236}">
                <a16:creationId xmlns:a16="http://schemas.microsoft.com/office/drawing/2014/main" id="{3DFB2076-ED27-384F-AA60-C162A455D1CB}"/>
              </a:ext>
            </a:extLst>
          </p:cNvPr>
          <p:cNvSpPr>
            <a:spLocks noGrp="1"/>
          </p:cNvSpPr>
          <p:nvPr>
            <p:ph type="sldNum" sz="quarter" idx="14"/>
          </p:nvPr>
        </p:nvSpPr>
        <p:spPr/>
        <p:txBody>
          <a:bodyPr rtlCol="0"/>
          <a:lstStyle/>
          <a:p>
            <a:pPr rtl="0"/>
            <a:fld id="{19B51A1E-902D-48AF-9020-955120F399B6}" type="slidenum">
              <a:rPr lang="ru-RU" smtClean="0"/>
              <a:pPr rtl="0"/>
              <a:t>16</a:t>
            </a:fld>
            <a:endParaRPr lang="ru-RU" dirty="0"/>
          </a:p>
        </p:txBody>
      </p:sp>
      <p:pic>
        <p:nvPicPr>
          <p:cNvPr id="4" name="Рисунок 3">
            <a:extLst>
              <a:ext uri="{FF2B5EF4-FFF2-40B4-BE49-F238E27FC236}">
                <a16:creationId xmlns:a16="http://schemas.microsoft.com/office/drawing/2014/main" id="{CD9F83C9-FC9A-4FEC-A6F5-52292AD831F3}"/>
              </a:ext>
            </a:extLst>
          </p:cNvPr>
          <p:cNvPicPr>
            <a:picLocks noGrp="1" noChangeAspect="1"/>
          </p:cNvPicPr>
          <p:nvPr>
            <p:ph type="pic" sz="quarter" idx="12"/>
          </p:nvPr>
        </p:nvPicPr>
        <p:blipFill>
          <a:blip r:embed="rId3"/>
          <a:srcRect l="20032" r="20032"/>
          <a:stretch>
            <a:fillRect/>
          </a:stretch>
        </p:blipFill>
        <p:spPr>
          <a:xfrm>
            <a:off x="-13259" y="0"/>
            <a:ext cx="6165193" cy="6858000"/>
          </a:xfrm>
        </p:spPr>
      </p:pic>
    </p:spTree>
    <p:extLst>
      <p:ext uri="{BB962C8B-B14F-4D97-AF65-F5344CB8AC3E}">
        <p14:creationId xmlns:p14="http://schemas.microsoft.com/office/powerpoint/2010/main" val="10986678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51BCDC45-1757-4535-9A40-F417D1191609}"/>
              </a:ext>
            </a:extLst>
          </p:cNvPr>
          <p:cNvPicPr>
            <a:picLocks noGrp="1" noChangeAspect="1"/>
          </p:cNvPicPr>
          <p:nvPr>
            <p:ph type="pic" sz="quarter" idx="12"/>
          </p:nvPr>
        </p:nvPicPr>
        <p:blipFill>
          <a:blip r:embed="rId2"/>
          <a:srcRect l="20237" r="20237"/>
          <a:stretch>
            <a:fillRect/>
          </a:stretch>
        </p:blipFill>
        <p:spPr>
          <a:xfrm>
            <a:off x="3" y="0"/>
            <a:ext cx="6009285" cy="6684572"/>
          </a:xfrm>
        </p:spPr>
      </p:pic>
      <p:sp>
        <p:nvSpPr>
          <p:cNvPr id="3" name="Заголовок 2">
            <a:extLst>
              <a:ext uri="{FF2B5EF4-FFF2-40B4-BE49-F238E27FC236}">
                <a16:creationId xmlns:a16="http://schemas.microsoft.com/office/drawing/2014/main" id="{AA404F15-179C-4006-9662-205376788F69}"/>
              </a:ext>
            </a:extLst>
          </p:cNvPr>
          <p:cNvSpPr>
            <a:spLocks noGrp="1"/>
          </p:cNvSpPr>
          <p:nvPr>
            <p:ph type="ctrTitle"/>
          </p:nvPr>
        </p:nvSpPr>
        <p:spPr>
          <a:xfrm>
            <a:off x="6182713" y="0"/>
            <a:ext cx="6009287" cy="667888"/>
          </a:xfrm>
        </p:spPr>
        <p:txBody>
          <a:bodyPr>
            <a:normAutofit fontScale="90000"/>
          </a:bodyPr>
          <a:lstStyle/>
          <a:p>
            <a:r>
              <a:rPr lang="en-US" dirty="0"/>
              <a:t>Ancient sanctuary</a:t>
            </a:r>
            <a:endParaRPr lang="ru-RU" dirty="0"/>
          </a:p>
        </p:txBody>
      </p:sp>
      <p:sp>
        <p:nvSpPr>
          <p:cNvPr id="4" name="Подзаголовок 3">
            <a:extLst>
              <a:ext uri="{FF2B5EF4-FFF2-40B4-BE49-F238E27FC236}">
                <a16:creationId xmlns:a16="http://schemas.microsoft.com/office/drawing/2014/main" id="{2EFD346B-CA1E-4AC2-898F-B12423B3A572}"/>
              </a:ext>
            </a:extLst>
          </p:cNvPr>
          <p:cNvSpPr>
            <a:spLocks noGrp="1"/>
          </p:cNvSpPr>
          <p:nvPr>
            <p:ph type="subTitle" idx="1"/>
          </p:nvPr>
        </p:nvSpPr>
        <p:spPr>
          <a:xfrm>
            <a:off x="6095999" y="875336"/>
            <a:ext cx="6096001" cy="5471284"/>
          </a:xfrm>
        </p:spPr>
        <p:txBody>
          <a:bodyPr>
            <a:normAutofit/>
          </a:bodyPr>
          <a:lstStyle/>
          <a:p>
            <a:pPr algn="l"/>
            <a:r>
              <a:rPr lang="ru-RU" dirty="0"/>
              <a:t>   </a:t>
            </a:r>
            <a:r>
              <a:rPr lang="en-US" sz="3200" dirty="0">
                <a:latin typeface="Times New Roman" panose="02020603050405020304" pitchFamily="18" charset="0"/>
                <a:cs typeface="Times New Roman" panose="02020603050405020304" pitchFamily="18" charset="0"/>
              </a:rPr>
              <a:t>This is a large rock on which, as if on a stone canvas, drawings of the Neolithic and bronze age. Most often depicted moose, which hunted the first inhabitants of Siberia and worshipped them as deities. Many pictures of wolves, bears, foxes, birds - cranes, geese, owls.</a:t>
            </a:r>
            <a:endParaRPr lang="ru-RU" sz="3200" dirty="0">
              <a:latin typeface="Times New Roman" panose="02020603050405020304" pitchFamily="18" charset="0"/>
              <a:cs typeface="Times New Roman" panose="02020603050405020304" pitchFamily="18" charset="0"/>
            </a:endParaRPr>
          </a:p>
          <a:p>
            <a:pPr algn="l"/>
            <a:endParaRPr lang="ru-RU" sz="3200" dirty="0"/>
          </a:p>
          <a:p>
            <a:pPr algn="l"/>
            <a:endParaRPr lang="ru-RU" dirty="0"/>
          </a:p>
        </p:txBody>
      </p:sp>
      <p:sp>
        <p:nvSpPr>
          <p:cNvPr id="5" name="Номер слайда 4">
            <a:extLst>
              <a:ext uri="{FF2B5EF4-FFF2-40B4-BE49-F238E27FC236}">
                <a16:creationId xmlns:a16="http://schemas.microsoft.com/office/drawing/2014/main" id="{6A126CF6-7DBA-4319-80BB-DCC108EF8493}"/>
              </a:ext>
            </a:extLst>
          </p:cNvPr>
          <p:cNvSpPr>
            <a:spLocks noGrp="1"/>
          </p:cNvSpPr>
          <p:nvPr>
            <p:ph type="sldNum" sz="quarter" idx="14"/>
          </p:nvPr>
        </p:nvSpPr>
        <p:spPr/>
        <p:txBody>
          <a:bodyPr/>
          <a:lstStyle/>
          <a:p>
            <a:pPr rtl="0"/>
            <a:fld id="{19B51A1E-902D-48AF-9020-955120F399B6}" type="slidenum">
              <a:rPr lang="ru-RU" noProof="0" smtClean="0"/>
              <a:pPr rtl="0"/>
              <a:t>17</a:t>
            </a:fld>
            <a:endParaRPr lang="ru-RU" noProof="0" dirty="0"/>
          </a:p>
        </p:txBody>
      </p:sp>
    </p:spTree>
    <p:extLst>
      <p:ext uri="{BB962C8B-B14F-4D97-AF65-F5344CB8AC3E}">
        <p14:creationId xmlns:p14="http://schemas.microsoft.com/office/powerpoint/2010/main" val="8496652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30F9A96B-32EB-4B8C-9989-768A00617700}"/>
              </a:ext>
            </a:extLst>
          </p:cNvPr>
          <p:cNvPicPr>
            <a:picLocks noGrp="1" noChangeAspect="1"/>
          </p:cNvPicPr>
          <p:nvPr>
            <p:ph type="pic" sz="quarter" idx="12"/>
          </p:nvPr>
        </p:nvPicPr>
        <p:blipFill>
          <a:blip r:embed="rId2"/>
          <a:srcRect l="20237" r="20237"/>
          <a:stretch>
            <a:fillRect/>
          </a:stretch>
        </p:blipFill>
        <p:spPr>
          <a:xfrm>
            <a:off x="0" y="0"/>
            <a:ext cx="6033509" cy="6858000"/>
          </a:xfrm>
        </p:spPr>
      </p:pic>
      <p:sp>
        <p:nvSpPr>
          <p:cNvPr id="3" name="Заголовок 2">
            <a:extLst>
              <a:ext uri="{FF2B5EF4-FFF2-40B4-BE49-F238E27FC236}">
                <a16:creationId xmlns:a16="http://schemas.microsoft.com/office/drawing/2014/main" id="{D78D0F22-8609-4EF6-BD39-2DC2350AEF64}"/>
              </a:ext>
            </a:extLst>
          </p:cNvPr>
          <p:cNvSpPr>
            <a:spLocks noGrp="1"/>
          </p:cNvSpPr>
          <p:nvPr>
            <p:ph type="ctrTitle"/>
          </p:nvPr>
        </p:nvSpPr>
        <p:spPr>
          <a:xfrm>
            <a:off x="6095999" y="0"/>
            <a:ext cx="6096001" cy="790113"/>
          </a:xfrm>
        </p:spPr>
        <p:txBody>
          <a:bodyPr>
            <a:normAutofit fontScale="90000"/>
          </a:bodyPr>
          <a:lstStyle/>
          <a:p>
            <a:r>
              <a:rPr lang="en-US" dirty="0"/>
              <a:t>"Shor Ulus </a:t>
            </a:r>
            <a:r>
              <a:rPr lang="en-US" dirty="0" err="1"/>
              <a:t>Kezek</a:t>
            </a:r>
            <a:r>
              <a:rPr lang="en-US" dirty="0"/>
              <a:t>"</a:t>
            </a:r>
            <a:endParaRPr lang="ru-RU" dirty="0"/>
          </a:p>
        </p:txBody>
      </p:sp>
      <p:sp>
        <p:nvSpPr>
          <p:cNvPr id="4" name="Подзаголовок 3">
            <a:extLst>
              <a:ext uri="{FF2B5EF4-FFF2-40B4-BE49-F238E27FC236}">
                <a16:creationId xmlns:a16="http://schemas.microsoft.com/office/drawing/2014/main" id="{21072253-6F3B-4786-BB57-1CB9A68D55FE}"/>
              </a:ext>
            </a:extLst>
          </p:cNvPr>
          <p:cNvSpPr>
            <a:spLocks noGrp="1"/>
          </p:cNvSpPr>
          <p:nvPr>
            <p:ph type="subTitle" idx="1"/>
          </p:nvPr>
        </p:nvSpPr>
        <p:spPr>
          <a:xfrm>
            <a:off x="6140343" y="921589"/>
            <a:ext cx="5935305" cy="5102124"/>
          </a:xfrm>
        </p:spPr>
        <p:txBody>
          <a:bodyPr>
            <a:normAutofit lnSpcReduction="10000"/>
          </a:bodyPr>
          <a:lstStyle/>
          <a:p>
            <a:pPr algn="l"/>
            <a:r>
              <a:rPr lang="ru-RU" dirty="0"/>
              <a:t>   </a:t>
            </a:r>
            <a:r>
              <a:rPr lang="en-US" sz="2800" dirty="0"/>
              <a:t>It is an architectural and ethnographic complex, which introduces the life of the </a:t>
            </a:r>
            <a:r>
              <a:rPr lang="en-US" sz="2800" dirty="0" err="1"/>
              <a:t>shorians</a:t>
            </a:r>
            <a:r>
              <a:rPr lang="en-US" sz="2800" dirty="0"/>
              <a:t>, the indigenous people of the Kemerovo region. Between the pines recreated a wide estate with buildings for housing, livestock, blacksmithing, as well as the structure of the bath and a hut for marriage ceremonies</a:t>
            </a:r>
            <a:endParaRPr lang="ru-RU" sz="2800" dirty="0"/>
          </a:p>
          <a:p>
            <a:pPr algn="l"/>
            <a:r>
              <a:rPr lang="ru-RU" sz="2800" dirty="0"/>
              <a:t>  </a:t>
            </a:r>
          </a:p>
        </p:txBody>
      </p:sp>
      <p:sp>
        <p:nvSpPr>
          <p:cNvPr id="5" name="Номер слайда 4">
            <a:extLst>
              <a:ext uri="{FF2B5EF4-FFF2-40B4-BE49-F238E27FC236}">
                <a16:creationId xmlns:a16="http://schemas.microsoft.com/office/drawing/2014/main" id="{323D5FD9-3587-4CC1-AFA7-AB8D72C745C6}"/>
              </a:ext>
            </a:extLst>
          </p:cNvPr>
          <p:cNvSpPr>
            <a:spLocks noGrp="1"/>
          </p:cNvSpPr>
          <p:nvPr>
            <p:ph type="sldNum" sz="quarter" idx="14"/>
          </p:nvPr>
        </p:nvSpPr>
        <p:spPr/>
        <p:txBody>
          <a:bodyPr/>
          <a:lstStyle/>
          <a:p>
            <a:pPr rtl="0"/>
            <a:fld id="{19B51A1E-902D-48AF-9020-955120F399B6}" type="slidenum">
              <a:rPr lang="ru-RU" noProof="0" smtClean="0"/>
              <a:pPr rtl="0"/>
              <a:t>18</a:t>
            </a:fld>
            <a:endParaRPr lang="ru-RU" noProof="0" dirty="0"/>
          </a:p>
        </p:txBody>
      </p:sp>
    </p:spTree>
    <p:extLst>
      <p:ext uri="{BB962C8B-B14F-4D97-AF65-F5344CB8AC3E}">
        <p14:creationId xmlns:p14="http://schemas.microsoft.com/office/powerpoint/2010/main" val="32444473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E3626D43-9842-4150-A873-5535A6EA941E}"/>
              </a:ext>
            </a:extLst>
          </p:cNvPr>
          <p:cNvPicPr>
            <a:picLocks noGrp="1" noChangeAspect="1"/>
          </p:cNvPicPr>
          <p:nvPr>
            <p:ph type="pic" sz="quarter" idx="12"/>
          </p:nvPr>
        </p:nvPicPr>
        <p:blipFill>
          <a:blip r:embed="rId2"/>
          <a:srcRect l="20032" r="20032"/>
          <a:stretch>
            <a:fillRect/>
          </a:stretch>
        </p:blipFill>
        <p:spPr>
          <a:xfrm>
            <a:off x="0" y="-9744"/>
            <a:ext cx="6095999" cy="6781030"/>
          </a:xfrm>
        </p:spPr>
      </p:pic>
      <p:sp>
        <p:nvSpPr>
          <p:cNvPr id="3" name="Заголовок 2">
            <a:extLst>
              <a:ext uri="{FF2B5EF4-FFF2-40B4-BE49-F238E27FC236}">
                <a16:creationId xmlns:a16="http://schemas.microsoft.com/office/drawing/2014/main" id="{CB8CD987-07B0-43C0-BD26-A0DA36F904A5}"/>
              </a:ext>
            </a:extLst>
          </p:cNvPr>
          <p:cNvSpPr>
            <a:spLocks noGrp="1"/>
          </p:cNvSpPr>
          <p:nvPr>
            <p:ph type="ctrTitle"/>
          </p:nvPr>
        </p:nvSpPr>
        <p:spPr>
          <a:xfrm>
            <a:off x="6095999" y="0"/>
            <a:ext cx="6096001" cy="886906"/>
          </a:xfrm>
        </p:spPr>
        <p:txBody>
          <a:bodyPr/>
          <a:lstStyle/>
          <a:p>
            <a:r>
              <a:rPr lang="en-US" dirty="0"/>
              <a:t>"</a:t>
            </a:r>
            <a:r>
              <a:rPr lang="en-US" dirty="0" err="1"/>
              <a:t>Archeodrome</a:t>
            </a:r>
            <a:r>
              <a:rPr lang="en-US" dirty="0"/>
              <a:t>"</a:t>
            </a:r>
            <a:endParaRPr lang="ru-RU" dirty="0"/>
          </a:p>
        </p:txBody>
      </p:sp>
      <p:sp>
        <p:nvSpPr>
          <p:cNvPr id="4" name="Подзаголовок 3">
            <a:extLst>
              <a:ext uri="{FF2B5EF4-FFF2-40B4-BE49-F238E27FC236}">
                <a16:creationId xmlns:a16="http://schemas.microsoft.com/office/drawing/2014/main" id="{18828550-BA66-4B22-A4BC-0BCA5B9494C3}"/>
              </a:ext>
            </a:extLst>
          </p:cNvPr>
          <p:cNvSpPr>
            <a:spLocks noGrp="1"/>
          </p:cNvSpPr>
          <p:nvPr>
            <p:ph type="subTitle" idx="1"/>
          </p:nvPr>
        </p:nvSpPr>
        <p:spPr>
          <a:xfrm>
            <a:off x="6139356" y="1276306"/>
            <a:ext cx="6009287" cy="4582956"/>
          </a:xfrm>
        </p:spPr>
        <p:txBody>
          <a:bodyPr>
            <a:normAutofit fontScale="92500" lnSpcReduction="10000"/>
          </a:bodyPr>
          <a:lstStyle/>
          <a:p>
            <a:pPr algn="l"/>
            <a:r>
              <a:rPr lang="ru-RU" dirty="0"/>
              <a:t>   </a:t>
            </a:r>
            <a:r>
              <a:rPr lang="en-US" sz="3200" dirty="0"/>
              <a:t>Includes "ancient burial models Pavilion" and full-scale models of ancient dwellings. In the "Pavilion of models of ancient burials" you can learn about the funeral rites and spiritual representations of the peoples who lived on the territory of our region</a:t>
            </a:r>
            <a:r>
              <a:rPr lang="ru-RU" sz="3200" dirty="0"/>
              <a:t>.</a:t>
            </a:r>
          </a:p>
          <a:p>
            <a:pPr algn="l"/>
            <a:r>
              <a:rPr lang="ru-RU" sz="3200" dirty="0"/>
              <a:t>    </a:t>
            </a:r>
          </a:p>
        </p:txBody>
      </p:sp>
      <p:sp>
        <p:nvSpPr>
          <p:cNvPr id="5" name="Номер слайда 4">
            <a:extLst>
              <a:ext uri="{FF2B5EF4-FFF2-40B4-BE49-F238E27FC236}">
                <a16:creationId xmlns:a16="http://schemas.microsoft.com/office/drawing/2014/main" id="{47263141-F294-4885-BFCF-99A487B49F5D}"/>
              </a:ext>
            </a:extLst>
          </p:cNvPr>
          <p:cNvSpPr>
            <a:spLocks noGrp="1"/>
          </p:cNvSpPr>
          <p:nvPr>
            <p:ph type="sldNum" sz="quarter" idx="14"/>
          </p:nvPr>
        </p:nvSpPr>
        <p:spPr/>
        <p:txBody>
          <a:bodyPr/>
          <a:lstStyle/>
          <a:p>
            <a:pPr rtl="0"/>
            <a:fld id="{19B51A1E-902D-48AF-9020-955120F399B6}" type="slidenum">
              <a:rPr lang="ru-RU" noProof="0" smtClean="0"/>
              <a:pPr rtl="0"/>
              <a:t>19</a:t>
            </a:fld>
            <a:endParaRPr lang="ru-RU" noProof="0" dirty="0"/>
          </a:p>
        </p:txBody>
      </p:sp>
    </p:spTree>
    <p:extLst>
      <p:ext uri="{BB962C8B-B14F-4D97-AF65-F5344CB8AC3E}">
        <p14:creationId xmlns:p14="http://schemas.microsoft.com/office/powerpoint/2010/main" val="2362332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155" y="103031"/>
            <a:ext cx="9105364" cy="6581104"/>
          </a:xfrm>
          <a:prstGeom prst="rect">
            <a:avLst/>
          </a:prstGeom>
        </p:spPr>
      </p:pic>
    </p:spTree>
    <p:extLst>
      <p:ext uri="{BB962C8B-B14F-4D97-AF65-F5344CB8AC3E}">
        <p14:creationId xmlns:p14="http://schemas.microsoft.com/office/powerpoint/2010/main" val="28611040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0A129C48-C501-4691-9CD2-0111AC6CB556}"/>
              </a:ext>
            </a:extLst>
          </p:cNvPr>
          <p:cNvPicPr>
            <a:picLocks noGrp="1" noChangeAspect="1"/>
          </p:cNvPicPr>
          <p:nvPr>
            <p:ph type="pic" sz="quarter" idx="12"/>
          </p:nvPr>
        </p:nvPicPr>
        <p:blipFill>
          <a:blip r:embed="rId2"/>
          <a:srcRect l="21420" r="21420"/>
          <a:stretch>
            <a:fillRect/>
          </a:stretch>
        </p:blipFill>
        <p:spPr>
          <a:xfrm>
            <a:off x="43357" y="37730"/>
            <a:ext cx="6097356" cy="6782540"/>
          </a:xfrm>
        </p:spPr>
      </p:pic>
      <p:sp>
        <p:nvSpPr>
          <p:cNvPr id="3" name="Заголовок 2">
            <a:extLst>
              <a:ext uri="{FF2B5EF4-FFF2-40B4-BE49-F238E27FC236}">
                <a16:creationId xmlns:a16="http://schemas.microsoft.com/office/drawing/2014/main" id="{6BCAAE07-58F8-4BA9-B6C8-97208547F16D}"/>
              </a:ext>
            </a:extLst>
          </p:cNvPr>
          <p:cNvSpPr>
            <a:spLocks noGrp="1"/>
          </p:cNvSpPr>
          <p:nvPr>
            <p:ph type="ctrTitle"/>
          </p:nvPr>
        </p:nvSpPr>
        <p:spPr>
          <a:xfrm>
            <a:off x="6139356" y="0"/>
            <a:ext cx="6096001" cy="1231661"/>
          </a:xfrm>
        </p:spPr>
        <p:txBody>
          <a:bodyPr>
            <a:normAutofit fontScale="90000"/>
          </a:bodyPr>
          <a:lstStyle/>
          <a:p>
            <a:r>
              <a:rPr lang="en-US" dirty="0"/>
              <a:t>Museum of Asian rock art</a:t>
            </a:r>
            <a:endParaRPr lang="ru-RU" dirty="0"/>
          </a:p>
        </p:txBody>
      </p:sp>
      <p:sp>
        <p:nvSpPr>
          <p:cNvPr id="4" name="Подзаголовок 3">
            <a:extLst>
              <a:ext uri="{FF2B5EF4-FFF2-40B4-BE49-F238E27FC236}">
                <a16:creationId xmlns:a16="http://schemas.microsoft.com/office/drawing/2014/main" id="{96DF841F-B71D-43F0-A65A-1CD9B946366D}"/>
              </a:ext>
            </a:extLst>
          </p:cNvPr>
          <p:cNvSpPr>
            <a:spLocks noGrp="1"/>
          </p:cNvSpPr>
          <p:nvPr>
            <p:ph type="subTitle" idx="1"/>
          </p:nvPr>
        </p:nvSpPr>
        <p:spPr>
          <a:xfrm>
            <a:off x="6139356" y="1400594"/>
            <a:ext cx="6009287" cy="4316625"/>
          </a:xfrm>
        </p:spPr>
        <p:txBody>
          <a:bodyPr/>
          <a:lstStyle/>
          <a:p>
            <a:pPr algn="l"/>
            <a:r>
              <a:rPr lang="ru-RU" dirty="0"/>
              <a:t>   </a:t>
            </a:r>
            <a:r>
              <a:rPr lang="en-US" sz="3200" dirty="0"/>
              <a:t>The Museum houses a collection of petroglyphs collected in different parts of Eurasia. Visiting the Museum is interesting for those who are interested in the history of primitive society.</a:t>
            </a:r>
            <a:endParaRPr lang="ru-RU" sz="3200" dirty="0"/>
          </a:p>
          <a:p>
            <a:pPr algn="l"/>
            <a:endParaRPr lang="ru-RU" dirty="0"/>
          </a:p>
        </p:txBody>
      </p:sp>
      <p:sp>
        <p:nvSpPr>
          <p:cNvPr id="5" name="Номер слайда 4">
            <a:extLst>
              <a:ext uri="{FF2B5EF4-FFF2-40B4-BE49-F238E27FC236}">
                <a16:creationId xmlns:a16="http://schemas.microsoft.com/office/drawing/2014/main" id="{DD73FA1A-BAFC-4A6A-AF27-B775E7008830}"/>
              </a:ext>
            </a:extLst>
          </p:cNvPr>
          <p:cNvSpPr>
            <a:spLocks noGrp="1"/>
          </p:cNvSpPr>
          <p:nvPr>
            <p:ph type="sldNum" sz="quarter" idx="14"/>
          </p:nvPr>
        </p:nvSpPr>
        <p:spPr/>
        <p:txBody>
          <a:bodyPr/>
          <a:lstStyle/>
          <a:p>
            <a:pPr rtl="0"/>
            <a:fld id="{19B51A1E-902D-48AF-9020-955120F399B6}" type="slidenum">
              <a:rPr lang="ru-RU" noProof="0" smtClean="0"/>
              <a:pPr rtl="0"/>
              <a:t>20</a:t>
            </a:fld>
            <a:endParaRPr lang="ru-RU" noProof="0" dirty="0"/>
          </a:p>
        </p:txBody>
      </p:sp>
    </p:spTree>
    <p:extLst>
      <p:ext uri="{BB962C8B-B14F-4D97-AF65-F5344CB8AC3E}">
        <p14:creationId xmlns:p14="http://schemas.microsoft.com/office/powerpoint/2010/main" val="32557963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187B1684-3DF0-4594-A32D-C51EF9ADD671}"/>
              </a:ext>
            </a:extLst>
          </p:cNvPr>
          <p:cNvPicPr>
            <a:picLocks noGrp="1" noChangeAspect="1"/>
          </p:cNvPicPr>
          <p:nvPr>
            <p:ph type="pic" sz="quarter" idx="12"/>
          </p:nvPr>
        </p:nvPicPr>
        <p:blipFill>
          <a:blip r:embed="rId2"/>
          <a:srcRect l="20783" r="20783"/>
          <a:stretch>
            <a:fillRect/>
          </a:stretch>
        </p:blipFill>
        <p:spPr>
          <a:xfrm>
            <a:off x="0" y="0"/>
            <a:ext cx="6009285" cy="6858000"/>
          </a:xfrm>
        </p:spPr>
      </p:pic>
      <p:sp>
        <p:nvSpPr>
          <p:cNvPr id="3" name="Заголовок 2">
            <a:extLst>
              <a:ext uri="{FF2B5EF4-FFF2-40B4-BE49-F238E27FC236}">
                <a16:creationId xmlns:a16="http://schemas.microsoft.com/office/drawing/2014/main" id="{D31F0FF2-42AB-4D44-A66D-81EBD58AA4A8}"/>
              </a:ext>
            </a:extLst>
          </p:cNvPr>
          <p:cNvSpPr>
            <a:spLocks noGrp="1"/>
          </p:cNvSpPr>
          <p:nvPr>
            <p:ph type="ctrTitle"/>
          </p:nvPr>
        </p:nvSpPr>
        <p:spPr>
          <a:xfrm>
            <a:off x="6139356" y="0"/>
            <a:ext cx="6096001" cy="1235223"/>
          </a:xfrm>
        </p:spPr>
        <p:txBody>
          <a:bodyPr>
            <a:normAutofit fontScale="90000"/>
          </a:bodyPr>
          <a:lstStyle/>
          <a:p>
            <a:r>
              <a:rPr lang="en-US" dirty="0"/>
              <a:t>Slavic mythological forest</a:t>
            </a:r>
            <a:endParaRPr lang="ru-RU" dirty="0"/>
          </a:p>
        </p:txBody>
      </p:sp>
      <p:sp>
        <p:nvSpPr>
          <p:cNvPr id="4" name="Подзаголовок 3">
            <a:extLst>
              <a:ext uri="{FF2B5EF4-FFF2-40B4-BE49-F238E27FC236}">
                <a16:creationId xmlns:a16="http://schemas.microsoft.com/office/drawing/2014/main" id="{DF737AAF-134B-4C7A-B335-B68BC8B2B2FA}"/>
              </a:ext>
            </a:extLst>
          </p:cNvPr>
          <p:cNvSpPr>
            <a:spLocks noGrp="1"/>
          </p:cNvSpPr>
          <p:nvPr>
            <p:ph type="subTitle" idx="1"/>
          </p:nvPr>
        </p:nvSpPr>
        <p:spPr>
          <a:xfrm>
            <a:off x="6139356" y="1559860"/>
            <a:ext cx="6009287" cy="4794802"/>
          </a:xfrm>
        </p:spPr>
        <p:txBody>
          <a:bodyPr>
            <a:normAutofit fontScale="92500"/>
          </a:bodyPr>
          <a:lstStyle/>
          <a:p>
            <a:pPr algn="l"/>
            <a:r>
              <a:rPr lang="ru-RU" dirty="0"/>
              <a:t>   </a:t>
            </a:r>
            <a:r>
              <a:rPr lang="en-US" sz="2800" dirty="0"/>
              <a:t>This forest tells about the early Slavs-the Gentiles, migrated to Siberia in the early XVII century, and their verlans and rituals. In the center of the yard fenced with a high palisade stands a sculptural copy of the </a:t>
            </a:r>
            <a:r>
              <a:rPr lang="en-US" sz="2800" dirty="0" err="1"/>
              <a:t>Zbruch</a:t>
            </a:r>
            <a:r>
              <a:rPr lang="en-US" sz="2800" dirty="0"/>
              <a:t> idol. All place of worship repeats in miniature investor pagan temple of Perun.</a:t>
            </a:r>
            <a:endParaRPr lang="ru-RU" sz="2800" dirty="0"/>
          </a:p>
          <a:p>
            <a:pPr algn="l"/>
            <a:r>
              <a:rPr lang="ru-RU" sz="2800" dirty="0"/>
              <a:t>   </a:t>
            </a:r>
          </a:p>
          <a:p>
            <a:pPr algn="l"/>
            <a:r>
              <a:rPr lang="ru-RU" dirty="0"/>
              <a:t>   </a:t>
            </a:r>
          </a:p>
        </p:txBody>
      </p:sp>
      <p:sp>
        <p:nvSpPr>
          <p:cNvPr id="5" name="Номер слайда 4">
            <a:extLst>
              <a:ext uri="{FF2B5EF4-FFF2-40B4-BE49-F238E27FC236}">
                <a16:creationId xmlns:a16="http://schemas.microsoft.com/office/drawing/2014/main" id="{550BA722-F920-4034-8097-EA476A5E6FDE}"/>
              </a:ext>
            </a:extLst>
          </p:cNvPr>
          <p:cNvSpPr>
            <a:spLocks noGrp="1"/>
          </p:cNvSpPr>
          <p:nvPr>
            <p:ph type="sldNum" sz="quarter" idx="14"/>
          </p:nvPr>
        </p:nvSpPr>
        <p:spPr/>
        <p:txBody>
          <a:bodyPr/>
          <a:lstStyle/>
          <a:p>
            <a:pPr rtl="0"/>
            <a:fld id="{19B51A1E-902D-48AF-9020-955120F399B6}" type="slidenum">
              <a:rPr lang="ru-RU" noProof="0" smtClean="0"/>
              <a:pPr rtl="0"/>
              <a:t>21</a:t>
            </a:fld>
            <a:endParaRPr lang="ru-RU" noProof="0" dirty="0"/>
          </a:p>
        </p:txBody>
      </p:sp>
    </p:spTree>
    <p:extLst>
      <p:ext uri="{BB962C8B-B14F-4D97-AF65-F5344CB8AC3E}">
        <p14:creationId xmlns:p14="http://schemas.microsoft.com/office/powerpoint/2010/main" val="11325868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5674EF62-2050-4D2F-8015-DBA3E1333520}"/>
              </a:ext>
            </a:extLst>
          </p:cNvPr>
          <p:cNvPicPr>
            <a:picLocks noGrp="1" noChangeAspect="1"/>
          </p:cNvPicPr>
          <p:nvPr>
            <p:ph type="pic" sz="quarter" idx="12"/>
          </p:nvPr>
        </p:nvPicPr>
        <p:blipFill>
          <a:blip r:embed="rId2"/>
          <a:srcRect l="16373" r="16373"/>
          <a:stretch>
            <a:fillRect/>
          </a:stretch>
        </p:blipFill>
        <p:spPr>
          <a:xfrm>
            <a:off x="0" y="0"/>
            <a:ext cx="6009285" cy="6858000"/>
          </a:xfrm>
        </p:spPr>
      </p:pic>
      <p:sp>
        <p:nvSpPr>
          <p:cNvPr id="3" name="Заголовок 2">
            <a:extLst>
              <a:ext uri="{FF2B5EF4-FFF2-40B4-BE49-F238E27FC236}">
                <a16:creationId xmlns:a16="http://schemas.microsoft.com/office/drawing/2014/main" id="{6A5628E8-4E9D-4228-985D-1FDC725D920C}"/>
              </a:ext>
            </a:extLst>
          </p:cNvPr>
          <p:cNvSpPr>
            <a:spLocks noGrp="1"/>
          </p:cNvSpPr>
          <p:nvPr>
            <p:ph type="ctrTitle"/>
          </p:nvPr>
        </p:nvSpPr>
        <p:spPr>
          <a:xfrm>
            <a:off x="6095999" y="186431"/>
            <a:ext cx="6009287" cy="1136342"/>
          </a:xfrm>
        </p:spPr>
        <p:txBody>
          <a:bodyPr/>
          <a:lstStyle/>
          <a:p>
            <a:r>
              <a:rPr lang="en-US" dirty="0"/>
              <a:t>"Time and calendars"</a:t>
            </a:r>
            <a:endParaRPr lang="ru-RU" dirty="0"/>
          </a:p>
        </p:txBody>
      </p:sp>
      <p:sp>
        <p:nvSpPr>
          <p:cNvPr id="4" name="Подзаголовок 3">
            <a:extLst>
              <a:ext uri="{FF2B5EF4-FFF2-40B4-BE49-F238E27FC236}">
                <a16:creationId xmlns:a16="http://schemas.microsoft.com/office/drawing/2014/main" id="{163E35BE-369D-4D60-AE80-C40C23EF73EB}"/>
              </a:ext>
            </a:extLst>
          </p:cNvPr>
          <p:cNvSpPr>
            <a:spLocks noGrp="1"/>
          </p:cNvSpPr>
          <p:nvPr>
            <p:ph type="subTitle" idx="1"/>
          </p:nvPr>
        </p:nvSpPr>
        <p:spPr>
          <a:xfrm>
            <a:off x="6095999" y="1737945"/>
            <a:ext cx="6009287" cy="4319590"/>
          </a:xfrm>
        </p:spPr>
        <p:txBody>
          <a:bodyPr>
            <a:normAutofit fontScale="92500"/>
          </a:bodyPr>
          <a:lstStyle/>
          <a:p>
            <a:pPr algn="l"/>
            <a:r>
              <a:rPr lang="ru-RU" dirty="0"/>
              <a:t>   </a:t>
            </a:r>
            <a:r>
              <a:rPr lang="en-US" sz="4000" dirty="0"/>
              <a:t>The exhibition is placed on the wall of time and tells about the different types of calendars peculiar to certain eras and peoples.</a:t>
            </a:r>
            <a:endParaRPr lang="ru-RU" sz="4000" dirty="0"/>
          </a:p>
          <a:p>
            <a:pPr algn="l"/>
            <a:r>
              <a:rPr lang="ru-RU" sz="4000" dirty="0"/>
              <a:t>   </a:t>
            </a:r>
            <a:r>
              <a:rPr lang="ru-RU" sz="4000" dirty="0" smtClean="0"/>
              <a:t> </a:t>
            </a:r>
            <a:endParaRPr lang="ru-RU" sz="4000" dirty="0"/>
          </a:p>
        </p:txBody>
      </p:sp>
      <p:sp>
        <p:nvSpPr>
          <p:cNvPr id="5" name="Номер слайда 4">
            <a:extLst>
              <a:ext uri="{FF2B5EF4-FFF2-40B4-BE49-F238E27FC236}">
                <a16:creationId xmlns:a16="http://schemas.microsoft.com/office/drawing/2014/main" id="{008668C3-64C6-41E3-A138-99F4C3F0A391}"/>
              </a:ext>
            </a:extLst>
          </p:cNvPr>
          <p:cNvSpPr>
            <a:spLocks noGrp="1"/>
          </p:cNvSpPr>
          <p:nvPr>
            <p:ph type="sldNum" sz="quarter" idx="14"/>
          </p:nvPr>
        </p:nvSpPr>
        <p:spPr/>
        <p:txBody>
          <a:bodyPr/>
          <a:lstStyle/>
          <a:p>
            <a:pPr rtl="0"/>
            <a:fld id="{19B51A1E-902D-48AF-9020-955120F399B6}" type="slidenum">
              <a:rPr lang="ru-RU" noProof="0" smtClean="0"/>
              <a:pPr rtl="0"/>
              <a:t>22</a:t>
            </a:fld>
            <a:endParaRPr lang="ru-RU" noProof="0" dirty="0"/>
          </a:p>
        </p:txBody>
      </p:sp>
    </p:spTree>
    <p:extLst>
      <p:ext uri="{BB962C8B-B14F-4D97-AF65-F5344CB8AC3E}">
        <p14:creationId xmlns:p14="http://schemas.microsoft.com/office/powerpoint/2010/main" val="2027995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C0D83BE1-BE86-4078-994F-0D54C3F3755C}"/>
              </a:ext>
            </a:extLst>
          </p:cNvPr>
          <p:cNvPicPr>
            <a:picLocks noGrp="1" noChangeAspect="1"/>
          </p:cNvPicPr>
          <p:nvPr>
            <p:ph type="pic" sz="quarter" idx="12"/>
          </p:nvPr>
        </p:nvPicPr>
        <p:blipFill>
          <a:blip r:embed="rId2"/>
          <a:srcRect l="20017" r="20017"/>
          <a:stretch>
            <a:fillRect/>
          </a:stretch>
        </p:blipFill>
        <p:spPr>
          <a:xfrm>
            <a:off x="3" y="-1"/>
            <a:ext cx="6095996" cy="6781027"/>
          </a:xfrm>
        </p:spPr>
      </p:pic>
      <p:sp>
        <p:nvSpPr>
          <p:cNvPr id="3" name="Заголовок 2">
            <a:extLst>
              <a:ext uri="{FF2B5EF4-FFF2-40B4-BE49-F238E27FC236}">
                <a16:creationId xmlns:a16="http://schemas.microsoft.com/office/drawing/2014/main" id="{E1C3AD9E-D52A-45E6-AE1A-9632965C3E7C}"/>
              </a:ext>
            </a:extLst>
          </p:cNvPr>
          <p:cNvSpPr>
            <a:spLocks noGrp="1"/>
          </p:cNvSpPr>
          <p:nvPr>
            <p:ph type="ctrTitle"/>
          </p:nvPr>
        </p:nvSpPr>
        <p:spPr>
          <a:xfrm>
            <a:off x="6095999" y="0"/>
            <a:ext cx="6009287" cy="1296140"/>
          </a:xfrm>
        </p:spPr>
        <p:txBody>
          <a:bodyPr>
            <a:normAutofit fontScale="90000"/>
          </a:bodyPr>
          <a:lstStyle/>
          <a:p>
            <a:r>
              <a:rPr lang="en-US" dirty="0"/>
              <a:t>"Russian Siberian village"</a:t>
            </a:r>
            <a:endParaRPr lang="ru-RU" dirty="0"/>
          </a:p>
        </p:txBody>
      </p:sp>
      <p:sp>
        <p:nvSpPr>
          <p:cNvPr id="4" name="Подзаголовок 3">
            <a:extLst>
              <a:ext uri="{FF2B5EF4-FFF2-40B4-BE49-F238E27FC236}">
                <a16:creationId xmlns:a16="http://schemas.microsoft.com/office/drawing/2014/main" id="{196DDDD9-882B-4C95-AC10-E664E270AAC1}"/>
              </a:ext>
            </a:extLst>
          </p:cNvPr>
          <p:cNvSpPr>
            <a:spLocks noGrp="1"/>
          </p:cNvSpPr>
          <p:nvPr>
            <p:ph type="subTitle" idx="1"/>
          </p:nvPr>
        </p:nvSpPr>
        <p:spPr>
          <a:xfrm>
            <a:off x="6182713" y="1588735"/>
            <a:ext cx="6009287" cy="4483591"/>
          </a:xfrm>
        </p:spPr>
        <p:txBody>
          <a:bodyPr>
            <a:normAutofit fontScale="92500"/>
          </a:bodyPr>
          <a:lstStyle/>
          <a:p>
            <a:pPr algn="l"/>
            <a:r>
              <a:rPr lang="en-US" dirty="0"/>
              <a:t>  </a:t>
            </a:r>
            <a:r>
              <a:rPr lang="en-US" sz="3200" dirty="0"/>
              <a:t>This complex, which is a Russian homestead </a:t>
            </a:r>
            <a:r>
              <a:rPr lang="en-US" sz="3200" dirty="0" err="1"/>
              <a:t>Pretoma</a:t>
            </a:r>
            <a:r>
              <a:rPr lang="en-US" sz="3200" dirty="0"/>
              <a:t> with the reconstructed residential and farm buildings. There are even small details of the village architecture, typical of most villages of Russian immigrants.</a:t>
            </a:r>
          </a:p>
          <a:p>
            <a:pPr algn="l"/>
            <a:r>
              <a:rPr lang="en-US" dirty="0"/>
              <a:t>   </a:t>
            </a:r>
            <a:r>
              <a:rPr lang="ru-RU" dirty="0" smtClean="0"/>
              <a:t> </a:t>
            </a:r>
            <a:endParaRPr lang="ru-RU" dirty="0"/>
          </a:p>
        </p:txBody>
      </p:sp>
      <p:sp>
        <p:nvSpPr>
          <p:cNvPr id="5" name="Номер слайда 4">
            <a:extLst>
              <a:ext uri="{FF2B5EF4-FFF2-40B4-BE49-F238E27FC236}">
                <a16:creationId xmlns:a16="http://schemas.microsoft.com/office/drawing/2014/main" id="{E6621669-504C-457B-977C-5228E5EC4F51}"/>
              </a:ext>
            </a:extLst>
          </p:cNvPr>
          <p:cNvSpPr>
            <a:spLocks noGrp="1"/>
          </p:cNvSpPr>
          <p:nvPr>
            <p:ph type="sldNum" sz="quarter" idx="14"/>
          </p:nvPr>
        </p:nvSpPr>
        <p:spPr/>
        <p:txBody>
          <a:bodyPr/>
          <a:lstStyle/>
          <a:p>
            <a:pPr rtl="0"/>
            <a:fld id="{19B51A1E-902D-48AF-9020-955120F399B6}" type="slidenum">
              <a:rPr lang="ru-RU" noProof="0" smtClean="0"/>
              <a:pPr rtl="0"/>
              <a:t>23</a:t>
            </a:fld>
            <a:endParaRPr lang="ru-RU" noProof="0" dirty="0"/>
          </a:p>
        </p:txBody>
      </p:sp>
    </p:spTree>
    <p:extLst>
      <p:ext uri="{BB962C8B-B14F-4D97-AF65-F5344CB8AC3E}">
        <p14:creationId xmlns:p14="http://schemas.microsoft.com/office/powerpoint/2010/main" val="16803703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4E515BB6-501B-47EE-B6E8-8CE2F0D4B87E}"/>
              </a:ext>
            </a:extLst>
          </p:cNvPr>
          <p:cNvPicPr>
            <a:picLocks noGrp="1" noChangeAspect="1"/>
          </p:cNvPicPr>
          <p:nvPr>
            <p:ph type="pic" sz="quarter" idx="12"/>
          </p:nvPr>
        </p:nvPicPr>
        <p:blipFill>
          <a:blip r:embed="rId2"/>
          <a:srcRect l="20048" r="20048"/>
          <a:stretch>
            <a:fillRect/>
          </a:stretch>
        </p:blipFill>
        <p:spPr>
          <a:xfrm>
            <a:off x="0" y="38485"/>
            <a:ext cx="6095999" cy="6781030"/>
          </a:xfrm>
        </p:spPr>
      </p:pic>
      <p:sp>
        <p:nvSpPr>
          <p:cNvPr id="3" name="Заголовок 2">
            <a:extLst>
              <a:ext uri="{FF2B5EF4-FFF2-40B4-BE49-F238E27FC236}">
                <a16:creationId xmlns:a16="http://schemas.microsoft.com/office/drawing/2014/main" id="{D49073C0-C48D-4443-BACE-045F268EB10D}"/>
              </a:ext>
            </a:extLst>
          </p:cNvPr>
          <p:cNvSpPr>
            <a:spLocks noGrp="1"/>
          </p:cNvSpPr>
          <p:nvPr>
            <p:ph type="ctrTitle"/>
          </p:nvPr>
        </p:nvSpPr>
        <p:spPr>
          <a:xfrm>
            <a:off x="6095999" y="86714"/>
            <a:ext cx="6009287" cy="1058505"/>
          </a:xfrm>
        </p:spPr>
        <p:txBody>
          <a:bodyPr/>
          <a:lstStyle/>
          <a:p>
            <a:r>
              <a:rPr lang="en-US" dirty="0"/>
              <a:t>Mongolian Yurt</a:t>
            </a:r>
            <a:endParaRPr lang="ru-RU" dirty="0"/>
          </a:p>
        </p:txBody>
      </p:sp>
      <p:sp>
        <p:nvSpPr>
          <p:cNvPr id="4" name="Подзаголовок 3">
            <a:extLst>
              <a:ext uri="{FF2B5EF4-FFF2-40B4-BE49-F238E27FC236}">
                <a16:creationId xmlns:a16="http://schemas.microsoft.com/office/drawing/2014/main" id="{338B800B-43FA-40A3-A28C-4CA23A25E044}"/>
              </a:ext>
            </a:extLst>
          </p:cNvPr>
          <p:cNvSpPr>
            <a:spLocks noGrp="1"/>
          </p:cNvSpPr>
          <p:nvPr>
            <p:ph type="subTitle" idx="1"/>
          </p:nvPr>
        </p:nvSpPr>
        <p:spPr>
          <a:xfrm>
            <a:off x="6095999" y="1610577"/>
            <a:ext cx="6096001" cy="4612669"/>
          </a:xfrm>
        </p:spPr>
        <p:txBody>
          <a:bodyPr>
            <a:normAutofit/>
          </a:bodyPr>
          <a:lstStyle/>
          <a:p>
            <a:pPr algn="l"/>
            <a:r>
              <a:rPr lang="ru-RU" dirty="0"/>
              <a:t>   </a:t>
            </a:r>
            <a:r>
              <a:rPr lang="en-US" sz="2800" dirty="0"/>
              <a:t>In the Yurt, covered with felt, recreated the life of pastoralists, nomads. The interior of the room is striking with bright colors of carpets, felt flooring. All furniture and wooden frame of the Yurt is painted in red, everywhere carving with the wishes of all the best.</a:t>
            </a:r>
            <a:endParaRPr lang="ru-RU" sz="2800" dirty="0"/>
          </a:p>
          <a:p>
            <a:pPr algn="l"/>
            <a:r>
              <a:rPr lang="ru-RU" dirty="0"/>
              <a:t>   </a:t>
            </a:r>
          </a:p>
        </p:txBody>
      </p:sp>
      <p:sp>
        <p:nvSpPr>
          <p:cNvPr id="5" name="Номер слайда 4">
            <a:extLst>
              <a:ext uri="{FF2B5EF4-FFF2-40B4-BE49-F238E27FC236}">
                <a16:creationId xmlns:a16="http://schemas.microsoft.com/office/drawing/2014/main" id="{3DF5E447-64F0-4A2E-BC38-B46E491F45C1}"/>
              </a:ext>
            </a:extLst>
          </p:cNvPr>
          <p:cNvSpPr>
            <a:spLocks noGrp="1"/>
          </p:cNvSpPr>
          <p:nvPr>
            <p:ph type="sldNum" sz="quarter" idx="14"/>
          </p:nvPr>
        </p:nvSpPr>
        <p:spPr/>
        <p:txBody>
          <a:bodyPr/>
          <a:lstStyle/>
          <a:p>
            <a:pPr rtl="0"/>
            <a:fld id="{19B51A1E-902D-48AF-9020-955120F399B6}" type="slidenum">
              <a:rPr lang="ru-RU" noProof="0" smtClean="0"/>
              <a:pPr rtl="0"/>
              <a:t>24</a:t>
            </a:fld>
            <a:endParaRPr lang="ru-RU" noProof="0" dirty="0"/>
          </a:p>
        </p:txBody>
      </p:sp>
    </p:spTree>
    <p:extLst>
      <p:ext uri="{BB962C8B-B14F-4D97-AF65-F5344CB8AC3E}">
        <p14:creationId xmlns:p14="http://schemas.microsoft.com/office/powerpoint/2010/main" val="33721131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0" y="2405063"/>
            <a:ext cx="7767638" cy="1646237"/>
          </a:xfrm>
        </p:spPr>
        <p:txBody>
          <a:bodyPr>
            <a:noAutofit/>
          </a:bodyPr>
          <a:lstStyle/>
          <a:p>
            <a:pPr algn="just"/>
            <a:r>
              <a:rPr lang="en-US" sz="8000" dirty="0" smtClean="0"/>
              <a:t>Kuznetsk</a:t>
            </a:r>
            <a:r>
              <a:rPr lang="ru-RU" sz="8000" dirty="0" smtClean="0"/>
              <a:t> </a:t>
            </a:r>
            <a:r>
              <a:rPr lang="en-US" sz="8000" dirty="0" smtClean="0"/>
              <a:t>fortress</a:t>
            </a:r>
            <a:endParaRPr lang="ru-RU" sz="80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513" y="44450"/>
            <a:ext cx="6977487" cy="6769100"/>
          </a:xfrm>
          <a:prstGeom prst="rect">
            <a:avLst/>
          </a:prstGeom>
        </p:spPr>
      </p:pic>
    </p:spTree>
    <p:extLst>
      <p:ext uri="{BB962C8B-B14F-4D97-AF65-F5344CB8AC3E}">
        <p14:creationId xmlns:p14="http://schemas.microsoft.com/office/powerpoint/2010/main" val="411936633"/>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95499" y="792493"/>
            <a:ext cx="6096000" cy="6001643"/>
          </a:xfrm>
          <a:prstGeom prst="rect">
            <a:avLst/>
          </a:prstGeom>
        </p:spPr>
        <p:txBody>
          <a:bodyPr>
            <a:spAutoFit/>
          </a:bodyPr>
          <a:lstStyle/>
          <a:p>
            <a:r>
              <a:rPr lang="en-US" sz="2400" dirty="0"/>
              <a:t>Kuznetsk fortress — a monument of history and architecture of Federal importance, located in the Kuznetsk district of Novokuznetsk, Kemerovo region. The stone fortress on the ascension hill was built in the city of Kuznetsk in 1800-1820 by order of Emperor Paul I, as part of the Siberian line to protect southern Siberia from the Chinese threat. Never since the construction has not participated in hostilities. It was abolished as a military fortress in 1846. Now in the castle Museum. The image of the fortress is used as an emblem by some organizations of Novokuznetsk, in particular, the newspaper "Kuznetsk worker".</a:t>
            </a:r>
            <a:endParaRPr lang="ru-RU" sz="2400" dirty="0"/>
          </a:p>
        </p:txBody>
      </p:sp>
      <p:pic>
        <p:nvPicPr>
          <p:cNvPr id="3" name="Рисунок 2"/>
          <p:cNvPicPr>
            <a:picLocks noChangeAspect="1"/>
          </p:cNvPicPr>
          <p:nvPr/>
        </p:nvPicPr>
        <p:blipFill>
          <a:blip r:embed="rId2"/>
          <a:stretch>
            <a:fillRect/>
          </a:stretch>
        </p:blipFill>
        <p:spPr>
          <a:xfrm>
            <a:off x="6688002" y="2468880"/>
            <a:ext cx="5379308" cy="4081550"/>
          </a:xfrm>
          <a:prstGeom prst="rect">
            <a:avLst/>
          </a:prstGeom>
        </p:spPr>
      </p:pic>
    </p:spTree>
    <p:extLst>
      <p:ext uri="{BB962C8B-B14F-4D97-AF65-F5344CB8AC3E}">
        <p14:creationId xmlns:p14="http://schemas.microsoft.com/office/powerpoint/2010/main" val="685717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04552" y="489397"/>
            <a:ext cx="6144393" cy="5632311"/>
          </a:xfrm>
          <a:prstGeom prst="rect">
            <a:avLst/>
          </a:prstGeom>
        </p:spPr>
        <p:txBody>
          <a:bodyPr wrap="square">
            <a:spAutoFit/>
          </a:bodyPr>
          <a:lstStyle/>
          <a:p>
            <a:r>
              <a:rPr lang="en-US" sz="2000" dirty="0"/>
              <a:t>In the 17th and 18th century, the town of Kuznetsk was repeatedly attacked by neighboring tribes. According to one legend, when attacking the city in 1764, a 12-year-old boy pointed guns at the enemy[1]. At the end of the XVIII century the city of Kuznetsk remained an important stronghold on the Eastern flank of the border linear system from the Caspian to the Altai. To modernize the Kuznetsk fortifications, the commander of the Siberian corps, Lieutenant General Gustav </a:t>
            </a:r>
            <a:r>
              <a:rPr lang="en-US" sz="2000" dirty="0" err="1"/>
              <a:t>Strandman</a:t>
            </a:r>
            <a:r>
              <a:rPr lang="en-US" sz="2000" dirty="0"/>
              <a:t> developed a project, which consisted in the construction of two earthen fortresses of Bastion type. In April 1798, Emperor Paul I approved this project. In 1799, the year one of consolidation (so-called "Swamp citadel") at the foot of the ascension of the mountain is already built. On the mountain itself, the construction of a unique engineering fortification began only in 1800.</a:t>
            </a:r>
            <a:endParaRPr lang="ru-RU" sz="2000" dirty="0"/>
          </a:p>
        </p:txBody>
      </p:sp>
      <p:pic>
        <p:nvPicPr>
          <p:cNvPr id="3" name="Рисунок 2"/>
          <p:cNvPicPr>
            <a:picLocks noChangeAspect="1"/>
          </p:cNvPicPr>
          <p:nvPr/>
        </p:nvPicPr>
        <p:blipFill>
          <a:blip r:embed="rId2"/>
          <a:stretch>
            <a:fillRect/>
          </a:stretch>
        </p:blipFill>
        <p:spPr>
          <a:xfrm>
            <a:off x="7044743" y="3854850"/>
            <a:ext cx="3799267" cy="3003150"/>
          </a:xfrm>
          <a:prstGeom prst="rect">
            <a:avLst/>
          </a:prstGeom>
        </p:spPr>
      </p:pic>
      <p:pic>
        <p:nvPicPr>
          <p:cNvPr id="4" name="Рисунок 3"/>
          <p:cNvPicPr>
            <a:picLocks noChangeAspect="1"/>
          </p:cNvPicPr>
          <p:nvPr/>
        </p:nvPicPr>
        <p:blipFill>
          <a:blip r:embed="rId3"/>
          <a:stretch>
            <a:fillRect/>
          </a:stretch>
        </p:blipFill>
        <p:spPr>
          <a:xfrm>
            <a:off x="7148945" y="105387"/>
            <a:ext cx="3592036" cy="3617121"/>
          </a:xfrm>
          <a:prstGeom prst="rect">
            <a:avLst/>
          </a:prstGeom>
        </p:spPr>
      </p:pic>
    </p:spTree>
    <p:extLst>
      <p:ext uri="{BB962C8B-B14F-4D97-AF65-F5344CB8AC3E}">
        <p14:creationId xmlns:p14="http://schemas.microsoft.com/office/powerpoint/2010/main" val="1795077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6210" y="319083"/>
            <a:ext cx="5320146" cy="7017306"/>
          </a:xfrm>
          <a:prstGeom prst="rect">
            <a:avLst/>
          </a:prstGeom>
        </p:spPr>
        <p:txBody>
          <a:bodyPr wrap="square">
            <a:spAutoFit/>
          </a:bodyPr>
          <a:lstStyle/>
          <a:p>
            <a:r>
              <a:rPr lang="en-US" sz="2400" dirty="0" smtClean="0"/>
              <a:t>By </a:t>
            </a:r>
            <a:r>
              <a:rPr lang="en-US" sz="2400" dirty="0"/>
              <a:t>the end of the 1830s the fortress was not needed, began a gradual withdrawal of military units from its territory. In 1846, the fortress was removed from the balance of the Ministry of War and transferred to the Altai mining Department. The fortress was rebuilt several times, some of them were sold for scrapping. In the 1860s, in one of the converted buildings of the fortress lived unmarried lower ranks of the Kuznetsk wheelchair team.</a:t>
            </a:r>
          </a:p>
          <a:p>
            <a:endParaRPr lang="en-US" sz="2400" dirty="0"/>
          </a:p>
          <a:p>
            <a:r>
              <a:rPr lang="en-US" sz="2400" dirty="0"/>
              <a:t>In 1870, the fortress was organized Kuznetsk prison Tomsk province for criminals. It was called "Kuznetsk prison castle".</a:t>
            </a:r>
          </a:p>
          <a:p>
            <a:endParaRPr lang="en-US" dirty="0"/>
          </a:p>
        </p:txBody>
      </p:sp>
      <p:pic>
        <p:nvPicPr>
          <p:cNvPr id="3" name="Рисунок 2"/>
          <p:cNvPicPr>
            <a:picLocks noChangeAspect="1"/>
          </p:cNvPicPr>
          <p:nvPr/>
        </p:nvPicPr>
        <p:blipFill>
          <a:blip r:embed="rId2"/>
          <a:stretch>
            <a:fillRect/>
          </a:stretch>
        </p:blipFill>
        <p:spPr>
          <a:xfrm>
            <a:off x="6176356" y="90152"/>
            <a:ext cx="5916906" cy="6767847"/>
          </a:xfrm>
          <a:prstGeom prst="rect">
            <a:avLst/>
          </a:prstGeom>
        </p:spPr>
      </p:pic>
    </p:spTree>
    <p:extLst>
      <p:ext uri="{BB962C8B-B14F-4D97-AF65-F5344CB8AC3E}">
        <p14:creationId xmlns:p14="http://schemas.microsoft.com/office/powerpoint/2010/main" val="431910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95499" y="125073"/>
            <a:ext cx="4948843" cy="6524863"/>
          </a:xfrm>
          <a:prstGeom prst="rect">
            <a:avLst/>
          </a:prstGeom>
        </p:spPr>
        <p:txBody>
          <a:bodyPr wrap="square">
            <a:spAutoFit/>
          </a:bodyPr>
          <a:lstStyle/>
          <a:p>
            <a:r>
              <a:rPr lang="en-US" sz="2000" dirty="0"/>
              <a:t>The Museum occupies an area of about 21 hectare. Here you'll find not only the fortress itself, but many other historical and natural monuments, including a waterfall in a narrow canyon near the site of the redoubt </a:t>
            </a:r>
            <a:r>
              <a:rPr lang="en-US" sz="2000" dirty="0" err="1"/>
              <a:t>Verkhotomskoye</a:t>
            </a:r>
            <a:r>
              <a:rPr lang="en-US" sz="2000" dirty="0"/>
              <a:t> Kuznetsk fortress. The Museum includes more than a dozen military fortifications and architectural objects of varying degrees of preservation. The Museum has several archaeological sites of different types. Museum staff continue to study the Kuznetsk fortress (archaeological and archival research), working on updating the exhibition. The exhibition presents the military history of the region, the materials of excavations of Kuznetsk fortress, the history of fortified "lines", the history of the Kuznetsk prison castle, located on the territory of the </a:t>
            </a:r>
            <a:r>
              <a:rPr lang="en-US" sz="2000" dirty="0" smtClean="0"/>
              <a:t>fortress.</a:t>
            </a:r>
            <a:endParaRPr lang="ru-RU" sz="2000" dirty="0" smtClean="0"/>
          </a:p>
          <a:p>
            <a:r>
              <a:rPr lang="en-US" dirty="0" smtClean="0"/>
              <a:t> </a:t>
            </a:r>
            <a:endParaRPr lang="ru-RU" dirty="0"/>
          </a:p>
        </p:txBody>
      </p:sp>
      <p:pic>
        <p:nvPicPr>
          <p:cNvPr id="3" name="Рисунок 2"/>
          <p:cNvPicPr>
            <a:picLocks noChangeAspect="1"/>
          </p:cNvPicPr>
          <p:nvPr/>
        </p:nvPicPr>
        <p:blipFill>
          <a:blip r:embed="rId2"/>
          <a:stretch>
            <a:fillRect/>
          </a:stretch>
        </p:blipFill>
        <p:spPr>
          <a:xfrm flipH="1">
            <a:off x="5644340" y="283335"/>
            <a:ext cx="6397405" cy="6028047"/>
          </a:xfrm>
          <a:prstGeom prst="rect">
            <a:avLst/>
          </a:prstGeom>
        </p:spPr>
      </p:pic>
    </p:spTree>
    <p:extLst>
      <p:ext uri="{BB962C8B-B14F-4D97-AF65-F5344CB8AC3E}">
        <p14:creationId xmlns:p14="http://schemas.microsoft.com/office/powerpoint/2010/main" val="1688550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85611" y="115911"/>
            <a:ext cx="8500057" cy="6678751"/>
          </a:xfrm>
          <a:prstGeom prst="rect">
            <a:avLst/>
          </a:prstGeom>
        </p:spPr>
        <p:txBody>
          <a:bodyPr wrap="square">
            <a:spAutoFit/>
          </a:bodyPr>
          <a:lstStyle/>
          <a:p>
            <a:pPr>
              <a:lnSpc>
                <a:spcPct val="107000"/>
              </a:lnSpc>
              <a:spcAft>
                <a:spcPts val="800"/>
              </a:spcAft>
            </a:pPr>
            <a:r>
              <a:rPr lang="ru-RU" sz="4000" b="1" dirty="0">
                <a:latin typeface="Times New Roman" panose="02020603050405020304" pitchFamily="18" charset="0"/>
                <a:ea typeface="Calibri" panose="020F0502020204030204" pitchFamily="34" charset="0"/>
                <a:cs typeface="Times New Roman" panose="02020603050405020304" pitchFamily="18" charset="0"/>
              </a:rPr>
              <a:t>Кузнецкая наша земля  </a:t>
            </a:r>
            <a:r>
              <a:rPr lang="ru-RU" sz="4000" dirty="0">
                <a:latin typeface="Times New Roman" panose="02020603050405020304" pitchFamily="18" charset="0"/>
                <a:ea typeface="Calibri" panose="020F0502020204030204" pitchFamily="34" charset="0"/>
                <a:cs typeface="Times New Roman" panose="02020603050405020304" pitchFamily="18" charset="0"/>
              </a:rPr>
              <a:t/>
            </a:r>
            <a:br>
              <a:rPr lang="ru-RU" sz="4000" dirty="0">
                <a:latin typeface="Times New Roman" panose="02020603050405020304" pitchFamily="18" charset="0"/>
                <a:ea typeface="Calibri" panose="020F0502020204030204" pitchFamily="34" charset="0"/>
                <a:cs typeface="Times New Roman" panose="02020603050405020304" pitchFamily="18" charset="0"/>
              </a:rPr>
            </a:br>
            <a:r>
              <a:rPr lang="ru-RU" sz="4000" dirty="0">
                <a:latin typeface="Times New Roman" panose="02020603050405020304" pitchFamily="18" charset="0"/>
                <a:ea typeface="Calibri" panose="020F0502020204030204" pitchFamily="34" charset="0"/>
                <a:cs typeface="Times New Roman" panose="02020603050405020304" pitchFamily="18" charset="0"/>
              </a:rPr>
              <a:t>Богата родная Россия,                             </a:t>
            </a:r>
            <a:br>
              <a:rPr lang="ru-RU" sz="4000" dirty="0">
                <a:latin typeface="Times New Roman" panose="02020603050405020304" pitchFamily="18" charset="0"/>
                <a:ea typeface="Calibri" panose="020F0502020204030204" pitchFamily="34" charset="0"/>
                <a:cs typeface="Times New Roman" panose="02020603050405020304" pitchFamily="18" charset="0"/>
              </a:rPr>
            </a:br>
            <a:r>
              <a:rPr lang="ru-RU" sz="4000" dirty="0">
                <a:latin typeface="Times New Roman" panose="02020603050405020304" pitchFamily="18" charset="0"/>
                <a:ea typeface="Calibri" panose="020F0502020204030204" pitchFamily="34" charset="0"/>
                <a:cs typeface="Times New Roman" panose="02020603050405020304" pitchFamily="18" charset="0"/>
              </a:rPr>
              <a:t>Но прямо скажу без прикрас,                 </a:t>
            </a:r>
            <a:br>
              <a:rPr lang="ru-RU" sz="4000" dirty="0">
                <a:latin typeface="Times New Roman" panose="02020603050405020304" pitchFamily="18" charset="0"/>
                <a:ea typeface="Calibri" panose="020F0502020204030204" pitchFamily="34" charset="0"/>
                <a:cs typeface="Times New Roman" panose="02020603050405020304" pitchFamily="18" charset="0"/>
              </a:rPr>
            </a:br>
            <a:r>
              <a:rPr lang="ru-RU" sz="4000" dirty="0">
                <a:latin typeface="Times New Roman" panose="02020603050405020304" pitchFamily="18" charset="0"/>
                <a:ea typeface="Calibri" panose="020F0502020204030204" pitchFamily="34" charset="0"/>
                <a:cs typeface="Times New Roman" panose="02020603050405020304" pitchFamily="18" charset="0"/>
              </a:rPr>
              <a:t>Что края любого красивей                      </a:t>
            </a:r>
            <a:br>
              <a:rPr lang="ru-RU" sz="4000" dirty="0">
                <a:latin typeface="Times New Roman" panose="02020603050405020304" pitchFamily="18" charset="0"/>
                <a:ea typeface="Calibri" panose="020F0502020204030204" pitchFamily="34" charset="0"/>
                <a:cs typeface="Times New Roman" panose="02020603050405020304" pitchFamily="18" charset="0"/>
              </a:rPr>
            </a:br>
            <a:r>
              <a:rPr lang="ru-RU" sz="4000" dirty="0">
                <a:latin typeface="Times New Roman" panose="02020603050405020304" pitchFamily="18" charset="0"/>
                <a:ea typeface="Calibri" panose="020F0502020204030204" pitchFamily="34" charset="0"/>
                <a:cs typeface="Times New Roman" panose="02020603050405020304" pitchFamily="18" charset="0"/>
              </a:rPr>
              <a:t>Наш юный, могучий Кузбасс.                 </a:t>
            </a:r>
            <a:br>
              <a:rPr lang="ru-RU" sz="4000" dirty="0">
                <a:latin typeface="Times New Roman" panose="02020603050405020304" pitchFamily="18" charset="0"/>
                <a:ea typeface="Calibri" panose="020F0502020204030204" pitchFamily="34" charset="0"/>
                <a:cs typeface="Times New Roman" panose="02020603050405020304" pitchFamily="18" charset="0"/>
              </a:rPr>
            </a:br>
            <a:r>
              <a:rPr lang="ru-RU" sz="4000" dirty="0">
                <a:latin typeface="Times New Roman" panose="02020603050405020304" pitchFamily="18" charset="0"/>
                <a:ea typeface="Calibri" panose="020F0502020204030204" pitchFamily="34" charset="0"/>
                <a:cs typeface="Times New Roman" panose="02020603050405020304" pitchFamily="18" charset="0"/>
              </a:rPr>
              <a:t>И сталью, и углем богата                      </a:t>
            </a:r>
            <a:br>
              <a:rPr lang="ru-RU" sz="4000" dirty="0">
                <a:latin typeface="Times New Roman" panose="02020603050405020304" pitchFamily="18" charset="0"/>
                <a:ea typeface="Calibri" panose="020F0502020204030204" pitchFamily="34" charset="0"/>
                <a:cs typeface="Times New Roman" panose="02020603050405020304" pitchFamily="18" charset="0"/>
              </a:rPr>
            </a:br>
            <a:r>
              <a:rPr lang="ru-RU" sz="4000" dirty="0">
                <a:latin typeface="Times New Roman" panose="02020603050405020304" pitchFamily="18" charset="0"/>
                <a:ea typeface="Calibri" panose="020F0502020204030204" pitchFamily="34" charset="0"/>
                <a:cs typeface="Times New Roman" panose="02020603050405020304" pitchFamily="18" charset="0"/>
              </a:rPr>
              <a:t>Родная сторонка моя.                           </a:t>
            </a:r>
            <a:br>
              <a:rPr lang="ru-RU" sz="4000" dirty="0">
                <a:latin typeface="Times New Roman" panose="02020603050405020304" pitchFamily="18" charset="0"/>
                <a:ea typeface="Calibri" panose="020F0502020204030204" pitchFamily="34" charset="0"/>
                <a:cs typeface="Times New Roman" panose="02020603050405020304" pitchFamily="18" charset="0"/>
              </a:rPr>
            </a:br>
            <a:r>
              <a:rPr lang="ru-RU" sz="4000" dirty="0">
                <a:latin typeface="Times New Roman" panose="02020603050405020304" pitchFamily="18" charset="0"/>
                <a:ea typeface="Calibri" panose="020F0502020204030204" pitchFamily="34" charset="0"/>
                <a:cs typeface="Times New Roman" panose="02020603050405020304" pitchFamily="18" charset="0"/>
              </a:rPr>
              <a:t>Любимая, как хороша ты,                      </a:t>
            </a:r>
            <a:br>
              <a:rPr lang="ru-RU" sz="4000" dirty="0">
                <a:latin typeface="Times New Roman" panose="02020603050405020304" pitchFamily="18" charset="0"/>
                <a:ea typeface="Calibri" panose="020F0502020204030204" pitchFamily="34" charset="0"/>
                <a:cs typeface="Times New Roman" panose="02020603050405020304" pitchFamily="18" charset="0"/>
              </a:rPr>
            </a:br>
            <a:r>
              <a:rPr lang="ru-RU" sz="4000" dirty="0">
                <a:latin typeface="Times New Roman" panose="02020603050405020304" pitchFamily="18" charset="0"/>
                <a:ea typeface="Calibri" panose="020F0502020204030204" pitchFamily="34" charset="0"/>
                <a:cs typeface="Times New Roman" panose="02020603050405020304" pitchFamily="18" charset="0"/>
              </a:rPr>
              <a:t>Кузнецкая наша земля!!!     </a:t>
            </a:r>
            <a:endParaRPr lang="ru-RU"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19419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58" y="1313645"/>
            <a:ext cx="8786622" cy="53318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Заголовок 1"/>
          <p:cNvSpPr>
            <a:spLocks noGrp="1"/>
          </p:cNvSpPr>
          <p:nvPr>
            <p:ph type="title"/>
          </p:nvPr>
        </p:nvSpPr>
        <p:spPr>
          <a:xfrm>
            <a:off x="499757" y="103030"/>
            <a:ext cx="8786622" cy="1532585"/>
          </a:xfrm>
        </p:spPr>
        <p:txBody>
          <a:bodyPr>
            <a:normAutofit/>
          </a:bodyPr>
          <a:lstStyle/>
          <a:p>
            <a:r>
              <a:rPr lang="en-US" sz="8000" dirty="0" err="1" smtClean="0"/>
              <a:t>Gornaya</a:t>
            </a:r>
            <a:r>
              <a:rPr lang="en-US" sz="8000" dirty="0" smtClean="0"/>
              <a:t> </a:t>
            </a:r>
            <a:r>
              <a:rPr lang="en-US" sz="8000" dirty="0" err="1"/>
              <a:t>Shoria</a:t>
            </a:r>
            <a:endParaRPr lang="ru-RU" sz="8000" dirty="0"/>
          </a:p>
        </p:txBody>
      </p:sp>
    </p:spTree>
    <p:extLst>
      <p:ext uri="{BB962C8B-B14F-4D97-AF65-F5344CB8AC3E}">
        <p14:creationId xmlns:p14="http://schemas.microsoft.com/office/powerpoint/2010/main" val="342018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randombar(horizontal)">
                                      <p:cBhvr>
                                        <p:cTn id="7" dur="125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Заголовок 1"/>
          <p:cNvSpPr txBox="1">
            <a:spLocks noGrp="1"/>
          </p:cNvSpPr>
          <p:nvPr>
            <p:ph type="title" idx="4294967295"/>
          </p:nvPr>
        </p:nvSpPr>
        <p:spPr/>
        <p:txBody>
          <a:bodyPr/>
          <a:lstStyle/>
          <a:p>
            <a:pPr eaLnBrk="1">
              <a:buSzPct val="45000"/>
              <a:buFont typeface="StarSymbol"/>
              <a:buNone/>
            </a:pPr>
            <a:r>
              <a:rPr smtClean="0">
                <a:latin typeface="Century Gothic" pitchFamily="34" charset="0"/>
                <a:ea typeface="Microsoft YaHei" pitchFamily="34" charset="-122"/>
                <a:cs typeface="Arial" charset="0"/>
              </a:rPr>
              <a:t>Mountain Shoria</a:t>
            </a:r>
            <a:br>
              <a:rPr smtClean="0">
                <a:latin typeface="Century Gothic" pitchFamily="34" charset="0"/>
                <a:ea typeface="Microsoft YaHei" pitchFamily="34" charset="-122"/>
                <a:cs typeface="Arial" charset="0"/>
              </a:rPr>
            </a:br>
            <a:endParaRPr smtClean="0">
              <a:latin typeface="Century Gothic" pitchFamily="34" charset="0"/>
              <a:ea typeface="Microsoft YaHei" pitchFamily="34" charset="-122"/>
              <a:cs typeface="Arial" charset="0"/>
            </a:endParaRPr>
          </a:p>
        </p:txBody>
      </p:sp>
      <p:sp>
        <p:nvSpPr>
          <p:cNvPr id="29698" name="Объект 2"/>
          <p:cNvSpPr txBox="1">
            <a:spLocks noGrp="1"/>
          </p:cNvSpPr>
          <p:nvPr>
            <p:ph type="body" idx="4294967295"/>
          </p:nvPr>
        </p:nvSpPr>
        <p:spPr bwMode="auto">
          <a:xfrm>
            <a:off x="476519" y="1365161"/>
            <a:ext cx="5924281" cy="4580027"/>
          </a:xfrm>
          <a:noFill/>
        </p:spPr>
        <p:txBody>
          <a:bodyPr numCol="1" anchorCtr="0" compatLnSpc="1">
            <a:prstTxWarp prst="textNoShape">
              <a:avLst/>
            </a:prstTxWarp>
            <a:normAutofit/>
          </a:bodyPr>
          <a:lstStyle/>
          <a:p>
            <a:pPr marL="431800" indent="-323850" eaLnBrk="1">
              <a:spcBef>
                <a:spcPct val="0"/>
              </a:spcBef>
              <a:spcAft>
                <a:spcPts val="1413"/>
              </a:spcAft>
            </a:pPr>
            <a:r>
              <a:rPr sz="2000" dirty="0" smtClean="0">
                <a:latin typeface="Century Gothic" pitchFamily="34" charset="0"/>
                <a:ea typeface="Microsoft YaHei" pitchFamily="34" charset="-122"/>
                <a:cs typeface="Arial" charset="0"/>
              </a:rPr>
              <a:t>Mountain </a:t>
            </a:r>
            <a:r>
              <a:rPr sz="2000" dirty="0" err="1" smtClean="0">
                <a:latin typeface="Century Gothic" pitchFamily="34" charset="0"/>
                <a:ea typeface="Microsoft YaHei" pitchFamily="34" charset="-122"/>
                <a:cs typeface="Arial" charset="0"/>
              </a:rPr>
              <a:t>Shoria</a:t>
            </a:r>
            <a:r>
              <a:rPr sz="2000" dirty="0" smtClean="0">
                <a:latin typeface="Century Gothic" pitchFamily="34" charset="0"/>
                <a:ea typeface="Microsoft YaHei" pitchFamily="34" charset="-122"/>
                <a:cs typeface="Arial" charset="0"/>
              </a:rPr>
              <a:t> (</a:t>
            </a:r>
            <a:r>
              <a:rPr sz="2000" dirty="0" err="1" smtClean="0">
                <a:latin typeface="Century Gothic" pitchFamily="34" charset="0"/>
                <a:ea typeface="Microsoft YaHei" pitchFamily="34" charset="-122"/>
                <a:cs typeface="Arial" charset="0"/>
              </a:rPr>
              <a:t>shorsk</a:t>
            </a:r>
            <a:r>
              <a:rPr sz="2000" dirty="0" smtClean="0">
                <a:latin typeface="Century Gothic" pitchFamily="34" charset="0"/>
                <a:ea typeface="Microsoft YaHei" pitchFamily="34" charset="-122"/>
                <a:cs typeface="Arial" charset="0"/>
              </a:rPr>
              <a:t>. </a:t>
            </a:r>
            <a:r>
              <a:rPr sz="2000" dirty="0" err="1" smtClean="0">
                <a:latin typeface="Century Gothic" pitchFamily="34" charset="0"/>
                <a:ea typeface="Microsoft YaHei" pitchFamily="34" charset="-122"/>
                <a:cs typeface="Arial" charset="0"/>
              </a:rPr>
              <a:t>Tala</a:t>
            </a:r>
            <a:r>
              <a:rPr sz="2000" dirty="0" smtClean="0">
                <a:latin typeface="Century Gothic" pitchFamily="34" charset="0"/>
                <a:ea typeface="Microsoft YaHei" pitchFamily="34" charset="-122"/>
                <a:cs typeface="Arial" charset="0"/>
              </a:rPr>
              <a:t> shore) is a mountain-taiga region, situated in the southern part of the Kemerovo region on a joint of Altay, </a:t>
            </a:r>
            <a:r>
              <a:rPr sz="2000" dirty="0" err="1" smtClean="0">
                <a:latin typeface="Century Gothic" pitchFamily="34" charset="0"/>
                <a:ea typeface="Microsoft YaHei" pitchFamily="34" charset="-122"/>
                <a:cs typeface="Arial" charset="0"/>
              </a:rPr>
              <a:t>Sayan</a:t>
            </a:r>
            <a:r>
              <a:rPr sz="2000" dirty="0" smtClean="0">
                <a:latin typeface="Century Gothic" pitchFamily="34" charset="0"/>
                <a:ea typeface="Microsoft YaHei" pitchFamily="34" charset="-122"/>
                <a:cs typeface="Arial" charset="0"/>
              </a:rPr>
              <a:t> and Kuznetsk </a:t>
            </a:r>
            <a:r>
              <a:rPr sz="2000" dirty="0" err="1" smtClean="0">
                <a:latin typeface="Century Gothic" pitchFamily="34" charset="0"/>
                <a:ea typeface="Microsoft YaHei" pitchFamily="34" charset="-122"/>
                <a:cs typeface="Arial" charset="0"/>
              </a:rPr>
              <a:t>Alatau</a:t>
            </a:r>
            <a:r>
              <a:rPr sz="2000" dirty="0" smtClean="0">
                <a:latin typeface="Century Gothic" pitchFamily="34" charset="0"/>
                <a:ea typeface="Microsoft YaHei" pitchFamily="34" charset="-122"/>
                <a:cs typeface="Arial" charset="0"/>
              </a:rPr>
              <a:t>. The region can be conditionally attributed to the Altai mountain system.</a:t>
            </a:r>
          </a:p>
          <a:p>
            <a:pPr marL="431800" indent="-323850" eaLnBrk="1">
              <a:spcBef>
                <a:spcPct val="0"/>
              </a:spcBef>
              <a:spcAft>
                <a:spcPts val="1413"/>
              </a:spcAft>
            </a:pPr>
            <a:r>
              <a:rPr sz="2000" dirty="0" smtClean="0">
                <a:latin typeface="Century Gothic" pitchFamily="34" charset="0"/>
                <a:ea typeface="Microsoft YaHei" pitchFamily="34" charset="-122"/>
                <a:cs typeface="Arial" charset="0"/>
              </a:rPr>
              <a:t>The name of </a:t>
            </a:r>
            <a:r>
              <a:rPr sz="2000" dirty="0" err="1" smtClean="0">
                <a:latin typeface="Century Gothic" pitchFamily="34" charset="0"/>
                <a:ea typeface="Microsoft YaHei" pitchFamily="34" charset="-122"/>
                <a:cs typeface="Arial" charset="0"/>
              </a:rPr>
              <a:t>Gornaya</a:t>
            </a:r>
            <a:r>
              <a:rPr sz="2000" dirty="0" smtClean="0">
                <a:latin typeface="Century Gothic" pitchFamily="34" charset="0"/>
                <a:ea typeface="Microsoft YaHei" pitchFamily="34" charset="-122"/>
                <a:cs typeface="Arial" charset="0"/>
              </a:rPr>
              <a:t> </a:t>
            </a:r>
            <a:r>
              <a:rPr sz="2000" dirty="0" err="1" smtClean="0">
                <a:latin typeface="Century Gothic" pitchFamily="34" charset="0"/>
                <a:ea typeface="Microsoft YaHei" pitchFamily="34" charset="-122"/>
                <a:cs typeface="Arial" charset="0"/>
              </a:rPr>
              <a:t>Shoriya</a:t>
            </a:r>
            <a:r>
              <a:rPr sz="2000" dirty="0" smtClean="0">
                <a:latin typeface="Century Gothic" pitchFamily="34" charset="0"/>
                <a:ea typeface="Microsoft YaHei" pitchFamily="34" charset="-122"/>
                <a:cs typeface="Arial" charset="0"/>
              </a:rPr>
              <a:t> received from a small number of original people </a:t>
            </a:r>
            <a:r>
              <a:rPr sz="2000" dirty="0" err="1" smtClean="0">
                <a:latin typeface="Century Gothic" pitchFamily="34" charset="0"/>
                <a:ea typeface="Microsoft YaHei" pitchFamily="34" charset="-122"/>
                <a:cs typeface="Arial" charset="0"/>
              </a:rPr>
              <a:t>Shors</a:t>
            </a:r>
            <a:r>
              <a:rPr sz="2000" dirty="0" smtClean="0">
                <a:latin typeface="Century Gothic" pitchFamily="34" charset="0"/>
                <a:ea typeface="Microsoft YaHei" pitchFamily="34" charset="-122"/>
                <a:cs typeface="Arial" charset="0"/>
              </a:rPr>
              <a:t>, the ancestors of which all Siberia was famous for their ability to smelt iron. It was their first Russian explorers called "Kuznetsk Tatars".</a:t>
            </a:r>
          </a:p>
        </p:txBody>
      </p:sp>
      <p:pic>
        <p:nvPicPr>
          <p:cNvPr id="29699" name="Picture 4"/>
          <p:cNvPicPr>
            <a:picLocks noChangeAspect="1"/>
          </p:cNvPicPr>
          <p:nvPr/>
        </p:nvPicPr>
        <p:blipFill>
          <a:blip r:embed="rId3"/>
          <a:srcRect/>
          <a:stretch>
            <a:fillRect/>
          </a:stretch>
        </p:blipFill>
        <p:spPr bwMode="auto">
          <a:xfrm>
            <a:off x="6400800" y="1"/>
            <a:ext cx="5791199" cy="6858000"/>
          </a:xfrm>
          <a:prstGeom prst="rect">
            <a:avLst/>
          </a:prstGeom>
          <a:noFill/>
          <a:ln w="9525">
            <a:noFill/>
            <a:miter lim="800000"/>
            <a:headEnd/>
            <a:tailEnd/>
          </a:ln>
        </p:spPr>
      </p:pic>
    </p:spTree>
    <p:extLst>
      <p:ext uri="{BB962C8B-B14F-4D97-AF65-F5344CB8AC3E}">
        <p14:creationId xmlns:p14="http://schemas.microsoft.com/office/powerpoint/2010/main" val="2730365941"/>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4553" y="163405"/>
            <a:ext cx="4350327" cy="5016758"/>
          </a:xfrm>
          <a:prstGeom prst="rect">
            <a:avLst/>
          </a:prstGeom>
        </p:spPr>
        <p:txBody>
          <a:bodyPr wrap="square">
            <a:spAutoFit/>
          </a:bodyPr>
          <a:lstStyle/>
          <a:p>
            <a:r>
              <a:rPr lang="en-US" sz="2000" dirty="0"/>
              <a:t>The modern relief of the Mountain Shoria was formed as a result of the long destruction of rocks and the gradual uplift of the entire territory. These are mountains of average height, mainly 500-800 meters. The formation of the relief was mainly influenced by flowing water, fluctuations in winter and summer temperatures, chemical and physical processes of weathering. As a result, picturesque narrow river valleys with rocky shores, soft outlines of peaks, numerous caves and grottoes were formed.</a:t>
            </a:r>
          </a:p>
        </p:txBody>
      </p:sp>
      <p:pic>
        <p:nvPicPr>
          <p:cNvPr id="3" name="Рисунок 2"/>
          <p:cNvPicPr>
            <a:picLocks noChangeAspect="1"/>
          </p:cNvPicPr>
          <p:nvPr/>
        </p:nvPicPr>
        <p:blipFill>
          <a:blip r:embed="rId2"/>
          <a:stretch>
            <a:fillRect/>
          </a:stretch>
        </p:blipFill>
        <p:spPr>
          <a:xfrm>
            <a:off x="4754880" y="0"/>
            <a:ext cx="7437120" cy="6858001"/>
          </a:xfrm>
          <a:prstGeom prst="rect">
            <a:avLst/>
          </a:prstGeom>
        </p:spPr>
      </p:pic>
    </p:spTree>
    <p:extLst>
      <p:ext uri="{BB962C8B-B14F-4D97-AF65-F5344CB8AC3E}">
        <p14:creationId xmlns:p14="http://schemas.microsoft.com/office/powerpoint/2010/main" val="33664507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4923" y="601439"/>
            <a:ext cx="3768437" cy="5355312"/>
          </a:xfrm>
          <a:prstGeom prst="rect">
            <a:avLst/>
          </a:prstGeom>
        </p:spPr>
        <p:txBody>
          <a:bodyPr wrap="square">
            <a:spAutoFit/>
          </a:bodyPr>
          <a:lstStyle/>
          <a:p>
            <a:r>
              <a:rPr lang="en-US" dirty="0"/>
              <a:t>Heights</a:t>
            </a:r>
          </a:p>
          <a:p>
            <a:endParaRPr lang="en-US" dirty="0"/>
          </a:p>
          <a:p>
            <a:r>
              <a:rPr lang="en-US" dirty="0"/>
              <a:t>The height of the region is from 500 to 1630 meters. The highest point Of the mountain Shoria — mount </a:t>
            </a:r>
            <a:r>
              <a:rPr lang="en-US" dirty="0" err="1"/>
              <a:t>Mustag</a:t>
            </a:r>
            <a:r>
              <a:rPr lang="en-US" dirty="0"/>
              <a:t> (Ice mountain) — a large granite massif stretching from South-West to North-East for more than 25 km. Under the influence of weathering here formed rocks similar to the humps of camels, the peaks of medieval palaces, rooster crest. In addition to the </a:t>
            </a:r>
            <a:r>
              <a:rPr lang="en-US" dirty="0" err="1"/>
              <a:t>Mustag</a:t>
            </a:r>
            <a:r>
              <a:rPr lang="en-US" dirty="0"/>
              <a:t> over coniferous taiga climb the snow-capped peaks Patina, Outage, </a:t>
            </a:r>
            <a:r>
              <a:rPr lang="en-US" dirty="0" err="1"/>
              <a:t>Kubesa</a:t>
            </a:r>
            <a:r>
              <a:rPr lang="en-US" dirty="0"/>
              <a:t>, Temirtau (Iron mountain), Green, Kul-Taiga. Almost all of them are skiing in winter, and in summer they are conquered by climbers.</a:t>
            </a:r>
          </a:p>
          <a:p>
            <a:endParaRPr lang="en-US"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1441" y="128789"/>
            <a:ext cx="7143750" cy="6606862"/>
          </a:xfrm>
          <a:prstGeom prst="rect">
            <a:avLst/>
          </a:prstGeom>
        </p:spPr>
      </p:pic>
    </p:spTree>
    <p:extLst>
      <p:ext uri="{BB962C8B-B14F-4D97-AF65-F5344CB8AC3E}">
        <p14:creationId xmlns:p14="http://schemas.microsoft.com/office/powerpoint/2010/main" val="11725857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920" y="0"/>
            <a:ext cx="6096000" cy="5078313"/>
          </a:xfrm>
          <a:prstGeom prst="rect">
            <a:avLst/>
          </a:prstGeom>
        </p:spPr>
        <p:txBody>
          <a:bodyPr>
            <a:spAutoFit/>
          </a:bodyPr>
          <a:lstStyle/>
          <a:p>
            <a:r>
              <a:rPr lang="en-US" dirty="0"/>
              <a:t>The most famous mountains:</a:t>
            </a:r>
          </a:p>
          <a:p>
            <a:endParaRPr lang="en-US" dirty="0"/>
          </a:p>
          <a:p>
            <a:r>
              <a:rPr lang="en-US" dirty="0"/>
              <a:t> Of </a:t>
            </a:r>
            <a:r>
              <a:rPr lang="en-US" dirty="0" err="1"/>
              <a:t>patyn</a:t>
            </a:r>
            <a:r>
              <a:rPr lang="en-US" dirty="0"/>
              <a:t> ("the Place of residence of the </a:t>
            </a:r>
            <a:r>
              <a:rPr lang="en-US" dirty="0" err="1"/>
              <a:t>Kuzbass</a:t>
            </a:r>
            <a:r>
              <a:rPr lang="en-US" dirty="0"/>
              <a:t> Yeti") — 1630 meters — the highest mountain of Mountain Shoria. In the area of large system of caves.</a:t>
            </a:r>
          </a:p>
          <a:p>
            <a:r>
              <a:rPr lang="en-US" dirty="0"/>
              <a:t> </a:t>
            </a:r>
            <a:r>
              <a:rPr lang="en-US" dirty="0" err="1"/>
              <a:t>Mustag</a:t>
            </a:r>
            <a:r>
              <a:rPr lang="en-US" dirty="0"/>
              <a:t> — located in the resort of </a:t>
            </a:r>
            <a:r>
              <a:rPr lang="en-US" dirty="0" err="1"/>
              <a:t>Sheregesh</a:t>
            </a:r>
            <a:endParaRPr lang="en-US" dirty="0"/>
          </a:p>
          <a:p>
            <a:r>
              <a:rPr lang="en-US" dirty="0"/>
              <a:t> Kurgan</a:t>
            </a:r>
          </a:p>
          <a:p>
            <a:r>
              <a:rPr lang="en-US" dirty="0"/>
              <a:t> </a:t>
            </a:r>
            <a:r>
              <a:rPr lang="en-US" dirty="0" err="1"/>
              <a:t>Caritel</a:t>
            </a:r>
            <a:r>
              <a:rPr lang="en-US" dirty="0"/>
              <a:t> (better known as G. Green, on the mountain there are most ski resort </a:t>
            </a:r>
            <a:r>
              <a:rPr lang="en-US" dirty="0" err="1"/>
              <a:t>Sheregesh</a:t>
            </a:r>
            <a:r>
              <a:rPr lang="en-US" dirty="0"/>
              <a:t>)</a:t>
            </a:r>
          </a:p>
          <a:p>
            <a:r>
              <a:rPr lang="en-US" dirty="0"/>
              <a:t> Ducking</a:t>
            </a:r>
          </a:p>
          <a:p>
            <a:endParaRPr lang="en-US" dirty="0"/>
          </a:p>
          <a:p>
            <a:r>
              <a:rPr lang="en-US" dirty="0"/>
              <a:t>Rivers</a:t>
            </a:r>
          </a:p>
          <a:p>
            <a:endParaRPr lang="en-US" dirty="0"/>
          </a:p>
          <a:p>
            <a:r>
              <a:rPr lang="en-US" dirty="0"/>
              <a:t>Mountain, clean and transparent to the bottom of the river cut through the deep riverbeds mountain ranges. The main of them — </a:t>
            </a:r>
            <a:r>
              <a:rPr lang="en-US" dirty="0" err="1"/>
              <a:t>Kondoma</a:t>
            </a:r>
            <a:r>
              <a:rPr lang="en-US" dirty="0"/>
              <a:t>, </a:t>
            </a:r>
            <a:r>
              <a:rPr lang="en-US" dirty="0" err="1"/>
              <a:t>Mundybash</a:t>
            </a:r>
            <a:r>
              <a:rPr lang="en-US" dirty="0"/>
              <a:t>, </a:t>
            </a:r>
            <a:r>
              <a:rPr lang="en-US" dirty="0" err="1"/>
              <a:t>Mrassu</a:t>
            </a:r>
            <a:r>
              <a:rPr lang="en-US" dirty="0"/>
              <a:t> (according to the </a:t>
            </a:r>
            <a:r>
              <a:rPr lang="en-US" dirty="0" err="1"/>
              <a:t>toponymic</a:t>
            </a:r>
            <a:r>
              <a:rPr lang="en-US" dirty="0"/>
              <a:t> dictionary — "cedar river"; in Shor </a:t>
            </a:r>
            <a:r>
              <a:rPr lang="en-US" dirty="0" err="1"/>
              <a:t>pyras</a:t>
            </a:r>
            <a:r>
              <a:rPr lang="en-US" dirty="0"/>
              <a:t> or </a:t>
            </a:r>
            <a:r>
              <a:rPr lang="en-US" dirty="0" err="1"/>
              <a:t>Pras</a:t>
            </a:r>
            <a:r>
              <a:rPr lang="en-US" dirty="0"/>
              <a:t>), </a:t>
            </a:r>
            <a:r>
              <a:rPr lang="en-US" dirty="0" err="1"/>
              <a:t>Pyzas</a:t>
            </a:r>
            <a:r>
              <a:rPr lang="en-US" dirty="0"/>
              <a:t>.</a:t>
            </a:r>
          </a:p>
          <a:p>
            <a:endParaRPr lang="en-US" dirty="0"/>
          </a:p>
        </p:txBody>
      </p:sp>
      <p:pic>
        <p:nvPicPr>
          <p:cNvPr id="3" name="Рисунок 2"/>
          <p:cNvPicPr>
            <a:picLocks noChangeAspect="1"/>
          </p:cNvPicPr>
          <p:nvPr/>
        </p:nvPicPr>
        <p:blipFill>
          <a:blip r:embed="rId2"/>
          <a:stretch>
            <a:fillRect/>
          </a:stretch>
        </p:blipFill>
        <p:spPr>
          <a:xfrm>
            <a:off x="6187021" y="1"/>
            <a:ext cx="6004979" cy="6858000"/>
          </a:xfrm>
          <a:prstGeom prst="rect">
            <a:avLst/>
          </a:prstGeom>
        </p:spPr>
      </p:pic>
    </p:spTree>
    <p:extLst>
      <p:ext uri="{BB962C8B-B14F-4D97-AF65-F5344CB8AC3E}">
        <p14:creationId xmlns:p14="http://schemas.microsoft.com/office/powerpoint/2010/main" val="29169415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368821"/>
            <a:ext cx="6096000" cy="4524315"/>
          </a:xfrm>
          <a:prstGeom prst="rect">
            <a:avLst/>
          </a:prstGeom>
        </p:spPr>
        <p:txBody>
          <a:bodyPr>
            <a:spAutoFit/>
          </a:bodyPr>
          <a:lstStyle/>
          <a:p>
            <a:r>
              <a:rPr lang="en-US" dirty="0"/>
              <a:t>In winter, Mountain Shoria is a ski resort, popular not only in the Kemerovo region, but also throughout the Siberian region. Especially popular Green mountain (</a:t>
            </a:r>
            <a:r>
              <a:rPr lang="en-US" dirty="0" err="1"/>
              <a:t>Karitsa</a:t>
            </a:r>
            <a:r>
              <a:rPr lang="en-US" dirty="0"/>
              <a:t>), 1270 m, located near the settlement of </a:t>
            </a:r>
            <a:r>
              <a:rPr lang="en-US" dirty="0" err="1"/>
              <a:t>Sheregesh</a:t>
            </a:r>
            <a:r>
              <a:rPr lang="en-US" dirty="0"/>
              <a:t>. There are constantly held professional and Amateur Championships of Russia. In winter there is a regular Tourist train "Winter fairy </a:t>
            </a:r>
            <a:r>
              <a:rPr lang="en-US" dirty="0" err="1"/>
              <a:t>tale"from</a:t>
            </a:r>
            <a:r>
              <a:rPr lang="en-US" dirty="0"/>
              <a:t> Novosibirsk.</a:t>
            </a:r>
          </a:p>
          <a:p>
            <a:endParaRPr lang="en-US" dirty="0"/>
          </a:p>
          <a:p>
            <a:r>
              <a:rPr lang="en-US" dirty="0"/>
              <a:t>Features of the ski resort:</a:t>
            </a:r>
          </a:p>
          <a:p>
            <a:endParaRPr lang="en-US" dirty="0"/>
          </a:p>
          <a:p>
            <a:r>
              <a:rPr lang="en-US" dirty="0"/>
              <a:t> the steepness of the slopes of 15-45°;</a:t>
            </a:r>
          </a:p>
          <a:p>
            <a:r>
              <a:rPr lang="en-US" dirty="0"/>
              <a:t>duration of snow cover — 7 months;</a:t>
            </a:r>
          </a:p>
          <a:p>
            <a:r>
              <a:rPr lang="en-US" dirty="0"/>
              <a:t>    light "cold" snow;</a:t>
            </a:r>
          </a:p>
          <a:p>
            <a:r>
              <a:rPr lang="en-US" dirty="0"/>
              <a:t>    the high level of trails on mount Green is recognized by experts of the international Federation of skiing and snowboarding.</a:t>
            </a:r>
            <a:endParaRPr lang="ru-RU" dirty="0"/>
          </a:p>
        </p:txBody>
      </p:sp>
      <p:pic>
        <p:nvPicPr>
          <p:cNvPr id="2" name="Рисунок 1"/>
          <p:cNvPicPr>
            <a:picLocks noChangeAspect="1"/>
          </p:cNvPicPr>
          <p:nvPr/>
        </p:nvPicPr>
        <p:blipFill>
          <a:blip r:embed="rId2"/>
          <a:stretch>
            <a:fillRect/>
          </a:stretch>
        </p:blipFill>
        <p:spPr>
          <a:xfrm>
            <a:off x="5898525" y="0"/>
            <a:ext cx="6293476" cy="6858000"/>
          </a:xfrm>
          <a:prstGeom prst="rect">
            <a:avLst/>
          </a:prstGeom>
        </p:spPr>
      </p:pic>
    </p:spTree>
    <p:extLst>
      <p:ext uri="{BB962C8B-B14F-4D97-AF65-F5344CB8AC3E}">
        <p14:creationId xmlns:p14="http://schemas.microsoft.com/office/powerpoint/2010/main" val="5144581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03032"/>
            <a:ext cx="8596668" cy="1300765"/>
          </a:xfrm>
        </p:spPr>
        <p:txBody>
          <a:bodyPr>
            <a:noAutofit/>
          </a:bodyPr>
          <a:lstStyle/>
          <a:p>
            <a:pPr algn="ctr"/>
            <a:r>
              <a:rPr lang="en-US" sz="9600" dirty="0" err="1" smtClean="0"/>
              <a:t>Mariinsk</a:t>
            </a:r>
            <a:endParaRPr lang="ru-RU" sz="96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761" y="1403797"/>
            <a:ext cx="8487177" cy="5454203"/>
          </a:xfrm>
          <a:prstGeom prst="rect">
            <a:avLst/>
          </a:prstGeom>
        </p:spPr>
      </p:pic>
    </p:spTree>
    <p:extLst>
      <p:ext uri="{BB962C8B-B14F-4D97-AF65-F5344CB8AC3E}">
        <p14:creationId xmlns:p14="http://schemas.microsoft.com/office/powerpoint/2010/main" val="30725409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latin typeface="Times New Roman" panose="02020603050405020304" pitchFamily="18" charset="0"/>
                <a:cs typeface="Times New Roman" panose="02020603050405020304" pitchFamily="18" charset="0"/>
              </a:rPr>
              <a:t>Кузбасс, Кузбасс – моя держава,</a:t>
            </a:r>
            <a:br>
              <a:rPr lang="ru-RU" dirty="0" smtClean="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Мой отчий дом, мой край родной,</a:t>
            </a:r>
            <a:br>
              <a:rPr lang="ru-RU" dirty="0" smtClean="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Кузбасс былинный, величавый,</a:t>
            </a:r>
            <a:br>
              <a:rPr lang="ru-RU" dirty="0" smtClean="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Одной мы связаны судьбой…</a:t>
            </a:r>
            <a:br>
              <a:rPr lang="ru-RU" dirty="0" smtClean="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(Н. </a:t>
            </a:r>
            <a:r>
              <a:rPr lang="ru-RU" dirty="0" err="1" smtClean="0">
                <a:latin typeface="Times New Roman" panose="02020603050405020304" pitchFamily="18" charset="0"/>
                <a:cs typeface="Times New Roman" panose="02020603050405020304" pitchFamily="18" charset="0"/>
              </a:rPr>
              <a:t>Чимбарова</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608" y="3206838"/>
            <a:ext cx="8913394" cy="3651161"/>
          </a:xfrm>
          <a:prstGeom prst="rect">
            <a:avLst/>
          </a:prstGeom>
        </p:spPr>
      </p:pic>
    </p:spTree>
    <p:extLst>
      <p:ext uri="{BB962C8B-B14F-4D97-AF65-F5344CB8AC3E}">
        <p14:creationId xmlns:p14="http://schemas.microsoft.com/office/powerpoint/2010/main" val="21652978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9600" dirty="0" smtClean="0">
                <a:latin typeface="Times New Roman" panose="02020603050405020304" pitchFamily="18" charset="0"/>
                <a:cs typeface="Times New Roman" panose="02020603050405020304" pitchFamily="18" charset="0"/>
              </a:rPr>
              <a:t>Спасибо за внимание!</a:t>
            </a:r>
            <a:endParaRPr lang="ru-RU" sz="9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897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4294967295"/>
          </p:nvPr>
        </p:nvSpPr>
        <p:spPr>
          <a:xfrm>
            <a:off x="605306" y="373487"/>
            <a:ext cx="4252443" cy="5698701"/>
          </a:xfrm>
        </p:spPr>
        <p:txBody>
          <a:bodyPr/>
          <a:lstStyle/>
          <a:p>
            <a:pPr eaLnBrk="1" hangingPunct="1">
              <a:buFontTx/>
              <a:buNone/>
            </a:pPr>
            <a:r>
              <a:rPr lang="en-US" altLang="en-US" dirty="0" smtClean="0">
                <a:latin typeface="Palatino Linotype" panose="02040502050505030304" pitchFamily="18" charset="0"/>
              </a:rPr>
              <a:t>   </a:t>
            </a:r>
            <a:r>
              <a:rPr lang="en-US" altLang="en-US" sz="3200" dirty="0" err="1">
                <a:latin typeface="Palatino Linotype" panose="02040502050505030304" pitchFamily="18" charset="0"/>
              </a:rPr>
              <a:t>Kuzbass</a:t>
            </a:r>
            <a:r>
              <a:rPr lang="en-US" altLang="en-US" sz="3200" dirty="0">
                <a:latin typeface="Palatino Linotype" panose="02040502050505030304" pitchFamily="18" charset="0"/>
              </a:rPr>
              <a:t> is a subject of the Russian Federation, part of the Siberian Federal district.</a:t>
            </a:r>
            <a:endParaRPr lang="ru-RU" altLang="en-US" sz="3200" dirty="0">
              <a:latin typeface="Palatino Linotype" panose="02040502050505030304" pitchFamily="18" charset="0"/>
            </a:endParaRPr>
          </a:p>
          <a:p>
            <a:pPr eaLnBrk="1" hangingPunct="1">
              <a:buFontTx/>
              <a:buNone/>
            </a:pPr>
            <a:r>
              <a:rPr lang="en-US" altLang="en-US" sz="3200" dirty="0">
                <a:latin typeface="Palatino Linotype" panose="02040502050505030304" pitchFamily="18" charset="0"/>
              </a:rPr>
              <a:t>   The area of the region is 95 725 km2; according to this indicator, the region ranks 34th in the country.</a:t>
            </a:r>
          </a:p>
        </p:txBody>
      </p:sp>
      <p:pic>
        <p:nvPicPr>
          <p:cNvPr id="3076" name="Рисунок 3" descr="800px-Coat_of_arms_of_Kemerovo_Oblast.sv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4582" y="489397"/>
            <a:ext cx="4718512" cy="558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373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Содержимое 2"/>
          <p:cNvSpPr>
            <a:spLocks noGrp="1"/>
          </p:cNvSpPr>
          <p:nvPr>
            <p:ph idx="4294967295"/>
          </p:nvPr>
        </p:nvSpPr>
        <p:spPr>
          <a:xfrm>
            <a:off x="0" y="785813"/>
            <a:ext cx="5214938" cy="5429250"/>
          </a:xfrm>
        </p:spPr>
        <p:txBody>
          <a:bodyPr/>
          <a:lstStyle/>
          <a:p>
            <a:pPr>
              <a:buFontTx/>
              <a:buNone/>
            </a:pPr>
            <a:r>
              <a:rPr lang="ru-RU" altLang="ru-RU" sz="2400">
                <a:latin typeface="Palatino Linotype" panose="02040502050505030304" pitchFamily="18" charset="0"/>
              </a:rPr>
              <a:t>    </a:t>
            </a:r>
            <a:r>
              <a:rPr lang="en-US" altLang="ru-RU" sz="2400">
                <a:latin typeface="Palatino Linotype" panose="02040502050505030304" pitchFamily="18" charset="0"/>
              </a:rPr>
              <a:t>The territory of modern Kuzbass was inhabited several thousand years ago. In 1618, in the South of the future region was founded Kuznetsky Ostrog to protect Russian lands from the Mongol and Dzungarian invaders, in 1698 — Mariinsk — is the oldest settlements of the Kemerovo region. In 1721 Mikhailo Volkov found on the shore Tom "burnt mountain" (burning coal seam), thereby becoming a pioneer of Kuznetsk coal.</a:t>
            </a:r>
            <a:endParaRPr lang="ru-RU" altLang="ru-RU" sz="2400">
              <a:latin typeface="Palatino Linotype" panose="02040502050505030304" pitchFamily="18" charset="0"/>
            </a:endParaRPr>
          </a:p>
        </p:txBody>
      </p:sp>
      <p:pic>
        <p:nvPicPr>
          <p:cNvPr id="5" name="Рисунок 4" descr="1e44295d167006f519353a8587c71b59.gif"/>
          <p:cNvPicPr>
            <a:picLocks noChangeAspect="1"/>
          </p:cNvPicPr>
          <p:nvPr/>
        </p:nvPicPr>
        <p:blipFill>
          <a:blip r:embed="rId2"/>
          <a:stretch>
            <a:fillRect/>
          </a:stretch>
        </p:blipFill>
        <p:spPr>
          <a:xfrm>
            <a:off x="4932608" y="90152"/>
            <a:ext cx="4481847" cy="6814109"/>
          </a:xfrm>
          <a:prstGeom prst="rect">
            <a:avLst/>
          </a:prstGeom>
          <a:ln>
            <a:noFill/>
          </a:ln>
          <a:effectLst>
            <a:softEdge rad="112500"/>
          </a:effectLst>
        </p:spPr>
      </p:pic>
    </p:spTree>
    <p:extLst>
      <p:ext uri="{BB962C8B-B14F-4D97-AF65-F5344CB8AC3E}">
        <p14:creationId xmlns:p14="http://schemas.microsoft.com/office/powerpoint/2010/main" val="3345474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Содержимое 2"/>
          <p:cNvSpPr>
            <a:spLocks noGrp="1"/>
          </p:cNvSpPr>
          <p:nvPr>
            <p:ph idx="4294967295"/>
          </p:nvPr>
        </p:nvSpPr>
        <p:spPr>
          <a:xfrm>
            <a:off x="0" y="141668"/>
            <a:ext cx="8143875" cy="2820473"/>
          </a:xfrm>
        </p:spPr>
        <p:txBody>
          <a:bodyPr/>
          <a:lstStyle/>
          <a:p>
            <a:pPr>
              <a:buFontTx/>
              <a:buNone/>
            </a:pPr>
            <a:r>
              <a:rPr lang="ru-RU" altLang="ru-RU" sz="2400" dirty="0">
                <a:latin typeface="Palatino Linotype" panose="02040502050505030304" pitchFamily="18" charset="0"/>
              </a:rPr>
              <a:t>    </a:t>
            </a:r>
            <a:r>
              <a:rPr lang="en-US" altLang="ru-RU" sz="2400" dirty="0">
                <a:latin typeface="Palatino Linotype" panose="02040502050505030304" pitchFamily="18" charset="0"/>
              </a:rPr>
              <a:t>A notable development in the region is at the end of the XVIII century were constructed the </a:t>
            </a:r>
            <a:r>
              <a:rPr lang="en-US" altLang="ru-RU" sz="2400" dirty="0" err="1">
                <a:latin typeface="Palatino Linotype" panose="02040502050505030304" pitchFamily="18" charset="0"/>
              </a:rPr>
              <a:t>Kolyvan</a:t>
            </a:r>
            <a:r>
              <a:rPr lang="en-US" altLang="ru-RU" sz="2400" dirty="0">
                <a:latin typeface="Palatino Linotype" panose="02040502050505030304" pitchFamily="18" charset="0"/>
              </a:rPr>
              <a:t>—</a:t>
            </a:r>
            <a:r>
              <a:rPr lang="en-US" altLang="ru-RU" sz="2400" dirty="0" err="1">
                <a:latin typeface="Palatino Linotype" panose="02040502050505030304" pitchFamily="18" charset="0"/>
              </a:rPr>
              <a:t>Voskresensk</a:t>
            </a:r>
            <a:r>
              <a:rPr lang="en-US" altLang="ru-RU" sz="2400" dirty="0">
                <a:latin typeface="Palatino Linotype" panose="02040502050505030304" pitchFamily="18" charset="0"/>
              </a:rPr>
              <a:t> plants A. N. </a:t>
            </a:r>
            <a:r>
              <a:rPr lang="en-US" altLang="ru-RU" sz="2400" dirty="0" err="1">
                <a:latin typeface="Palatino Linotype" panose="02040502050505030304" pitchFamily="18" charset="0"/>
              </a:rPr>
              <a:t>Demidov</a:t>
            </a:r>
            <a:r>
              <a:rPr lang="en-US" altLang="ru-RU" sz="2400" dirty="0">
                <a:latin typeface="Palatino Linotype" panose="02040502050505030304" pitchFamily="18" charset="0"/>
              </a:rPr>
              <a:t>, who later became the property of the Imperial house of the Romanovs — this time a large part of the </a:t>
            </a:r>
            <a:r>
              <a:rPr lang="en-US" altLang="ru-RU" sz="2400" dirty="0" err="1">
                <a:latin typeface="Palatino Linotype" panose="02040502050505030304" pitchFamily="18" charset="0"/>
              </a:rPr>
              <a:t>Kuzbass</a:t>
            </a:r>
            <a:r>
              <a:rPr lang="en-US" altLang="ru-RU" sz="2400" dirty="0">
                <a:latin typeface="Palatino Linotype" panose="02040502050505030304" pitchFamily="18" charset="0"/>
              </a:rPr>
              <a:t> included in the Altai mountain district, was in charge of the Cabinet of His Imperial Majesty.</a:t>
            </a:r>
            <a:endParaRPr lang="ru-RU" altLang="ru-RU" sz="2400" dirty="0">
              <a:latin typeface="Palatino Linotype" panose="02040502050505030304" pitchFamily="18" charset="0"/>
            </a:endParaRPr>
          </a:p>
        </p:txBody>
      </p:sp>
      <p:pic>
        <p:nvPicPr>
          <p:cNvPr id="4" name="Рисунок 3" descr="09c427f0399c.jpg"/>
          <p:cNvPicPr>
            <a:picLocks noChangeAspect="1"/>
          </p:cNvPicPr>
          <p:nvPr/>
        </p:nvPicPr>
        <p:blipFill>
          <a:blip r:embed="rId2"/>
          <a:stretch>
            <a:fillRect/>
          </a:stretch>
        </p:blipFill>
        <p:spPr>
          <a:xfrm>
            <a:off x="3657600" y="2653048"/>
            <a:ext cx="6426557" cy="4204951"/>
          </a:xfrm>
          <a:prstGeom prst="rect">
            <a:avLst/>
          </a:prstGeom>
          <a:ln>
            <a:noFill/>
          </a:ln>
          <a:effectLst>
            <a:softEdge rad="112500"/>
          </a:effectLst>
        </p:spPr>
      </p:pic>
    </p:spTree>
    <p:extLst>
      <p:ext uri="{BB962C8B-B14F-4D97-AF65-F5344CB8AC3E}">
        <p14:creationId xmlns:p14="http://schemas.microsoft.com/office/powerpoint/2010/main" val="30436223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Содержимое 2"/>
          <p:cNvSpPr>
            <a:spLocks noGrp="1"/>
          </p:cNvSpPr>
          <p:nvPr>
            <p:ph idx="4294967295"/>
          </p:nvPr>
        </p:nvSpPr>
        <p:spPr>
          <a:xfrm>
            <a:off x="0" y="500063"/>
            <a:ext cx="4786313" cy="5429250"/>
          </a:xfrm>
        </p:spPr>
        <p:txBody>
          <a:bodyPr>
            <a:normAutofit lnSpcReduction="10000"/>
          </a:bodyPr>
          <a:lstStyle/>
          <a:p>
            <a:pPr>
              <a:buFontTx/>
              <a:buNone/>
            </a:pPr>
            <a:r>
              <a:rPr lang="ru-RU" altLang="ru-RU" sz="2400">
                <a:latin typeface="Palatino Linotype" panose="02040502050505030304" pitchFamily="18" charset="0"/>
              </a:rPr>
              <a:t>    </a:t>
            </a:r>
            <a:r>
              <a:rPr lang="en-US" altLang="ru-RU" sz="2400">
                <a:latin typeface="Palatino Linotype" panose="02040502050505030304" pitchFamily="18" charset="0"/>
              </a:rPr>
              <a:t>During the XIX century the territory of the modern region was part of the Tomsk province — Kuznetsk and Mariinsky counties. In this period appeared the first industrial enterprise: iron-making Tomsk, Gavrilovsky and silver-Gur factories, Sharansky and the Salair mountain mines. In connection with the construction of the TRANS-Siberian railway Kuzbass industry has received rapid development.</a:t>
            </a:r>
            <a:endParaRPr lang="ru-RU" altLang="ru-RU" sz="2400">
              <a:latin typeface="Palatino Linotype" panose="02040502050505030304" pitchFamily="18" charset="0"/>
            </a:endParaRPr>
          </a:p>
        </p:txBody>
      </p:sp>
      <p:pic>
        <p:nvPicPr>
          <p:cNvPr id="4" name="Рисунок 3" descr="luybov-maslennikova.jpg"/>
          <p:cNvPicPr>
            <a:picLocks noChangeAspect="1"/>
          </p:cNvPicPr>
          <p:nvPr/>
        </p:nvPicPr>
        <p:blipFill>
          <a:blip r:embed="rId2"/>
          <a:stretch>
            <a:fillRect/>
          </a:stretch>
        </p:blipFill>
        <p:spPr>
          <a:xfrm>
            <a:off x="4786312" y="500063"/>
            <a:ext cx="4754863" cy="5862100"/>
          </a:xfrm>
          <a:prstGeom prst="rect">
            <a:avLst/>
          </a:prstGeom>
          <a:ln>
            <a:noFill/>
          </a:ln>
          <a:effectLst>
            <a:softEdge rad="112500"/>
          </a:effectLst>
        </p:spPr>
      </p:pic>
    </p:spTree>
    <p:extLst>
      <p:ext uri="{BB962C8B-B14F-4D97-AF65-F5344CB8AC3E}">
        <p14:creationId xmlns:p14="http://schemas.microsoft.com/office/powerpoint/2010/main" val="2234758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Содержимое 2"/>
          <p:cNvSpPr>
            <a:spLocks noGrp="1"/>
          </p:cNvSpPr>
          <p:nvPr>
            <p:ph idx="4294967295"/>
          </p:nvPr>
        </p:nvSpPr>
        <p:spPr>
          <a:xfrm>
            <a:off x="4391697" y="386367"/>
            <a:ext cx="5486400" cy="6471634"/>
          </a:xfrm>
        </p:spPr>
        <p:txBody>
          <a:bodyPr>
            <a:normAutofit/>
          </a:bodyPr>
          <a:lstStyle/>
          <a:p>
            <a:pPr>
              <a:buFontTx/>
              <a:buNone/>
            </a:pPr>
            <a:r>
              <a:rPr lang="ru-RU" altLang="ru-RU" sz="2400" dirty="0">
                <a:latin typeface="Palatino Linotype" panose="02040502050505030304" pitchFamily="18" charset="0"/>
              </a:rPr>
              <a:t>    </a:t>
            </a:r>
            <a:r>
              <a:rPr lang="en-US" altLang="ru-RU" sz="2400" dirty="0">
                <a:latin typeface="Palatino Linotype" panose="02040502050505030304" pitchFamily="18" charset="0"/>
              </a:rPr>
              <a:t>In 1943, the Presidium of the Supreme Soviet of the USSR decree of 26 January adopted a decision on allocation from the Novosibirsk region of </a:t>
            </a:r>
            <a:r>
              <a:rPr lang="en-US" altLang="ru-RU" sz="2400" dirty="0" err="1">
                <a:latin typeface="Palatino Linotype" panose="02040502050505030304" pitchFamily="18" charset="0"/>
              </a:rPr>
              <a:t>Kuzbass</a:t>
            </a:r>
            <a:r>
              <a:rPr lang="en-US" altLang="ru-RU" sz="2400" dirty="0">
                <a:latin typeface="Palatino Linotype" panose="02040502050505030304" pitchFamily="18" charset="0"/>
              </a:rPr>
              <a:t> and the establishment on its territory of the Kemerovo region with the administrative center in the city of Kemerovo. The population of Kemerovo region was 42 % of the total population of Novosibirsk region.</a:t>
            </a:r>
            <a:endParaRPr lang="ru-RU" altLang="ru-RU" sz="2400" dirty="0">
              <a:latin typeface="Palatino Linotype" panose="02040502050505030304" pitchFamily="18" charset="0"/>
            </a:endParaRPr>
          </a:p>
        </p:txBody>
      </p:sp>
      <p:pic>
        <p:nvPicPr>
          <p:cNvPr id="4" name="Рисунок 3" descr="ru179.jpg"/>
          <p:cNvPicPr>
            <a:picLocks noChangeAspect="1"/>
          </p:cNvPicPr>
          <p:nvPr/>
        </p:nvPicPr>
        <p:blipFill>
          <a:blip r:embed="rId2"/>
          <a:stretch>
            <a:fillRect/>
          </a:stretch>
        </p:blipFill>
        <p:spPr>
          <a:xfrm>
            <a:off x="110332" y="386366"/>
            <a:ext cx="3972272" cy="4899998"/>
          </a:xfrm>
          <a:prstGeom prst="rect">
            <a:avLst/>
          </a:prstGeom>
          <a:ln>
            <a:noFill/>
          </a:ln>
          <a:effectLst>
            <a:softEdge rad="112500"/>
          </a:effectLst>
        </p:spPr>
      </p:pic>
    </p:spTree>
    <p:extLst>
      <p:ext uri="{BB962C8B-B14F-4D97-AF65-F5344CB8AC3E}">
        <p14:creationId xmlns:p14="http://schemas.microsoft.com/office/powerpoint/2010/main" val="32341144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Содержимое 2"/>
          <p:cNvSpPr>
            <a:spLocks noGrp="1"/>
          </p:cNvSpPr>
          <p:nvPr>
            <p:ph idx="4294967295"/>
          </p:nvPr>
        </p:nvSpPr>
        <p:spPr>
          <a:xfrm>
            <a:off x="-1" y="334851"/>
            <a:ext cx="5795493" cy="6387921"/>
          </a:xfrm>
        </p:spPr>
        <p:txBody>
          <a:bodyPr>
            <a:normAutofit/>
          </a:bodyPr>
          <a:lstStyle/>
          <a:p>
            <a:pPr>
              <a:buFontTx/>
              <a:buNone/>
            </a:pPr>
            <a:r>
              <a:rPr lang="ru-RU" altLang="ru-RU" sz="2400" dirty="0">
                <a:latin typeface="Palatino Linotype" panose="02040502050505030304" pitchFamily="18" charset="0"/>
              </a:rPr>
              <a:t>   </a:t>
            </a:r>
            <a:r>
              <a:rPr lang="en-US" altLang="ru-RU" sz="2400" dirty="0">
                <a:latin typeface="Palatino Linotype" panose="02040502050505030304" pitchFamily="18" charset="0"/>
              </a:rPr>
              <a:t>The coal industry is developed in the region, its most important centers are Prokopyevsk, </a:t>
            </a:r>
            <a:r>
              <a:rPr lang="en-US" altLang="ru-RU" sz="2400" dirty="0" err="1">
                <a:latin typeface="Palatino Linotype" panose="02040502050505030304" pitchFamily="18" charset="0"/>
              </a:rPr>
              <a:t>Mezhdurechensk</a:t>
            </a:r>
            <a:r>
              <a:rPr lang="en-US" altLang="ru-RU" sz="2400" dirty="0">
                <a:latin typeface="Palatino Linotype" panose="02040502050505030304" pitchFamily="18" charset="0"/>
              </a:rPr>
              <a:t>, </a:t>
            </a:r>
            <a:r>
              <a:rPr lang="en-US" altLang="ru-RU" sz="2400" dirty="0" err="1">
                <a:latin typeface="Palatino Linotype" panose="02040502050505030304" pitchFamily="18" charset="0"/>
              </a:rPr>
              <a:t>Belovo</a:t>
            </a:r>
            <a:r>
              <a:rPr lang="en-US" altLang="ru-RU" sz="2400" dirty="0">
                <a:latin typeface="Palatino Linotype" panose="02040502050505030304" pitchFamily="18" charset="0"/>
              </a:rPr>
              <a:t>, </a:t>
            </a:r>
            <a:r>
              <a:rPr lang="en-US" altLang="ru-RU" sz="2400" dirty="0" err="1">
                <a:latin typeface="Palatino Linotype" panose="02040502050505030304" pitchFamily="18" charset="0"/>
              </a:rPr>
              <a:t>Berezovsky</a:t>
            </a:r>
            <a:r>
              <a:rPr lang="en-US" altLang="ru-RU" sz="2400" dirty="0">
                <a:latin typeface="Palatino Linotype" panose="02040502050505030304" pitchFamily="18" charset="0"/>
              </a:rPr>
              <a:t>, Kemerovo, Novokuznetsk, </a:t>
            </a:r>
            <a:r>
              <a:rPr lang="en-US" altLang="ru-RU" sz="2400" dirty="0" err="1">
                <a:latin typeface="Palatino Linotype" panose="02040502050505030304" pitchFamily="18" charset="0"/>
              </a:rPr>
              <a:t>Osinniki</a:t>
            </a:r>
            <a:r>
              <a:rPr lang="en-US" altLang="ru-RU" sz="2400" dirty="0">
                <a:latin typeface="Palatino Linotype" panose="02040502050505030304" pitchFamily="18" charset="0"/>
              </a:rPr>
              <a:t>, </a:t>
            </a:r>
            <a:r>
              <a:rPr lang="en-US" altLang="ru-RU" sz="2400" dirty="0" err="1">
                <a:latin typeface="Palatino Linotype" panose="02040502050505030304" pitchFamily="18" charset="0"/>
              </a:rPr>
              <a:t>Leninsk-Kuznetsky</a:t>
            </a:r>
            <a:r>
              <a:rPr lang="en-US" altLang="ru-RU" sz="2400" dirty="0">
                <a:latin typeface="Palatino Linotype" panose="02040502050505030304" pitchFamily="18" charset="0"/>
              </a:rPr>
              <a:t>, Novokuznetsk and </a:t>
            </a:r>
            <a:r>
              <a:rPr lang="en-US" altLang="ru-RU" sz="2400" dirty="0" err="1">
                <a:latin typeface="Palatino Linotype" panose="02040502050505030304" pitchFamily="18" charset="0"/>
              </a:rPr>
              <a:t>Prokopevsky</a:t>
            </a:r>
            <a:r>
              <a:rPr lang="en-US" altLang="ru-RU" sz="2400" dirty="0">
                <a:latin typeface="Palatino Linotype" panose="02040502050505030304" pitchFamily="18" charset="0"/>
              </a:rPr>
              <a:t> districts. Mines and sections are located mainly in the Central part of the region. Metallurgy and mining are also developed in the South of the region. Also in the region there are mechanical engineering and chemical industry. Well-developed rail transport and combined heat and power .</a:t>
            </a:r>
            <a:endParaRPr lang="ru-RU" altLang="ru-RU" sz="2400" dirty="0">
              <a:latin typeface="Palatino Linotype" panose="02040502050505030304" pitchFamily="18" charset="0"/>
            </a:endParaRPr>
          </a:p>
        </p:txBody>
      </p:sp>
      <p:pic>
        <p:nvPicPr>
          <p:cNvPr id="4" name="Рисунок 3" descr="Odin-iz-kuzbasskih-razrezov.jpg"/>
          <p:cNvPicPr>
            <a:picLocks noChangeAspect="1"/>
          </p:cNvPicPr>
          <p:nvPr/>
        </p:nvPicPr>
        <p:blipFill>
          <a:blip r:embed="rId2" cstate="print"/>
          <a:stretch>
            <a:fillRect/>
          </a:stretch>
        </p:blipFill>
        <p:spPr>
          <a:xfrm>
            <a:off x="5898524" y="295195"/>
            <a:ext cx="3667159" cy="5848028"/>
          </a:xfrm>
          <a:prstGeom prst="rect">
            <a:avLst/>
          </a:prstGeom>
          <a:ln>
            <a:noFill/>
          </a:ln>
          <a:effectLst>
            <a:softEdge rad="112500"/>
          </a:effectLst>
        </p:spPr>
      </p:pic>
    </p:spTree>
    <p:extLst>
      <p:ext uri="{BB962C8B-B14F-4D97-AF65-F5344CB8AC3E}">
        <p14:creationId xmlns:p14="http://schemas.microsoft.com/office/powerpoint/2010/main" val="3159780931"/>
      </p:ext>
    </p:extLst>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361</TotalTime>
  <Words>2180</Words>
  <Application>Microsoft Office PowerPoint</Application>
  <PresentationFormat>Широкоэкранный</PresentationFormat>
  <Paragraphs>101</Paragraphs>
  <Slides>38</Slides>
  <Notes>4</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38</vt:i4>
      </vt:variant>
    </vt:vector>
  </HeadingPairs>
  <TitlesOfParts>
    <vt:vector size="48" baseType="lpstr">
      <vt:lpstr>Microsoft YaHei</vt:lpstr>
      <vt:lpstr>Arial</vt:lpstr>
      <vt:lpstr>Calibri</vt:lpstr>
      <vt:lpstr>Century Gothic</vt:lpstr>
      <vt:lpstr>Palatino Linotype</vt:lpstr>
      <vt:lpstr>StarSymbol</vt:lpstr>
      <vt:lpstr>Times New Roman</vt:lpstr>
      <vt:lpstr>Trebuchet MS</vt:lpstr>
      <vt:lpstr>Wingdings 3</vt:lpstr>
      <vt:lpstr>Аспект</vt:lpstr>
      <vt:lpstr>Путешествие по Кузбассу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Tomskaya Pisanitsa</vt:lpstr>
      <vt:lpstr>A bit of history…</vt:lpstr>
      <vt:lpstr>A bit of history…</vt:lpstr>
      <vt:lpstr>The exposition of the Museum</vt:lpstr>
      <vt:lpstr>Permanent exhibitions of the Museum</vt:lpstr>
      <vt:lpstr>Ancient sanctuary</vt:lpstr>
      <vt:lpstr>"Shor Ulus Kezek"</vt:lpstr>
      <vt:lpstr>"Archeodrome"</vt:lpstr>
      <vt:lpstr>Museum of Asian rock art</vt:lpstr>
      <vt:lpstr>Slavic mythological forest</vt:lpstr>
      <vt:lpstr>"Time and calendars"</vt:lpstr>
      <vt:lpstr>"Russian Siberian village"</vt:lpstr>
      <vt:lpstr>Mongolian Yurt</vt:lpstr>
      <vt:lpstr>Kuznetsk fortress</vt:lpstr>
      <vt:lpstr>Презентация PowerPoint</vt:lpstr>
      <vt:lpstr>Презентация PowerPoint</vt:lpstr>
      <vt:lpstr>Презентация PowerPoint</vt:lpstr>
      <vt:lpstr>Презентация PowerPoint</vt:lpstr>
      <vt:lpstr>Gornaya Shoria</vt:lpstr>
      <vt:lpstr>Mountain Shoria </vt:lpstr>
      <vt:lpstr>Презентация PowerPoint</vt:lpstr>
      <vt:lpstr>Презентация PowerPoint</vt:lpstr>
      <vt:lpstr>Презентация PowerPoint</vt:lpstr>
      <vt:lpstr>Презентация PowerPoint</vt:lpstr>
      <vt:lpstr>Mariinsk</vt:lpstr>
      <vt:lpstr>Кузбасс, Кузбасс – моя держава, Мой отчий дом, мой край родной, Кузбасс былинный, величавый, Одной мы связаны судьбой…                                        (Н. Чимбарова)</vt:lpstr>
      <vt:lpstr>Спасибо за внимание!</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Интегрированный урок в 8 классе по географии и английскому языку</dc:title>
  <dc:creator>1</dc:creator>
  <cp:lastModifiedBy>1</cp:lastModifiedBy>
  <cp:revision>33</cp:revision>
  <dcterms:created xsi:type="dcterms:W3CDTF">2019-04-16T02:12:27Z</dcterms:created>
  <dcterms:modified xsi:type="dcterms:W3CDTF">2019-04-21T13:06:18Z</dcterms:modified>
</cp:coreProperties>
</file>