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5" r:id="rId10"/>
    <p:sldId id="286" r:id="rId11"/>
    <p:sldId id="265" r:id="rId12"/>
    <p:sldId id="269" r:id="rId13"/>
    <p:sldId id="272" r:id="rId14"/>
    <p:sldId id="273" r:id="rId15"/>
    <p:sldId id="274" r:id="rId16"/>
    <p:sldId id="275" r:id="rId17"/>
    <p:sldId id="268" r:id="rId18"/>
    <p:sldId id="276" r:id="rId19"/>
    <p:sldId id="277" r:id="rId20"/>
    <p:sldId id="278" r:id="rId21"/>
    <p:sldId id="279" r:id="rId22"/>
    <p:sldId id="266" r:id="rId23"/>
    <p:sldId id="267" r:id="rId24"/>
    <p:sldId id="280" r:id="rId25"/>
    <p:sldId id="281" r:id="rId26"/>
    <p:sldId id="282" r:id="rId27"/>
    <p:sldId id="288" r:id="rId28"/>
    <p:sldId id="283" r:id="rId29"/>
    <p:sldId id="287" r:id="rId30"/>
    <p:sldId id="284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9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4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3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1849-325B-42F1-9DEC-4FF65785C2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ECF1-9696-451E-B2D6-A3B42E53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8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eacher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81379"/>
            <a:ext cx="4096573" cy="19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Pictures\668752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14" y="4637672"/>
            <a:ext cx="4147127" cy="20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32" y="229596"/>
            <a:ext cx="3950733" cy="2633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514" y="229596"/>
            <a:ext cx="3952391" cy="2911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936" y="2248366"/>
            <a:ext cx="5048773" cy="2748776"/>
          </a:xfrm>
          <a:prstGeom prst="rect">
            <a:avLst/>
          </a:prstGeom>
        </p:spPr>
      </p:pic>
      <p:sp>
        <p:nvSpPr>
          <p:cNvPr id="2" name="AutoShape 2" descr="Картинки по запросу завещ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431" y="1228823"/>
            <a:ext cx="5293120" cy="3838755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Ген </a:t>
            </a:r>
          </a:p>
          <a:p>
            <a:pPr marL="0" indent="0">
              <a:buNone/>
            </a:pPr>
            <a:r>
              <a:rPr lang="ru-RU" sz="4800" dirty="0"/>
              <a:t>Генетика </a:t>
            </a:r>
          </a:p>
          <a:p>
            <a:pPr marL="0" indent="0">
              <a:buNone/>
            </a:pPr>
            <a:r>
              <a:rPr lang="ru-RU" sz="4800" dirty="0"/>
              <a:t>Гамета </a:t>
            </a:r>
          </a:p>
          <a:p>
            <a:pPr marL="0" indent="0">
              <a:buNone/>
            </a:pPr>
            <a:r>
              <a:rPr lang="ru-RU" sz="4800" dirty="0"/>
              <a:t>Гибрид</a:t>
            </a:r>
          </a:p>
          <a:p>
            <a:pPr marL="0" indent="0">
              <a:buNone/>
            </a:pPr>
            <a:r>
              <a:rPr lang="ru-RU" sz="4800" dirty="0" err="1" smtClean="0"/>
              <a:t>Гомозигота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929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Словарь генетика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0837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/>
              <a:t>Генетика</a:t>
            </a:r>
            <a:endParaRPr lang="ru-RU" sz="2800" dirty="0"/>
          </a:p>
          <a:p>
            <a:r>
              <a:rPr lang="ru-RU" sz="2800" i="1" dirty="0" smtClean="0"/>
              <a:t>Изменчивость  </a:t>
            </a:r>
          </a:p>
          <a:p>
            <a:r>
              <a:rPr lang="ru-RU" sz="2800" i="1" dirty="0" smtClean="0"/>
              <a:t>Гены</a:t>
            </a:r>
          </a:p>
          <a:p>
            <a:r>
              <a:rPr lang="ru-RU" sz="2800" i="1" dirty="0" smtClean="0"/>
              <a:t>Моногибридное</a:t>
            </a:r>
          </a:p>
          <a:p>
            <a:r>
              <a:rPr lang="ru-RU" sz="2800" i="1" dirty="0"/>
              <a:t>Аллельные </a:t>
            </a:r>
            <a:r>
              <a:rPr lang="ru-RU" sz="2800" i="1" dirty="0" smtClean="0"/>
              <a:t>гены</a:t>
            </a:r>
          </a:p>
          <a:p>
            <a:r>
              <a:rPr lang="ru-RU" sz="2800" i="1" dirty="0" smtClean="0"/>
              <a:t>Гомозиготные организмы</a:t>
            </a:r>
            <a:endParaRPr lang="ru-RU" sz="2800" i="1" dirty="0" smtClean="0"/>
          </a:p>
          <a:p>
            <a:r>
              <a:rPr lang="ru-RU" sz="2800" i="1" dirty="0" smtClean="0"/>
              <a:t>Гетерозиготные организмы</a:t>
            </a:r>
            <a:endParaRPr lang="ru-RU" sz="2800" i="1" dirty="0" smtClean="0"/>
          </a:p>
          <a:p>
            <a:r>
              <a:rPr lang="ru-RU" sz="2800" i="1" dirty="0"/>
              <a:t>Доминантный </a:t>
            </a:r>
            <a:r>
              <a:rPr lang="ru-RU" sz="2800" i="1" dirty="0" smtClean="0"/>
              <a:t>признак </a:t>
            </a:r>
          </a:p>
          <a:p>
            <a:r>
              <a:rPr lang="ru-RU" sz="2800" i="1" dirty="0"/>
              <a:t>Рецессивный </a:t>
            </a:r>
            <a:r>
              <a:rPr lang="ru-RU" sz="2800" i="1" dirty="0" smtClean="0"/>
              <a:t>признак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47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8066776" cy="204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гетерозиготных организмов, отличающихся друг от друга двумя </a:t>
            </a:r>
            <a:r>
              <a:rPr lang="ru-RU" sz="2800" i="1" dirty="0" smtClean="0"/>
              <a:t>признаками, </a:t>
            </a:r>
            <a:r>
              <a:rPr lang="ru-RU" sz="2800" i="1" dirty="0"/>
              <a:t>все гибриды первого поколения будут иметь признак обоих родителей, и поколение по данному признаку будет разным.</a:t>
            </a:r>
          </a:p>
        </p:txBody>
      </p:sp>
    </p:spTree>
    <p:extLst>
      <p:ext uri="{BB962C8B-B14F-4D97-AF65-F5344CB8AC3E}">
        <p14:creationId xmlns:p14="http://schemas.microsoft.com/office/powerpoint/2010/main" val="37601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8066776" cy="204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</a:t>
            </a:r>
            <a:r>
              <a:rPr lang="ru-RU" sz="2800" i="1" dirty="0">
                <a:solidFill>
                  <a:srgbClr val="FF0000"/>
                </a:solidFill>
              </a:rPr>
              <a:t>гетерозиготных </a:t>
            </a:r>
            <a:r>
              <a:rPr lang="ru-RU" sz="2800" i="1" dirty="0"/>
              <a:t>организмов, отличающихся друг от друга двумя </a:t>
            </a:r>
            <a:r>
              <a:rPr lang="ru-RU" sz="2800" i="1" dirty="0" smtClean="0"/>
              <a:t>признаками, </a:t>
            </a:r>
            <a:r>
              <a:rPr lang="ru-RU" sz="2800" i="1" dirty="0"/>
              <a:t>все гибриды первого поколения будут иметь признак обоих родителей, и поколение по данному признаку будет разным.</a:t>
            </a:r>
          </a:p>
        </p:txBody>
      </p:sp>
    </p:spTree>
    <p:extLst>
      <p:ext uri="{BB962C8B-B14F-4D97-AF65-F5344CB8AC3E}">
        <p14:creationId xmlns:p14="http://schemas.microsoft.com/office/powerpoint/2010/main" val="2247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8066776" cy="204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</a:t>
            </a:r>
            <a:r>
              <a:rPr lang="ru-RU" sz="2800" i="1" dirty="0">
                <a:solidFill>
                  <a:srgbClr val="FF0000"/>
                </a:solidFill>
              </a:rPr>
              <a:t>гетерозиготных </a:t>
            </a:r>
            <a:r>
              <a:rPr lang="ru-RU" sz="2800" i="1" dirty="0"/>
              <a:t>организмов, отличающихся друг от друга </a:t>
            </a:r>
            <a:r>
              <a:rPr lang="ru-RU" sz="2800" i="1" dirty="0">
                <a:solidFill>
                  <a:srgbClr val="FF0000"/>
                </a:solidFill>
              </a:rPr>
              <a:t>двумя </a:t>
            </a:r>
            <a:r>
              <a:rPr lang="ru-RU" sz="2800" i="1" dirty="0" smtClean="0">
                <a:solidFill>
                  <a:srgbClr val="FF0000"/>
                </a:solidFill>
              </a:rPr>
              <a:t>признаками</a:t>
            </a:r>
            <a:r>
              <a:rPr lang="ru-RU" sz="2800" i="1" dirty="0" smtClean="0"/>
              <a:t>, </a:t>
            </a:r>
            <a:r>
              <a:rPr lang="ru-RU" sz="2800" i="1" dirty="0"/>
              <a:t>все гибриды первого поколения будут иметь признак обоих родителей, и поколение по данному признаку будет разным.</a:t>
            </a:r>
          </a:p>
        </p:txBody>
      </p:sp>
    </p:spTree>
    <p:extLst>
      <p:ext uri="{BB962C8B-B14F-4D97-AF65-F5344CB8AC3E}">
        <p14:creationId xmlns:p14="http://schemas.microsoft.com/office/powerpoint/2010/main" val="1468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8066776" cy="204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</a:t>
            </a:r>
            <a:r>
              <a:rPr lang="ru-RU" sz="2800" i="1" dirty="0">
                <a:solidFill>
                  <a:srgbClr val="FF0000"/>
                </a:solidFill>
              </a:rPr>
              <a:t>гетерозиготных </a:t>
            </a:r>
            <a:r>
              <a:rPr lang="ru-RU" sz="2800" i="1" dirty="0"/>
              <a:t>организмов, отличающихся друг от друга </a:t>
            </a:r>
            <a:r>
              <a:rPr lang="ru-RU" sz="2800" i="1" dirty="0">
                <a:solidFill>
                  <a:srgbClr val="FF0000"/>
                </a:solidFill>
              </a:rPr>
              <a:t>двумя </a:t>
            </a:r>
            <a:r>
              <a:rPr lang="ru-RU" sz="2800" i="1" dirty="0" smtClean="0">
                <a:solidFill>
                  <a:srgbClr val="FF0000"/>
                </a:solidFill>
              </a:rPr>
              <a:t>признаками</a:t>
            </a:r>
            <a:r>
              <a:rPr lang="ru-RU" sz="2800" i="1" dirty="0" smtClean="0"/>
              <a:t>, </a:t>
            </a:r>
            <a:r>
              <a:rPr lang="ru-RU" sz="2800" i="1" dirty="0"/>
              <a:t>все гибриды первого поколения будут иметь признак </a:t>
            </a:r>
            <a:r>
              <a:rPr lang="ru-RU" sz="2800" i="1" dirty="0">
                <a:solidFill>
                  <a:srgbClr val="FF0000"/>
                </a:solidFill>
              </a:rPr>
              <a:t>обоих родителей</a:t>
            </a:r>
            <a:r>
              <a:rPr lang="ru-RU" sz="2800" i="1" dirty="0"/>
              <a:t>, и поколение по данному признаку будет разным.</a:t>
            </a:r>
          </a:p>
        </p:txBody>
      </p:sp>
    </p:spTree>
    <p:extLst>
      <p:ext uri="{BB962C8B-B14F-4D97-AF65-F5344CB8AC3E}">
        <p14:creationId xmlns:p14="http://schemas.microsoft.com/office/powerpoint/2010/main" val="20120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8066776" cy="204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</a:t>
            </a:r>
            <a:r>
              <a:rPr lang="ru-RU" sz="2800" i="1" dirty="0">
                <a:solidFill>
                  <a:srgbClr val="FF0000"/>
                </a:solidFill>
              </a:rPr>
              <a:t>гетерозиготных </a:t>
            </a:r>
            <a:r>
              <a:rPr lang="ru-RU" sz="2800" i="1" dirty="0"/>
              <a:t>организмов, отличающихся друг от друга </a:t>
            </a:r>
            <a:r>
              <a:rPr lang="ru-RU" sz="2800" i="1" dirty="0">
                <a:solidFill>
                  <a:srgbClr val="FF0000"/>
                </a:solidFill>
              </a:rPr>
              <a:t>двумя </a:t>
            </a:r>
            <a:r>
              <a:rPr lang="ru-RU" sz="2800" i="1" dirty="0" smtClean="0">
                <a:solidFill>
                  <a:srgbClr val="FF0000"/>
                </a:solidFill>
              </a:rPr>
              <a:t>признаками</a:t>
            </a:r>
            <a:r>
              <a:rPr lang="ru-RU" sz="2800" i="1" dirty="0" smtClean="0"/>
              <a:t>, </a:t>
            </a:r>
            <a:r>
              <a:rPr lang="ru-RU" sz="2800" i="1" dirty="0"/>
              <a:t>все гибриды первого поколения будут иметь признак </a:t>
            </a:r>
            <a:r>
              <a:rPr lang="ru-RU" sz="2800" i="1" dirty="0">
                <a:solidFill>
                  <a:srgbClr val="FF0000"/>
                </a:solidFill>
              </a:rPr>
              <a:t>обоих родителей</a:t>
            </a:r>
            <a:r>
              <a:rPr lang="ru-RU" sz="2800" i="1" dirty="0"/>
              <a:t>, и поколение по данному признаку будет </a:t>
            </a:r>
            <a:r>
              <a:rPr lang="ru-RU" sz="2800" i="1" dirty="0">
                <a:solidFill>
                  <a:srgbClr val="FF0000"/>
                </a:solidFill>
              </a:rPr>
              <a:t>разным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1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Первый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Единообразия гибридов первого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70"/>
            <a:ext cx="7886700" cy="1771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При скрещивании двух гомозиготных организмов, отличающихся друг от друга одним признаком, все гибриды первого поколения будут иметь признак одного из родителей, и поколение по данному признаку будет единообразным.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514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Второй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Расщепления гибридов второго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69"/>
            <a:ext cx="7886700" cy="236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потомков (гибридов) первого поколения между собой во втором поколении наблюдается единообразие, и снова появляются особи с доминантными признаками; эти особи составляют три четвёртых части от всего числа потомков второго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29625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Второй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Расщепления гибридов второго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69"/>
            <a:ext cx="7886700" cy="236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потомков (гибридов) первого поколения между собой во втором поколении наблюдается </a:t>
            </a:r>
            <a:r>
              <a:rPr lang="ru-RU" sz="2800" i="1" dirty="0">
                <a:solidFill>
                  <a:srgbClr val="FF0000"/>
                </a:solidFill>
              </a:rPr>
              <a:t>единообразие</a:t>
            </a:r>
            <a:r>
              <a:rPr lang="ru-RU" sz="2800" i="1" dirty="0"/>
              <a:t>, и снова появляются особи с доминантными признаками; эти особи составляют три четвёртых части от всего числа потомков второго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13750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05" y="2101670"/>
            <a:ext cx="8196173" cy="25824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Тема урока:</a:t>
            </a:r>
          </a:p>
          <a:p>
            <a:pPr marL="0" indent="0" algn="ctr">
              <a:buNone/>
            </a:pPr>
            <a:r>
              <a:rPr lang="ru-RU" sz="7200" i="1" dirty="0" smtClean="0"/>
              <a:t>Закономерности наследования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835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Второй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Расщепления гибридов второго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69"/>
            <a:ext cx="7886700" cy="236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потомков (гибридов) первого поколения между собой во втором поколении наблюдается </a:t>
            </a:r>
            <a:r>
              <a:rPr lang="ru-RU" sz="2800" i="1" dirty="0">
                <a:solidFill>
                  <a:srgbClr val="FF0000"/>
                </a:solidFill>
              </a:rPr>
              <a:t>единообразие</a:t>
            </a:r>
            <a:r>
              <a:rPr lang="ru-RU" sz="2800" i="1" dirty="0"/>
              <a:t>, и снова появляются особи с </a:t>
            </a:r>
            <a:r>
              <a:rPr lang="ru-RU" sz="2800" i="1" dirty="0">
                <a:solidFill>
                  <a:srgbClr val="FF0000"/>
                </a:solidFill>
              </a:rPr>
              <a:t>доминантными признаками</a:t>
            </a:r>
            <a:r>
              <a:rPr lang="ru-RU" sz="2800" i="1" dirty="0"/>
              <a:t>; эти особи составляют три четвёртых части от всего числа потомков второго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41207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Второй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Расщепления гибридов второго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69"/>
            <a:ext cx="7886700" cy="236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При скрещивании двух потомков (гибридов) первого поколения между собой во втором поколении наблюдается </a:t>
            </a:r>
            <a:r>
              <a:rPr lang="ru-RU" sz="2800" i="1" dirty="0">
                <a:solidFill>
                  <a:srgbClr val="FF0000"/>
                </a:solidFill>
              </a:rPr>
              <a:t>единообразие</a:t>
            </a:r>
            <a:r>
              <a:rPr lang="ru-RU" sz="2800" i="1" dirty="0"/>
              <a:t>, и снова появляются особи с </a:t>
            </a:r>
            <a:r>
              <a:rPr lang="ru-RU" sz="2800" i="1" dirty="0">
                <a:solidFill>
                  <a:srgbClr val="FF0000"/>
                </a:solidFill>
              </a:rPr>
              <a:t>доминантными признаками</a:t>
            </a:r>
            <a:r>
              <a:rPr lang="ru-RU" sz="2800" i="1" dirty="0"/>
              <a:t>; эти особи составляют </a:t>
            </a:r>
            <a:r>
              <a:rPr lang="ru-RU" sz="2800" i="1" dirty="0">
                <a:solidFill>
                  <a:srgbClr val="FF0000"/>
                </a:solidFill>
              </a:rPr>
              <a:t>три четвёртых </a:t>
            </a:r>
            <a:r>
              <a:rPr lang="ru-RU" sz="2800" i="1" dirty="0"/>
              <a:t>части от всего числа потомков второго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2530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/>
              <a:t>Второй закон Менделя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Расщепления гибридов второго поколения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8869"/>
            <a:ext cx="7886700" cy="2366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При скрещивании двух потомков (гибридов) первого поколения между собой во втором поколении наблюдается расщепление, и снова появляются особи с рецессивными признаками; эти особи составляют одну четвёртую часть от всего числа потомков второго поколения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79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149"/>
          <a:stretch/>
        </p:blipFill>
        <p:spPr>
          <a:xfrm>
            <a:off x="283594" y="1889184"/>
            <a:ext cx="8549856" cy="35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737"/>
          <a:stretch/>
        </p:blipFill>
        <p:spPr>
          <a:xfrm>
            <a:off x="379855" y="1871932"/>
            <a:ext cx="8384583" cy="3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429"/>
          <a:stretch/>
        </p:blipFill>
        <p:spPr>
          <a:xfrm>
            <a:off x="478375" y="1455556"/>
            <a:ext cx="8441401" cy="42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429"/>
          <a:stretch/>
        </p:blipFill>
        <p:spPr>
          <a:xfrm>
            <a:off x="341870" y="1429679"/>
            <a:ext cx="8544707" cy="42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11" y="26417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Проверка знаний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9919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82" y="546279"/>
            <a:ext cx="7886700" cy="23953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Как узнать какие признаки родителей появятся у их детей и почему?</a:t>
            </a:r>
            <a:endParaRPr lang="ru-RU" sz="4400" dirty="0"/>
          </a:p>
        </p:txBody>
      </p:sp>
      <p:pic>
        <p:nvPicPr>
          <p:cNvPr id="6146" name="Picture 2" descr="Картинки по запросу отец и сын срав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86" y="2941607"/>
            <a:ext cx="4276126" cy="285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Подведём итог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4157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За развитие одного признака </a:t>
            </a:r>
            <a:r>
              <a:rPr lang="ru-RU" i="1" dirty="0" smtClean="0"/>
              <a:t>… гена</a:t>
            </a:r>
            <a:endParaRPr lang="ru-RU" i="1" dirty="0" smtClean="0"/>
          </a:p>
          <a:p>
            <a:r>
              <a:rPr lang="ru-RU" i="1" dirty="0" smtClean="0"/>
              <a:t>Один ген </a:t>
            </a:r>
            <a:r>
              <a:rPr lang="ru-RU" i="1" dirty="0"/>
              <a:t>(доминантный) </a:t>
            </a:r>
            <a:r>
              <a:rPr lang="ru-RU" i="1" dirty="0" smtClean="0"/>
              <a:t>… другой ген (…)</a:t>
            </a:r>
          </a:p>
          <a:p>
            <a:r>
              <a:rPr lang="ru-RU" i="1" dirty="0" smtClean="0"/>
              <a:t>При скрещивании организмов с чистыми аллелями у потомства будут проявляться признаки только </a:t>
            </a:r>
            <a:r>
              <a:rPr lang="ru-RU" i="1" dirty="0" smtClean="0"/>
              <a:t>… из родителей (с … геном)</a:t>
            </a:r>
            <a:endParaRPr lang="ru-RU" i="1" dirty="0" smtClean="0"/>
          </a:p>
          <a:p>
            <a:r>
              <a:rPr lang="ru-RU" i="1" dirty="0" smtClean="0"/>
              <a:t>При скрещивании организмов с доминантными и рецессивными генами в аллелях, в потомстве произойдёт … признаков в соотношении … или … с доминантным признаком и … с рецессивным признаком.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9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пшен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83" y="3585749"/>
            <a:ext cx="3908491" cy="2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стадо коро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3" y="501443"/>
            <a:ext cx="4132583" cy="23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одословное древо первых русских кня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3" y="3482939"/>
            <a:ext cx="3923321" cy="28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ыставка соб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55" y="456278"/>
            <a:ext cx="3701764" cy="24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Подведём итог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57575"/>
          </a:xfrm>
        </p:spPr>
        <p:txBody>
          <a:bodyPr/>
          <a:lstStyle/>
          <a:p>
            <a:r>
              <a:rPr lang="ru-RU" i="1" dirty="0" smtClean="0"/>
              <a:t>За развитие одного признака отвечают два гена (аллельные гены)</a:t>
            </a:r>
          </a:p>
          <a:p>
            <a:r>
              <a:rPr lang="ru-RU" i="1" dirty="0" smtClean="0"/>
              <a:t>Один ген </a:t>
            </a:r>
            <a:r>
              <a:rPr lang="ru-RU" i="1" dirty="0"/>
              <a:t>(доминантный) </a:t>
            </a:r>
            <a:r>
              <a:rPr lang="ru-RU" i="1" dirty="0" smtClean="0"/>
              <a:t>подавляет другой ген (рецессивный)</a:t>
            </a:r>
          </a:p>
          <a:p>
            <a:r>
              <a:rPr lang="ru-RU" i="1" dirty="0" smtClean="0"/>
              <a:t>При скрещивании организмов с чистыми аллелями у потомства будут проявляться признаки только одного из родителей (с доминантным геном)</a:t>
            </a:r>
          </a:p>
          <a:p>
            <a:r>
              <a:rPr lang="ru-RU" i="1" dirty="0" smtClean="0"/>
              <a:t>При скрещивании организмов с доминантными и рецессивными генами в аллелях, в потомстве произойдёт расщепление признаков в соотношении 3:1 или ¾ с доминантным признаком и ¼ с рецессивным признаком.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101283" cy="26342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i="1" dirty="0" smtClean="0"/>
              <a:t>Прочитать §28, выполнить практическую работу на стр. 124 – 125 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/>
              <a:t>Прочитать §28, выполнить практическую работу на стр. 124 – </a:t>
            </a:r>
            <a:r>
              <a:rPr lang="ru-RU" i="1" dirty="0" smtClean="0"/>
              <a:t>125, решите задачи на моногибридное скрещивание стр. 125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/>
              <a:t>Прочитать </a:t>
            </a:r>
            <a:r>
              <a:rPr lang="ru-RU" i="1" dirty="0"/>
              <a:t>§28, выполнить практическую работу на стр. 124 – </a:t>
            </a:r>
            <a:r>
              <a:rPr lang="ru-RU" i="1" dirty="0" smtClean="0"/>
              <a:t>125, Изучите наследования признака цвета волос в вашей семье как минимум в трёх поколениях.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21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33" y="1374415"/>
            <a:ext cx="7886700" cy="23953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Как узнать какие признаки родителей появятся у их детей и почему?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14410"/>
            <a:ext cx="7886700" cy="7968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 Вас тоже волновал эти вопросы. Почему у меня глаза мамины, а нос папин. Почему у меня волосы прямые, а не кудрявые?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Картинки по запросу отец и сын срав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20" y="3539763"/>
            <a:ext cx="4276126" cy="285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урока: </a:t>
            </a:r>
            <a:r>
              <a:rPr lang="ru-RU" i="1" dirty="0" smtClean="0"/>
              <a:t>установление закономерностей наследования признаков.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49" y="1690689"/>
            <a:ext cx="7963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Задачи: </a:t>
            </a:r>
          </a:p>
          <a:p>
            <a:pPr marL="896938" indent="-361950">
              <a:buAutoNum type="arabicParenR"/>
            </a:pPr>
            <a:r>
              <a:rPr lang="ru-RU" sz="2800" dirty="0" smtClean="0"/>
              <a:t>Провести работу с различными источниками информации</a:t>
            </a:r>
          </a:p>
          <a:p>
            <a:pPr marL="896938" indent="-361950">
              <a:buAutoNum type="arabicParenR"/>
            </a:pPr>
            <a:r>
              <a:rPr lang="ru-RU" sz="2800" dirty="0" smtClean="0"/>
              <a:t>Узнать о закономерностях наследования и понять как они работают</a:t>
            </a:r>
          </a:p>
          <a:p>
            <a:pPr marL="896938" indent="-361950">
              <a:buAutoNum type="arabicParenR"/>
            </a:pPr>
            <a:r>
              <a:rPr lang="ru-RU" sz="2800" dirty="0" smtClean="0"/>
              <a:t>Научится применять эти знаний на практике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11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Прочитайте текст и ответьте на вопросы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 ком идёт повествование в рассказе?</a:t>
            </a:r>
          </a:p>
          <a:p>
            <a:pPr marL="0" indent="0">
              <a:buNone/>
            </a:pPr>
            <a:r>
              <a:rPr lang="ru-RU" dirty="0" smtClean="0"/>
              <a:t>Чем занимался главный герой рассказа?</a:t>
            </a:r>
          </a:p>
          <a:p>
            <a:pPr marL="0" indent="0">
              <a:buNone/>
            </a:pPr>
            <a:r>
              <a:rPr lang="ru-RU" dirty="0" smtClean="0"/>
              <a:t>Какое растение он выбрал для своих экспериментов?</a:t>
            </a:r>
          </a:p>
          <a:p>
            <a:pPr marL="0" indent="0">
              <a:buNone/>
            </a:pPr>
            <a:r>
              <a:rPr lang="ru-RU" dirty="0" smtClean="0"/>
              <a:t>Какие признаки исследовал?</a:t>
            </a:r>
          </a:p>
          <a:p>
            <a:pPr marL="0" indent="0">
              <a:buNone/>
            </a:pPr>
            <a:r>
              <a:rPr lang="ru-RU" dirty="0" smtClean="0"/>
              <a:t>Что такое гибридизация?</a:t>
            </a:r>
          </a:p>
          <a:p>
            <a:pPr marL="0" indent="0">
              <a:buNone/>
            </a:pPr>
            <a:r>
              <a:rPr lang="ru-RU" dirty="0" smtClean="0"/>
              <a:t>Что значит доминантный цвет?</a:t>
            </a:r>
          </a:p>
          <a:p>
            <a:pPr marL="0" indent="0">
              <a:buNone/>
            </a:pPr>
            <a:r>
              <a:rPr lang="ru-RU" dirty="0" smtClean="0"/>
              <a:t>Что значит рецессивный цвет?</a:t>
            </a:r>
          </a:p>
          <a:p>
            <a:pPr marL="0" indent="0">
              <a:buNone/>
            </a:pPr>
            <a:r>
              <a:rPr lang="ru-RU" dirty="0" smtClean="0"/>
              <a:t>Какие результаты получил главный герой во втором и третьем поколении растений?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err="1" smtClean="0"/>
              <a:t>Грегор</a:t>
            </a:r>
            <a:r>
              <a:rPr lang="ru-RU" sz="4400" b="1" i="1" dirty="0" smtClean="0"/>
              <a:t> Иоганн Мендель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000" b="1" i="1" dirty="0" smtClean="0"/>
              <a:t>(</a:t>
            </a:r>
            <a:r>
              <a:rPr lang="en-US" sz="2000" b="1" i="1" dirty="0" smtClean="0"/>
              <a:t>20 </a:t>
            </a:r>
            <a:r>
              <a:rPr lang="ru-RU" sz="2000" b="1" i="1" dirty="0" smtClean="0"/>
              <a:t>июля 1822 — 6 января 1884)</a:t>
            </a:r>
            <a:endParaRPr lang="ru-RU" sz="2800" b="1" i="1" dirty="0"/>
          </a:p>
        </p:txBody>
      </p:sp>
      <p:pic>
        <p:nvPicPr>
          <p:cNvPr id="3074" name="Picture 2" descr="Картинки по запросу грегор иоганн мендел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0" y="1874749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959" y="2022161"/>
            <a:ext cx="4373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Австрийский (чешский) биолог и ботаник, монах-августинец, аббат. Основоположник учения о наследственности. Открытие им закономерностей наследования моногенных признаков (эти закономерности известны теперь как Законы Менделя) стало первым шагом на пути к современной генетике.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54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76" y="25734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Работа в группах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9304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«Печатная машинка»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43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Представьте, </a:t>
            </a:r>
            <a:r>
              <a:rPr lang="ru-RU" sz="2400" dirty="0"/>
              <a:t>что </a:t>
            </a:r>
            <a:r>
              <a:rPr lang="ru-RU" sz="2400" dirty="0" smtClean="0"/>
              <a:t>Вы </a:t>
            </a:r>
            <a:r>
              <a:rPr lang="ru-RU" sz="2400" dirty="0"/>
              <a:t>– клавиши печатной машинки. На этой удивительной машинке можно печатать слова. Для этого «клавиши» должны </a:t>
            </a:r>
            <a:r>
              <a:rPr lang="ru-RU" sz="2400" dirty="0" smtClean="0"/>
              <a:t>собрать слово из букв, которые Вам раздали в начале урока. Слова </a:t>
            </a:r>
            <a:r>
              <a:rPr lang="ru-RU" sz="2400" dirty="0" smtClean="0"/>
              <a:t>будут выводится на экран. </a:t>
            </a:r>
            <a:r>
              <a:rPr lang="ru-RU" sz="2400" dirty="0" smtClean="0"/>
              <a:t>Чем быстрее Вы соберёте слово, тем лучше.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40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880</Words>
  <Application>Microsoft Office PowerPoint</Application>
  <PresentationFormat>Экран (4:3)</PresentationFormat>
  <Paragraphs>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Как узнать какие признаки родителей появятся у их детей и почему?</vt:lpstr>
      <vt:lpstr>Цель урока: установление закономерностей наследования признаков.</vt:lpstr>
      <vt:lpstr>Прочитайте текст и ответьте на вопросы</vt:lpstr>
      <vt:lpstr>Грегор Иоганн Мендель (20 июля 1822 — 6 января 1884)</vt:lpstr>
      <vt:lpstr>Работа в группах</vt:lpstr>
      <vt:lpstr>Игра «Печатная машинка»</vt:lpstr>
      <vt:lpstr>Презентация PowerPoint</vt:lpstr>
      <vt:lpstr>Словарь генетика</vt:lpstr>
      <vt:lpstr>Первый закон Менделя Единообразия гибридов первого поколения</vt:lpstr>
      <vt:lpstr>Первый закон Менделя Единообразия гибридов первого поколения</vt:lpstr>
      <vt:lpstr>Первый закон Менделя Единообразия гибридов первого поколения</vt:lpstr>
      <vt:lpstr>Первый закон Менделя Единообразия гибридов первого поколения</vt:lpstr>
      <vt:lpstr>Первый закон Менделя Единообразия гибридов первого поколения</vt:lpstr>
      <vt:lpstr>Первый закон Менделя Единообразия гибридов первого поколения</vt:lpstr>
      <vt:lpstr>Второй закон Менделя Расщепления гибридов второго поколения</vt:lpstr>
      <vt:lpstr>Второй закон Менделя Расщепления гибридов второго поколения</vt:lpstr>
      <vt:lpstr>Второй закон Менделя Расщепления гибридов второго поколения</vt:lpstr>
      <vt:lpstr>Второй закон Менделя Расщепления гибридов второго поколения</vt:lpstr>
      <vt:lpstr>Второй закон Менделя Расщепления гибридов второго поколения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знаний</vt:lpstr>
      <vt:lpstr>Как узнать какие признаки родителей появятся у их детей и почему?</vt:lpstr>
      <vt:lpstr>Подведём итог</vt:lpstr>
      <vt:lpstr>Подведём итог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general</dc:creator>
  <cp:lastModifiedBy>teacher</cp:lastModifiedBy>
  <cp:revision>48</cp:revision>
  <dcterms:created xsi:type="dcterms:W3CDTF">2019-12-11T00:31:07Z</dcterms:created>
  <dcterms:modified xsi:type="dcterms:W3CDTF">2019-12-16T03:52:35Z</dcterms:modified>
</cp:coreProperties>
</file>