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1" r:id="rId3"/>
    <p:sldId id="273" r:id="rId4"/>
    <p:sldId id="274" r:id="rId5"/>
    <p:sldId id="276" r:id="rId6"/>
    <p:sldId id="262" r:id="rId7"/>
    <p:sldId id="260" r:id="rId8"/>
    <p:sldId id="257" r:id="rId9"/>
    <p:sldId id="259" r:id="rId10"/>
    <p:sldId id="268" r:id="rId11"/>
    <p:sldId id="263" r:id="rId12"/>
    <p:sldId id="266" r:id="rId13"/>
    <p:sldId id="267" r:id="rId14"/>
    <p:sldId id="297" r:id="rId15"/>
    <p:sldId id="298" r:id="rId16"/>
    <p:sldId id="269" r:id="rId17"/>
    <p:sldId id="271" r:id="rId18"/>
    <p:sldId id="287" r:id="rId19"/>
    <p:sldId id="293" r:id="rId20"/>
    <p:sldId id="296" r:id="rId21"/>
    <p:sldId id="300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04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39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1E75D-8992-4C77-8005-A6C423274F0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143E-CB50-4A63-8A6C-A33788BC4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0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F143E-CB50-4A63-8A6C-A33788BC4B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31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931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8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16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16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982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67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75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16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91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11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1437B9-755F-412D-95F9-B5F8562109F2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FA29DF-C952-4CBD-8734-07E957D6BE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202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xmlns="" id="{EB1836F0-F9E0-4D93-9BDD-7EEC6EA05F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1AF8C-493E-42C1-BCF9-430F816AA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GB" dirty="0"/>
              <a:t>Fyodor Mikhailovich Dostoevsky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AC992EA-3AA7-4F84-A045-DFBDF9A96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famous Russian Novelist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raphic 6" descr="Tanabata Tree">
            <a:extLst>
              <a:ext uri="{FF2B5EF4-FFF2-40B4-BE49-F238E27FC236}">
                <a16:creationId xmlns:a16="http://schemas.microsoft.com/office/drawing/2014/main" xmlns="" id="{249D8C7D-C81A-42D3-AB29-BB9E5CFFF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xmlns="" id="{7A49EFD3-A806-4D59-99F1-AA9AFAE4E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6D2F28D1-82F9-40FE-935C-85ECF7660D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4B670E93-2F53-48FC-AB6C-E99E22D17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21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xmlns="" id="{0DCFF3D7-4F42-4BEC-A291-73D5AF587D36}"/>
              </a:ext>
            </a:extLst>
          </p:cNvPr>
          <p:cNvSpPr/>
          <p:nvPr/>
        </p:nvSpPr>
        <p:spPr>
          <a:xfrm>
            <a:off x="2023672" y="374754"/>
            <a:ext cx="7618001" cy="5291528"/>
          </a:xfrm>
          <a:prstGeom prst="star7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ROUND 3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5963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8BFB4-3E29-4AB5-AD32-F928F5EB06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625" y="1450975"/>
            <a:ext cx="11179861" cy="39465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about Dostoevsky’s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biography and match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paragraphs of the texts with the pictures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down your answers.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minutes. Then hand in your answers.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5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B96A03-2640-4241-9B96-3FC4BB3F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1" y="-168523"/>
            <a:ext cx="10825896" cy="74845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paragraphs of the texts with the pictures.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scow: Hospital for the Poor, where Dostoevsky was born. His father worked here 1823-37. Source: Coulson, Jessie Senior. ">
            <a:extLst>
              <a:ext uri="{FF2B5EF4-FFF2-40B4-BE49-F238E27FC236}">
                <a16:creationId xmlns:a16="http://schemas.microsoft.com/office/drawing/2014/main" xmlns="" id="{B87DB238-1033-4995-8EDA-28C040DD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84" y="579931"/>
            <a:ext cx="2708353" cy="19770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тцовский завет Ф. М. Достоевского (в год 195-летия русского православного  писателя)">
            <a:extLst>
              <a:ext uri="{FF2B5EF4-FFF2-40B4-BE49-F238E27FC236}">
                <a16:creationId xmlns:a16="http://schemas.microsoft.com/office/drawing/2014/main" xmlns="" id="{AD19D089-C9DD-4387-97AF-7030DB026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24"/>
          <a:stretch/>
        </p:blipFill>
        <p:spPr bwMode="auto">
          <a:xfrm>
            <a:off x="9137378" y="2749661"/>
            <a:ext cx="2855205" cy="15530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остоевский – инженерное училище - Русская историческая библиотека">
            <a:extLst>
              <a:ext uri="{FF2B5EF4-FFF2-40B4-BE49-F238E27FC236}">
                <a16:creationId xmlns:a16="http://schemas.microsoft.com/office/drawing/2014/main" xmlns="" id="{BCBAE422-2FB1-4C51-913C-0E8BBCC22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30"/>
          <a:stretch/>
        </p:blipFill>
        <p:spPr bwMode="auto">
          <a:xfrm>
            <a:off x="2968894" y="4116206"/>
            <a:ext cx="4245801" cy="208032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Мария Дмитриевна Достоевская – первая жена Достоевского | ReadCafe">
            <a:extLst>
              <a:ext uri="{FF2B5EF4-FFF2-40B4-BE49-F238E27FC236}">
                <a16:creationId xmlns:a16="http://schemas.microsoft.com/office/drawing/2014/main" xmlns="" id="{5E3D63DF-749A-4DCC-9294-5ABAB9948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859"/>
          <a:stretch/>
        </p:blipFill>
        <p:spPr bwMode="auto">
          <a:xfrm>
            <a:off x="5415713" y="2218350"/>
            <a:ext cx="2127499" cy="198892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торая жена Федора Достоевского Сниткина | ReadCafe">
            <a:extLst>
              <a:ext uri="{FF2B5EF4-FFF2-40B4-BE49-F238E27FC236}">
                <a16:creationId xmlns:a16="http://schemas.microsoft.com/office/drawing/2014/main" xmlns="" id="{32187AED-759E-4550-808E-CC6A6FE6C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3211529" y="564895"/>
            <a:ext cx="2099203" cy="236160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диот или Спаситель? Кем был загадочный князь Мышкин - Ностальгический клуб  любителей кино - 16 мая - 43902615272 - Медиаплатформа МирТесен">
            <a:extLst>
              <a:ext uri="{FF2B5EF4-FFF2-40B4-BE49-F238E27FC236}">
                <a16:creationId xmlns:a16="http://schemas.microsoft.com/office/drawing/2014/main" xmlns="" id="{47BF8AF3-8456-4676-A973-B03D63C2D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94" r="14392" b="604"/>
          <a:stretch/>
        </p:blipFill>
        <p:spPr bwMode="auto">
          <a:xfrm>
            <a:off x="190084" y="3179811"/>
            <a:ext cx="2543328" cy="275206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оголь и Пушкин: были ли знакомы писатели?">
            <a:extLst>
              <a:ext uri="{FF2B5EF4-FFF2-40B4-BE49-F238E27FC236}">
                <a16:creationId xmlns:a16="http://schemas.microsoft.com/office/drawing/2014/main" xmlns="" id="{4C8D1EB2-94DA-42D3-AB67-9AF70927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584" y="519787"/>
            <a:ext cx="1752972" cy="175297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Археологи раскопали в Омске остатки «Мертвого дома» Достоевского">
            <a:extLst>
              <a:ext uri="{FF2B5EF4-FFF2-40B4-BE49-F238E27FC236}">
                <a16:creationId xmlns:a16="http://schemas.microsoft.com/office/drawing/2014/main" xmlns="" id="{F5C7BFAE-E3EE-48EE-BECC-606EFC4D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8713" y="111892"/>
            <a:ext cx="3073871" cy="204924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Азартный игрок Федор Михайлович Достоевский | ПРОСВЕТ">
            <a:extLst>
              <a:ext uri="{FF2B5EF4-FFF2-40B4-BE49-F238E27FC236}">
                <a16:creationId xmlns:a16="http://schemas.microsoft.com/office/drawing/2014/main" xmlns="" id="{6E3E3916-6AA0-4A1A-9E19-7F12B73F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1881" y="4701128"/>
            <a:ext cx="3090035" cy="204498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E37B0D-F529-484B-83FC-253967040AFE}"/>
              </a:ext>
            </a:extLst>
          </p:cNvPr>
          <p:cNvSpPr txBox="1"/>
          <p:nvPr/>
        </p:nvSpPr>
        <p:spPr>
          <a:xfrm>
            <a:off x="40472" y="2567455"/>
            <a:ext cx="3047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 - Hospital for the Poor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7FA8CA-C718-42C7-8AA9-57136BAECC9A}"/>
              </a:ext>
            </a:extLst>
          </p:cNvPr>
          <p:cNvSpPr txBox="1"/>
          <p:nvPr/>
        </p:nvSpPr>
        <p:spPr>
          <a:xfrm>
            <a:off x="3153672" y="2926498"/>
            <a:ext cx="251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 - Anna </a:t>
            </a:r>
            <a:r>
              <a:rPr lang="en-US" sz="2000" b="1" dirty="0" err="1">
                <a:solidFill>
                  <a:srgbClr val="FF0000"/>
                </a:solidFill>
              </a:rPr>
              <a:t>Snitkina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408E640-ECB2-4A4B-B738-62125892083B}"/>
              </a:ext>
            </a:extLst>
          </p:cNvPr>
          <p:cNvSpPr txBox="1"/>
          <p:nvPr/>
        </p:nvSpPr>
        <p:spPr>
          <a:xfrm>
            <a:off x="5527140" y="596325"/>
            <a:ext cx="152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 -Gogol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D1BAC1-892C-41F2-B26A-985706DCC57B}"/>
              </a:ext>
            </a:extLst>
          </p:cNvPr>
          <p:cNvSpPr txBox="1"/>
          <p:nvPr/>
        </p:nvSpPr>
        <p:spPr>
          <a:xfrm>
            <a:off x="8858635" y="2116828"/>
            <a:ext cx="306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 - katorga prison camp in Omsk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F304F7-D642-4E5C-A626-09AAC52CE8DE}"/>
              </a:ext>
            </a:extLst>
          </p:cNvPr>
          <p:cNvSpPr txBox="1"/>
          <p:nvPr/>
        </p:nvSpPr>
        <p:spPr>
          <a:xfrm>
            <a:off x="40472" y="5931877"/>
            <a:ext cx="244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E-Prince </a:t>
            </a:r>
            <a:r>
              <a:rPr lang="en-US" sz="2000" b="1" dirty="0" err="1">
                <a:solidFill>
                  <a:srgbClr val="FF0000"/>
                </a:solidFill>
              </a:rPr>
              <a:t>Myshkin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B7E2C1-00C4-4CAA-9EA7-F51EA1D18E36}"/>
              </a:ext>
            </a:extLst>
          </p:cNvPr>
          <p:cNvSpPr txBox="1"/>
          <p:nvPr/>
        </p:nvSpPr>
        <p:spPr>
          <a:xfrm>
            <a:off x="2898437" y="6084256"/>
            <a:ext cx="4656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 - the Military Engineering Academy at Saint Petersburg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41B6AE-DDBC-4A95-8AFE-AE31C877FC33}"/>
              </a:ext>
            </a:extLst>
          </p:cNvPr>
          <p:cNvSpPr txBox="1"/>
          <p:nvPr/>
        </p:nvSpPr>
        <p:spPr>
          <a:xfrm>
            <a:off x="6414569" y="3847958"/>
            <a:ext cx="280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 - Maria Isayeva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6BDB29A-3CBA-465D-A40D-7233472F1B87}"/>
              </a:ext>
            </a:extLst>
          </p:cNvPr>
          <p:cNvSpPr txBox="1"/>
          <p:nvPr/>
        </p:nvSpPr>
        <p:spPr>
          <a:xfrm>
            <a:off x="9066763" y="4320588"/>
            <a:ext cx="300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H-Dostoevsky’s parents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E759DD-4EA1-4801-9158-6A6158B558DA}"/>
              </a:ext>
            </a:extLst>
          </p:cNvPr>
          <p:cNvSpPr txBox="1"/>
          <p:nvPr/>
        </p:nvSpPr>
        <p:spPr>
          <a:xfrm>
            <a:off x="7548816" y="5389450"/>
            <a:ext cx="158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I-Gambling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A7830-2C6A-4ABD-ABCE-5DA94DDC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87" y="290080"/>
            <a:ext cx="10058400" cy="82296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answers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5B4554C-952C-4522-901A-9FBDD016CDF3}"/>
              </a:ext>
            </a:extLst>
          </p:cNvPr>
          <p:cNvSpPr txBox="1">
            <a:spLocks/>
          </p:cNvSpPr>
          <p:nvPr/>
        </p:nvSpPr>
        <p:spPr>
          <a:xfrm>
            <a:off x="1321133" y="1137753"/>
            <a:ext cx="10058400" cy="5141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3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xmlns="" id="{0DCFF3D7-4F42-4BEC-A291-73D5AF587D36}"/>
              </a:ext>
            </a:extLst>
          </p:cNvPr>
          <p:cNvSpPr/>
          <p:nvPr/>
        </p:nvSpPr>
        <p:spPr>
          <a:xfrm>
            <a:off x="388491" y="560719"/>
            <a:ext cx="7319387" cy="4984111"/>
          </a:xfrm>
          <a:prstGeom prst="star7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ROUND </a:t>
            </a:r>
            <a:r>
              <a:rPr lang="ru-RU" sz="6000" dirty="0"/>
              <a:t>4</a:t>
            </a:r>
          </a:p>
        </p:txBody>
      </p:sp>
      <p:pic>
        <p:nvPicPr>
          <p:cNvPr id="5" name="Picture 2" descr="Книга &amp;quot;Crime and Punishment. A Graphic Novel&amp;quot; Dostoevsky F - купить книгу в  интернет-магазине «Москва» ISBN: 9780955816949, 500478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007"/>
          <a:stretch/>
        </p:blipFill>
        <p:spPr bwMode="auto">
          <a:xfrm>
            <a:off x="7707878" y="764777"/>
            <a:ext cx="4267200" cy="54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5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32" y="107091"/>
            <a:ext cx="10058400" cy="68546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Study some key characters of the novel.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091" y="951472"/>
            <a:ext cx="11986054" cy="59065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Rodion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Romanovich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Raskolnikov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student, who commits a murder.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Marmeladova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a self-sacrificial, innocent young woman, being forced into prostitution to help her family. She is an important source of moral strength and support.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Dunya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Raskolnikova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Rodion's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beautiful and strong-willed sister who works as a governess. She is one of factors in her brother’s decision to commit the murder.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Arkady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Ivanovich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Svidrigaïlov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- a wealthy former employer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Raskolnikova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Semyon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Zakharovich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Marmeladov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drunk who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Raskolnikov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meets while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murder.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Marmeladov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understands that he ruined his life and the life of his  daughter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Sonya being forced into prostitution.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Alyona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Ivanovna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- an old pawnbroker. She is killed at the beginning of the novel.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8BFB4-3E29-4AB5-AD32-F928F5EB06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1935" y="1208130"/>
            <a:ext cx="11252888" cy="3978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plot of the novel “Crime and Punishment” and choose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plot. </a:t>
            </a:r>
            <a:b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minutes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Then hand in your answers.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5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3BD44D-7F94-4034-B8BE-BA07701862F5}"/>
              </a:ext>
            </a:extLst>
          </p:cNvPr>
          <p:cNvSpPr txBox="1"/>
          <p:nvPr/>
        </p:nvSpPr>
        <p:spPr>
          <a:xfrm>
            <a:off x="299803" y="263612"/>
            <a:ext cx="11892197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correct answers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1) poor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St.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Petersburg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0" dirty="0">
                <a:effectLst/>
                <a:latin typeface="Times New Roman" pitchFamily="18" charset="0"/>
                <a:cs typeface="Times New Roman" pitchFamily="18" charset="0"/>
              </a:rPr>
              <a:t>) murders and </a:t>
            </a:r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robs</a:t>
            </a: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pawnbroker</a:t>
            </a: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i="0" dirty="0">
                <a:effectLst/>
                <a:latin typeface="Times New Roman" pitchFamily="18" charset="0"/>
                <a:cs typeface="Times New Roman" pitchFamily="18" charset="0"/>
              </a:rPr>
              <a:t>) half sister comes</a:t>
            </a:r>
            <a:r>
              <a:rPr lang="en-US" sz="2800" i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6) murders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ill </a:t>
            </a: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8) newspapers</a:t>
            </a:r>
            <a:r>
              <a:rPr lang="en-US" sz="28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carriage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i="0" dirty="0">
                <a:effectLst/>
                <a:latin typeface="Times New Roman" pitchFamily="18" charset="0"/>
                <a:cs typeface="Times New Roman" pitchFamily="18" charset="0"/>
              </a:rPr>
              <a:t>) falls in love with </a:t>
            </a:r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en-US" sz="2800" b="0" i="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Sonya</a:t>
            </a: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eight </a:t>
            </a:r>
          </a:p>
          <a:p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0" dirty="0" smtClean="0">
                <a:effectLst/>
                <a:latin typeface="Times New Roman" pitchFamily="18" charset="0"/>
                <a:cs typeface="Times New Roman" pitchFamily="18" charset="0"/>
              </a:rPr>
              <a:t>follows</a:t>
            </a:r>
            <a:endParaRPr lang="en-US" sz="2800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1770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xmlns="" id="{0DCFF3D7-4F42-4BEC-A291-73D5AF587D36}"/>
              </a:ext>
            </a:extLst>
          </p:cNvPr>
          <p:cNvSpPr/>
          <p:nvPr/>
        </p:nvSpPr>
        <p:spPr>
          <a:xfrm>
            <a:off x="2390933" y="799634"/>
            <a:ext cx="7319387" cy="4984111"/>
          </a:xfrm>
          <a:prstGeom prst="star7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ROUND </a:t>
            </a:r>
            <a:r>
              <a:rPr lang="ru-RU" sz="6000" dirty="0" smtClean="0"/>
              <a:t>5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1458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8BFB4-3E29-4AB5-AD32-F928F5EB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0346"/>
            <a:ext cx="11203459" cy="352422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Read the passages from the novel and present them in the order in which the events occurred.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You have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 minutes. Then hand in your answers.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5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xmlns="" id="{0DCFF3D7-4F42-4BEC-A291-73D5AF587D36}"/>
              </a:ext>
            </a:extLst>
          </p:cNvPr>
          <p:cNvSpPr/>
          <p:nvPr/>
        </p:nvSpPr>
        <p:spPr>
          <a:xfrm>
            <a:off x="2023672" y="374754"/>
            <a:ext cx="7618001" cy="5291528"/>
          </a:xfrm>
          <a:prstGeom prst="star7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ROUND 1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1290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823" y="1260390"/>
            <a:ext cx="8772042" cy="50333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1-A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2-C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3-F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4-H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5-D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6-G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7-B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8-E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941" y="238897"/>
            <a:ext cx="8295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correct answers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6911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576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task did you find the most interesting?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learnt about Dostoevsky F.M. today?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you like the game?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27" y="247136"/>
            <a:ext cx="8806249" cy="2356021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the winner of the game?</a:t>
            </a:r>
            <a:b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team that has got the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number of points is the winner.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нига &amp;quot;Crime and Punishment. A Graphic Novel&amp;quot; Dostoevsky F - купить книгу в  интернет-магазине «Москва» ISBN: 9780955816949, 500478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007"/>
          <a:stretch/>
        </p:blipFill>
        <p:spPr bwMode="auto">
          <a:xfrm>
            <a:off x="9141209" y="3021681"/>
            <a:ext cx="2863938" cy="36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Мария Дмитриевна Достоевская – первая жена Достоевского | ReadCafe">
            <a:extLst>
              <a:ext uri="{FF2B5EF4-FFF2-40B4-BE49-F238E27FC236}">
                <a16:creationId xmlns:a16="http://schemas.microsoft.com/office/drawing/2014/main" xmlns="" id="{5E3D63DF-749A-4DCC-9294-5ABAB9948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859"/>
          <a:stretch/>
        </p:blipFill>
        <p:spPr bwMode="auto">
          <a:xfrm>
            <a:off x="385908" y="4580715"/>
            <a:ext cx="2166115" cy="20250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торая жена Федора Достоевского Сниткина | ReadCafe">
            <a:extLst>
              <a:ext uri="{FF2B5EF4-FFF2-40B4-BE49-F238E27FC236}">
                <a16:creationId xmlns:a16="http://schemas.microsoft.com/office/drawing/2014/main" xmlns="" id="{32187AED-759E-4550-808E-CC6A6FE6C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354227" y="1963980"/>
            <a:ext cx="2154565" cy="242388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&#10;&#10;Автоматически созданное описани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2463" y="332331"/>
            <a:ext cx="2425707" cy="258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Достоевский – инженерное училище - Русская историческая библиотека">
            <a:extLst>
              <a:ext uri="{FF2B5EF4-FFF2-40B4-BE49-F238E27FC236}">
                <a16:creationId xmlns:a16="http://schemas.microsoft.com/office/drawing/2014/main" xmlns="" id="{BCBAE422-2FB1-4C51-913C-0E8BBCC22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30"/>
          <a:stretch/>
        </p:blipFill>
        <p:spPr bwMode="auto">
          <a:xfrm>
            <a:off x="3082521" y="3413829"/>
            <a:ext cx="5200475" cy="254808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8BFB4-3E29-4AB5-AD32-F928F5EB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231" y="1112364"/>
            <a:ext cx="10058400" cy="37294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writers and the literary works.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your answers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minutes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Then hand in your answers.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5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905" y="79155"/>
            <a:ext cx="10058400" cy="44994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writers and the literary works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415501"/>
              </p:ext>
            </p:extLst>
          </p:nvPr>
        </p:nvGraphicFramePr>
        <p:xfrm>
          <a:off x="1038905" y="754743"/>
          <a:ext cx="10058400" cy="578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380">
                  <a:extLst>
                    <a:ext uri="{9D8B030D-6E8A-4147-A177-3AD203B41FA5}">
                      <a16:colId xmlns:a16="http://schemas.microsoft.com/office/drawing/2014/main" xmlns="" val="3518493350"/>
                    </a:ext>
                  </a:extLst>
                </a:gridCol>
                <a:gridCol w="6235020">
                  <a:extLst>
                    <a:ext uri="{9D8B030D-6E8A-4147-A177-3AD203B41FA5}">
                      <a16:colId xmlns:a16="http://schemas.microsoft.com/office/drawing/2014/main" xmlns="" val="483213004"/>
                    </a:ext>
                  </a:extLst>
                </a:gridCol>
              </a:tblGrid>
              <a:tr h="5354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Writers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Literary works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725395"/>
                  </a:ext>
                </a:extLst>
              </a:tr>
              <a:tr h="52471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Ivan Turgenev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 Chekhov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Nicolai Gogol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Fyodor Dostoyevsky 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Leo Tolstoy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Alexander Pushkin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“War and Peace”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“The Seagull”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“Dead Souls”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“Crime and Punishment”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“Father and Sons”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“Eugen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Onegin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“Anna Karenina”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“The Nose”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“Uncle Vanya”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“The Captain’s Daughter”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“A Nest of Nobles”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“The Idiot”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941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03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088874"/>
              </p:ext>
            </p:extLst>
          </p:nvPr>
        </p:nvGraphicFramePr>
        <p:xfrm>
          <a:off x="831508" y="861889"/>
          <a:ext cx="9937342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671">
                  <a:extLst>
                    <a:ext uri="{9D8B030D-6E8A-4147-A177-3AD203B41FA5}">
                      <a16:colId xmlns:a16="http://schemas.microsoft.com/office/drawing/2014/main" xmlns="" val="2592223317"/>
                    </a:ext>
                  </a:extLst>
                </a:gridCol>
                <a:gridCol w="4968671">
                  <a:extLst>
                    <a:ext uri="{9D8B030D-6E8A-4147-A177-3AD203B41FA5}">
                      <a16:colId xmlns:a16="http://schemas.microsoft.com/office/drawing/2014/main" xmlns="" val="346958948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Ivan Turgenev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“Father and Sons”</a:t>
                      </a:r>
                      <a:endParaRPr lang="ru-RU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6288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“A Nest of Nobles”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383735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Anton Chekhov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“The Seagull”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709533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“Uncle Vanya”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703949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Nicolai Gogol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“Dead Souls”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945854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“The Nose”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410943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Fyador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Dostoyevsky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“The Idiot”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8253525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“Crime and Punishment”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757183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Leo Tolstoy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“Anna Karenina”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251316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“War and Peace”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84166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Alexander Pushkin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“The Captain’s Daughter”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1152458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“Eugen </a:t>
                      </a:r>
                      <a:r>
                        <a:rPr lang="en-US" sz="2800" dirty="0" err="1">
                          <a:effectLst/>
                        </a:rPr>
                        <a:t>Onegin</a:t>
                      </a:r>
                      <a:r>
                        <a:rPr lang="en-US" sz="2800" dirty="0">
                          <a:effectLst/>
                        </a:rPr>
                        <a:t>”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12683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5488" y="0"/>
            <a:ext cx="7220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answers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7 точек 3">
            <a:extLst>
              <a:ext uri="{FF2B5EF4-FFF2-40B4-BE49-F238E27FC236}">
                <a16:creationId xmlns:a16="http://schemas.microsoft.com/office/drawing/2014/main" xmlns="" id="{0DCFF3D7-4F42-4BEC-A291-73D5AF587D36}"/>
              </a:ext>
            </a:extLst>
          </p:cNvPr>
          <p:cNvSpPr/>
          <p:nvPr/>
        </p:nvSpPr>
        <p:spPr>
          <a:xfrm>
            <a:off x="2023672" y="374754"/>
            <a:ext cx="7618001" cy="5291528"/>
          </a:xfrm>
          <a:prstGeom prst="star7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ROUND </a:t>
            </a:r>
            <a:r>
              <a:rPr lang="ru-RU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2174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8E665-9323-4CB0-B5F3-7AAFF9CC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207390"/>
            <a:ext cx="11397006" cy="332450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about Dostoevsky’s biography and find out if the given statements are True or False.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sheet of paper and a glue. 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ready to glue the answers in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wright column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Then hand in your answers.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DFC7FA-558B-43CD-A781-137F0D2FADB8}"/>
              </a:ext>
            </a:extLst>
          </p:cNvPr>
          <p:cNvSpPr/>
          <p:nvPr/>
        </p:nvSpPr>
        <p:spPr>
          <a:xfrm>
            <a:off x="1123406" y="4017207"/>
            <a:ext cx="2822713" cy="8613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TRUE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9023E9E-68F3-4671-AEDA-854BE4789BD0}"/>
              </a:ext>
            </a:extLst>
          </p:cNvPr>
          <p:cNvSpPr/>
          <p:nvPr/>
        </p:nvSpPr>
        <p:spPr>
          <a:xfrm>
            <a:off x="7795876" y="4017206"/>
            <a:ext cx="2822713" cy="86139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FALSE</a:t>
            </a:r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B1B4E8C-2569-493B-ADDA-BC5170426B3B}"/>
              </a:ext>
            </a:extLst>
          </p:cNvPr>
          <p:cNvSpPr/>
          <p:nvPr/>
        </p:nvSpPr>
        <p:spPr>
          <a:xfrm>
            <a:off x="3803647" y="5231139"/>
            <a:ext cx="4212236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Was born in 1821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34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20EDBD-BD93-48CA-AA2B-3D412906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05" y="0"/>
            <a:ext cx="10058400" cy="88144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statements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E17FD25-3B32-40B4-B43F-E7FA9A25E2CF}"/>
              </a:ext>
            </a:extLst>
          </p:cNvPr>
          <p:cNvSpPr/>
          <p:nvPr/>
        </p:nvSpPr>
        <p:spPr>
          <a:xfrm>
            <a:off x="1113182" y="914400"/>
            <a:ext cx="2822713" cy="8613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TRUE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2A6FA4D-6B0B-4EA9-B237-0D28ED90147F}"/>
              </a:ext>
            </a:extLst>
          </p:cNvPr>
          <p:cNvSpPr/>
          <p:nvPr/>
        </p:nvSpPr>
        <p:spPr>
          <a:xfrm>
            <a:off x="7785652" y="914399"/>
            <a:ext cx="2822713" cy="86139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FALSE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3BA47-86C5-4CA1-B41E-A199C354683E}"/>
              </a:ext>
            </a:extLst>
          </p:cNvPr>
          <p:cNvSpPr/>
          <p:nvPr/>
        </p:nvSpPr>
        <p:spPr>
          <a:xfrm>
            <a:off x="2716695" y="1927579"/>
            <a:ext cx="6268279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the youngest of six children 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5892B45-4347-4502-82BD-5E0E06EB56B2}"/>
              </a:ext>
            </a:extLst>
          </p:cNvPr>
          <p:cNvSpPr/>
          <p:nvPr/>
        </p:nvSpPr>
        <p:spPr>
          <a:xfrm>
            <a:off x="2005423" y="2433768"/>
            <a:ext cx="8181154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Studied at the Military Engineering Academy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BBF1E6E-FCA0-4BA7-91CC-83CF78AFA4DE}"/>
              </a:ext>
            </a:extLst>
          </p:cNvPr>
          <p:cNvSpPr/>
          <p:nvPr/>
        </p:nvSpPr>
        <p:spPr>
          <a:xfrm>
            <a:off x="2716695" y="2939958"/>
            <a:ext cx="6268279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Suffered from epilepsy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42D07D-B615-4AA8-890B-9322F5A25FFF}"/>
              </a:ext>
            </a:extLst>
          </p:cNvPr>
          <p:cNvSpPr/>
          <p:nvPr/>
        </p:nvSpPr>
        <p:spPr>
          <a:xfrm>
            <a:off x="2716695" y="3468130"/>
            <a:ext cx="6268279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sentenced to death</a:t>
            </a:r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F7B3AFF-3D1B-45D8-809B-1425638F25C6}"/>
              </a:ext>
            </a:extLst>
          </p:cNvPr>
          <p:cNvSpPr/>
          <p:nvPr/>
        </p:nvSpPr>
        <p:spPr>
          <a:xfrm>
            <a:off x="2716694" y="4008799"/>
            <a:ext cx="6268279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sentenced to 4 years of exile</a:t>
            </a:r>
            <a:r>
              <a:rPr lang="ru-RU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(ссылка)</a:t>
            </a:r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426EDD-7D9B-4656-90DD-04AB8922877A}"/>
              </a:ext>
            </a:extLst>
          </p:cNvPr>
          <p:cNvSpPr/>
          <p:nvPr/>
        </p:nvSpPr>
        <p:spPr>
          <a:xfrm>
            <a:off x="2575265" y="4514989"/>
            <a:ext cx="6862021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the editor of the successful journal ‘Epoch’</a:t>
            </a:r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6DE9D55-B490-42F8-8751-49978C92515C}"/>
              </a:ext>
            </a:extLst>
          </p:cNvPr>
          <p:cNvSpPr/>
          <p:nvPr/>
        </p:nvSpPr>
        <p:spPr>
          <a:xfrm>
            <a:off x="1755369" y="5021179"/>
            <a:ext cx="8852996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Suffered from gambling disorder (</a:t>
            </a:r>
            <a:r>
              <a:rPr lang="ru-RU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влечение к азартным играм)</a:t>
            </a:r>
            <a:endParaRPr lang="ru-RU" sz="2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15166FC-3DC7-4AF6-AFCA-410B5F3016E3}"/>
              </a:ext>
            </a:extLst>
          </p:cNvPr>
          <p:cNvSpPr/>
          <p:nvPr/>
        </p:nvSpPr>
        <p:spPr>
          <a:xfrm>
            <a:off x="1755369" y="5543763"/>
            <a:ext cx="8852996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married three times</a:t>
            </a:r>
            <a:endParaRPr lang="ru-RU" sz="2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6BE9A4A-A986-428B-8F22-F0338676D508}"/>
              </a:ext>
            </a:extLst>
          </p:cNvPr>
          <p:cNvSpPr/>
          <p:nvPr/>
        </p:nvSpPr>
        <p:spPr>
          <a:xfrm>
            <a:off x="1755369" y="6066347"/>
            <a:ext cx="8852996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Had only one child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35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20EDBD-BD93-48CA-AA2B-3D412906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39" y="1"/>
            <a:ext cx="10058400" cy="73531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 answers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E17FD25-3B32-40B4-B43F-E7FA9A25E2CF}"/>
              </a:ext>
            </a:extLst>
          </p:cNvPr>
          <p:cNvSpPr/>
          <p:nvPr/>
        </p:nvSpPr>
        <p:spPr>
          <a:xfrm>
            <a:off x="1113182" y="914400"/>
            <a:ext cx="2822713" cy="8613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TRUE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2A6FA4D-6B0B-4EA9-B237-0D28ED90147F}"/>
              </a:ext>
            </a:extLst>
          </p:cNvPr>
          <p:cNvSpPr/>
          <p:nvPr/>
        </p:nvSpPr>
        <p:spPr>
          <a:xfrm>
            <a:off x="7785652" y="914399"/>
            <a:ext cx="2822713" cy="86139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FALSE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3BA47-86C5-4CA1-B41E-A199C354683E}"/>
              </a:ext>
            </a:extLst>
          </p:cNvPr>
          <p:cNvSpPr/>
          <p:nvPr/>
        </p:nvSpPr>
        <p:spPr>
          <a:xfrm>
            <a:off x="6780658" y="1927578"/>
            <a:ext cx="4832699" cy="651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the </a:t>
            </a:r>
            <a:r>
              <a:rPr lang="en-US" sz="2400" strike="sngStrike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youngest</a:t>
            </a:r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second</a:t>
            </a:r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of six children 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5892B45-4347-4502-82BD-5E0E06EB56B2}"/>
              </a:ext>
            </a:extLst>
          </p:cNvPr>
          <p:cNvSpPr/>
          <p:nvPr/>
        </p:nvSpPr>
        <p:spPr>
          <a:xfrm>
            <a:off x="266564" y="1986268"/>
            <a:ext cx="4230485" cy="6520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Studied at the Military Engineering Academy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BBF1E6E-FCA0-4BA7-91CC-83CF78AFA4DE}"/>
              </a:ext>
            </a:extLst>
          </p:cNvPr>
          <p:cNvSpPr/>
          <p:nvPr/>
        </p:nvSpPr>
        <p:spPr>
          <a:xfrm>
            <a:off x="266564" y="2770227"/>
            <a:ext cx="4230485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Suffered from epilepsy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42D07D-B615-4AA8-890B-9322F5A25FFF}"/>
              </a:ext>
            </a:extLst>
          </p:cNvPr>
          <p:cNvSpPr/>
          <p:nvPr/>
        </p:nvSpPr>
        <p:spPr>
          <a:xfrm>
            <a:off x="266564" y="3347670"/>
            <a:ext cx="4230485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sentenced to death</a:t>
            </a:r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F7B3AFF-3D1B-45D8-809B-1425638F25C6}"/>
              </a:ext>
            </a:extLst>
          </p:cNvPr>
          <p:cNvSpPr/>
          <p:nvPr/>
        </p:nvSpPr>
        <p:spPr>
          <a:xfrm>
            <a:off x="266564" y="3911941"/>
            <a:ext cx="4230485" cy="735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sentenced to 4 years of exile</a:t>
            </a:r>
            <a:r>
              <a:rPr lang="ru-RU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(ссылка)</a:t>
            </a:r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426EDD-7D9B-4656-90DD-04AB8922877A}"/>
              </a:ext>
            </a:extLst>
          </p:cNvPr>
          <p:cNvSpPr/>
          <p:nvPr/>
        </p:nvSpPr>
        <p:spPr>
          <a:xfrm>
            <a:off x="6780658" y="2777552"/>
            <a:ext cx="4832699" cy="8493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the editor of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un</a:t>
            </a:r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successful journal ‘Epoch’</a:t>
            </a:r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6DE9D55-B490-42F8-8751-49978C92515C}"/>
              </a:ext>
            </a:extLst>
          </p:cNvPr>
          <p:cNvSpPr/>
          <p:nvPr/>
        </p:nvSpPr>
        <p:spPr>
          <a:xfrm>
            <a:off x="266564" y="4782158"/>
            <a:ext cx="4230485" cy="11076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Suffered from gambling disorder (</a:t>
            </a:r>
            <a:r>
              <a:rPr lang="ru-RU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влечение к азартным играм)</a:t>
            </a:r>
            <a:endParaRPr lang="ru-RU" sz="2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15166FC-3DC7-4AF6-AFCA-410B5F3016E3}"/>
              </a:ext>
            </a:extLst>
          </p:cNvPr>
          <p:cNvSpPr/>
          <p:nvPr/>
        </p:nvSpPr>
        <p:spPr>
          <a:xfrm>
            <a:off x="6780657" y="3729919"/>
            <a:ext cx="4832700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Was married </a:t>
            </a:r>
            <a:r>
              <a:rPr lang="en-US" sz="2400" strike="sngStrike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three</a:t>
            </a:r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two</a:t>
            </a:r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times</a:t>
            </a:r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6981F9B-268E-4413-BA3F-2DBA2831A0F4}"/>
              </a:ext>
            </a:extLst>
          </p:cNvPr>
          <p:cNvSpPr/>
          <p:nvPr/>
        </p:nvSpPr>
        <p:spPr>
          <a:xfrm>
            <a:off x="6780657" y="4280466"/>
            <a:ext cx="4832700" cy="399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Had </a:t>
            </a:r>
            <a:r>
              <a:rPr lang="en-US" sz="2400" strike="sngStrike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only one child </a:t>
            </a:r>
            <a:r>
              <a:rPr lang="en-US" sz="24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four children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1467</TotalTime>
  <Words>495</Words>
  <Application>Microsoft Office PowerPoint</Application>
  <PresentationFormat>Произвольный</PresentationFormat>
  <Paragraphs>128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Fyodor Mikhailovich Dostoevsky</vt:lpstr>
      <vt:lpstr>Слайд 2</vt:lpstr>
      <vt:lpstr>Match the writers and the literary works. Write down your answers.  You have 5 minutes! Then hand in your answers. </vt:lpstr>
      <vt:lpstr>Match the writers and the literary works.</vt:lpstr>
      <vt:lpstr>Слайд 5</vt:lpstr>
      <vt:lpstr>Слайд 6</vt:lpstr>
      <vt:lpstr>Read the text about Dostoevsky’s biography and find out if the given statements are True or False.  You have a sheet of paper and a glue.   Be ready to glue the answers in the wright column.  You have 15 minutes! Then hand in your answers. </vt:lpstr>
      <vt:lpstr>Слайд 8</vt:lpstr>
      <vt:lpstr>Слайд 9</vt:lpstr>
      <vt:lpstr>Слайд 10</vt:lpstr>
      <vt:lpstr>Read the text about Dostoevsky’s biography and match the paragraphs of the texts with the pictures.  Write down your answers.  You have 10 minutes. Then hand in your answers. </vt:lpstr>
      <vt:lpstr>Match the paragraphs of the texts with the pictures.</vt:lpstr>
      <vt:lpstr>The correct answers</vt:lpstr>
      <vt:lpstr>Слайд 14</vt:lpstr>
      <vt:lpstr>Study some key characters of the novel.</vt:lpstr>
      <vt:lpstr>Read the plot of the novel “Crime and Punishment” and choose the correct words to describe the plot.   You have 15 minutes! Then hand in your answers.</vt:lpstr>
      <vt:lpstr>Слайд 17</vt:lpstr>
      <vt:lpstr>Слайд 18</vt:lpstr>
      <vt:lpstr>Read the passages from the novel and present them in the order in which the events occurred.  You have 15 minutes. Then hand in your answers.</vt:lpstr>
      <vt:lpstr> 1-A 2-C 3-F 4-H 5-D 6-G 7-B 8-E</vt:lpstr>
      <vt:lpstr>Answer the questions:</vt:lpstr>
      <vt:lpstr>Who is the winner of the game? The team that has got the maximum number of points is the winner.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Fyodor Mikhailovich Dostoevsky</dc:title>
  <dc:creator>Polina Yudina</dc:creator>
  <cp:lastModifiedBy>Алена</cp:lastModifiedBy>
  <cp:revision>73</cp:revision>
  <cp:lastPrinted>2021-11-24T09:31:59Z</cp:lastPrinted>
  <dcterms:created xsi:type="dcterms:W3CDTF">2021-11-13T09:24:25Z</dcterms:created>
  <dcterms:modified xsi:type="dcterms:W3CDTF">2022-02-22T20:18:52Z</dcterms:modified>
</cp:coreProperties>
</file>