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83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5" autoAdjust="0"/>
  </p:normalViewPr>
  <p:slideViewPr>
    <p:cSldViewPr>
      <p:cViewPr varScale="1">
        <p:scale>
          <a:sx n="85" d="100"/>
          <a:sy n="85" d="100"/>
        </p:scale>
        <p:origin x="11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5800F5D-9D71-4714-8C81-CFE6FBFF3116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EB5C806-4060-4E38-AB58-7AC75C7F6D1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8136904" cy="215265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Романтический мир               А. Блока в «Стихах о Прекрасной Даме»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3030148"/>
            <a:ext cx="3528392" cy="2952328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/>
              <a:t>«Стихи о Прекрасной Даме» – ранняя утренняя заря – те сны и туманы, с которыми борется душа, чтобы получить право на жизнь…»  (А. Блок)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00312"/>
            <a:ext cx="281502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448" y="-64196"/>
            <a:ext cx="8568952" cy="1036712"/>
          </a:xfrm>
        </p:spPr>
        <p:txBody>
          <a:bodyPr/>
          <a:lstStyle/>
          <a:p>
            <a:r>
              <a:rPr lang="ru-RU" sz="4400" dirty="0" smtClean="0"/>
              <a:t>«Вечные» темы М. Врубеля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229200"/>
            <a:ext cx="8280920" cy="1437704"/>
          </a:xfrm>
        </p:spPr>
        <p:txBody>
          <a:bodyPr/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dirty="0" smtClean="0"/>
              <a:t>М.А. Врубель – художник с романтической душой, который уходил от воспроизведения мелочного и некрасивого быта и обращался к вечным темам и образам мировой литературы. Его интересовал мир души человека (рисунок к поэме «Демон» М.Ю. Лермонтова)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4400"/>
            <a:ext cx="6840000" cy="3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136904" cy="776064"/>
          </a:xfrm>
        </p:spPr>
        <p:txBody>
          <a:bodyPr/>
          <a:lstStyle/>
          <a:p>
            <a:r>
              <a:rPr lang="ru-RU" sz="4400" dirty="0" smtClean="0"/>
              <a:t>Философия Вл. Соловьёва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4" y="1376184"/>
            <a:ext cx="3168352" cy="5040560"/>
          </a:xfrm>
        </p:spPr>
        <p:txBody>
          <a:bodyPr/>
          <a:lstStyle/>
          <a:p>
            <a:pPr algn="ctr"/>
            <a:r>
              <a:rPr lang="ru-RU" dirty="0" smtClean="0"/>
              <a:t>«Семейные традиции и моя замкнутая жизнь способствовали тому, что ни строки так называемой «новой поэзии» я не знал до первых курсов университета. Здесь, в связи с острыми мистическими и романтическими переживаниями, всем существом моим овладела поэзия Владимира Соловьёва».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4017395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6421" cy="1052736"/>
          </a:xfrm>
        </p:spPr>
        <p:txBody>
          <a:bodyPr/>
          <a:lstStyle/>
          <a:p>
            <a:pPr algn="ctr"/>
            <a:r>
              <a:rPr lang="ru-RU" sz="4000" dirty="0" smtClean="0"/>
              <a:t>София Премудрая и </a:t>
            </a:r>
            <a:br>
              <a:rPr lang="ru-RU" sz="4000" dirty="0" smtClean="0"/>
            </a:br>
            <a:r>
              <a:rPr lang="ru-RU" sz="4000" dirty="0" smtClean="0"/>
              <a:t>Прекрасная Дама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899780"/>
            <a:ext cx="2910136" cy="446204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Центральным образом мистической философии и поэзии Владимира Соловьёва была Мировая Душа, Вечная Женственность, София Премудрая. Эта единая внутренняя природа мира призвана  духовно обновить человечество. Этот неземной образ способствовал появлению образа Прекрасной Дамы»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3971925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430226"/>
          </a:xfrm>
        </p:spPr>
        <p:txBody>
          <a:bodyPr/>
          <a:lstStyle/>
          <a:p>
            <a:pPr algn="ctr"/>
            <a:r>
              <a:rPr lang="ru-RU" sz="4400" dirty="0" smtClean="0"/>
              <a:t>Знакомство с Ксенией Садовской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969540"/>
            <a:ext cx="2880320" cy="438387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Летом 1897 года в Германии состоялось знакомство Александра Блока и певицы Ксении Михайловны Садовской. Блоку было 16 лет, он безумно влюбился. Позже он называл её «Гением первой любви». 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9418"/>
            <a:ext cx="380808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5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496944" cy="1080120"/>
          </a:xfrm>
        </p:spPr>
        <p:txBody>
          <a:bodyPr/>
          <a:lstStyle/>
          <a:p>
            <a:pPr algn="ctr"/>
            <a:r>
              <a:rPr lang="ru-RU" dirty="0" smtClean="0"/>
              <a:t>Гамлет и Офелия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5373216"/>
            <a:ext cx="7416824" cy="1296144"/>
          </a:xfrm>
        </p:spPr>
        <p:txBody>
          <a:bodyPr>
            <a:normAutofit lnSpcReduction="10000"/>
          </a:bodyPr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dirty="0" smtClean="0"/>
              <a:t>С Любовью Дмитриевной Менделеевой А. Блок познакомился в июне 1898 года. Они участвовали в спектакле по «Гамлету» Шекспира: Гамлет – Блок, Офелия – Менделеева. Кульминация романа – «мистическое лето» 1901 года.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83715"/>
            <a:ext cx="2619720" cy="410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183715"/>
            <a:ext cx="2736000" cy="41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568952" cy="1013169"/>
          </a:xfrm>
        </p:spPr>
        <p:txBody>
          <a:bodyPr/>
          <a:lstStyle/>
          <a:p>
            <a:pPr algn="ctr"/>
            <a:r>
              <a:rPr lang="ru-RU" sz="4400" dirty="0" smtClean="0"/>
              <a:t>Роль образов-символов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798" y="4797152"/>
            <a:ext cx="7643192" cy="1656184"/>
          </a:xfrm>
        </p:spPr>
        <p:txBody>
          <a:bodyPr>
            <a:normAutofit/>
          </a:bodyPr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dirty="0" smtClean="0"/>
              <a:t>В своих «Записных книжках» А. Блок подчёркивал главенствующую роль символов: «Всякое стихотворение – покрывало, растянутое на остриях нескольких слов. Эти слова светятся, как звёзды. Из-за них существует стихотворение. Тем оно темнее, чем </a:t>
            </a:r>
            <a:r>
              <a:rPr lang="ru-RU" dirty="0" err="1" smtClean="0"/>
              <a:t>отдалённее</a:t>
            </a:r>
            <a:r>
              <a:rPr lang="ru-RU" dirty="0" smtClean="0"/>
              <a:t> эти слова от текста».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00144"/>
            <a:ext cx="6635525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450"/>
            <a:ext cx="8435280" cy="839173"/>
          </a:xfrm>
        </p:spPr>
        <p:txBody>
          <a:bodyPr/>
          <a:lstStyle/>
          <a:p>
            <a:pPr algn="ctr"/>
            <a:r>
              <a:rPr lang="ru-RU" sz="4400" dirty="0" smtClean="0"/>
              <a:t>Словарная работа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4276" y="4869160"/>
            <a:ext cx="7992888" cy="1509712"/>
          </a:xfrm>
        </p:spPr>
        <p:txBody>
          <a:bodyPr>
            <a:normAutofit/>
          </a:bodyPr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sz="2400" dirty="0" smtClean="0"/>
              <a:t>Символ – это художественный поэтический образ.</a:t>
            </a:r>
          </a:p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sz="2400" dirty="0" smtClean="0"/>
              <a:t>Лирический сюжет – это развитие чувства, жизнь души лирического героя.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4744"/>
            <a:ext cx="523800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12968" cy="1097632"/>
          </a:xfrm>
        </p:spPr>
        <p:txBody>
          <a:bodyPr/>
          <a:lstStyle/>
          <a:p>
            <a:pPr algn="ctr"/>
            <a:r>
              <a:rPr lang="ru-RU" dirty="0" smtClean="0"/>
              <a:t>«Ветер принёс издалёка…»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3096344" cy="489408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Ветер принёс издалёка</a:t>
            </a:r>
          </a:p>
          <a:p>
            <a:r>
              <a:rPr lang="ru-RU" sz="2200" dirty="0" smtClean="0"/>
              <a:t>Песни весенней намёк,</a:t>
            </a:r>
          </a:p>
          <a:p>
            <a:r>
              <a:rPr lang="ru-RU" sz="2200" dirty="0" smtClean="0"/>
              <a:t>Где-то светло и глубоко</a:t>
            </a:r>
          </a:p>
          <a:p>
            <a:r>
              <a:rPr lang="ru-RU" sz="2200" dirty="0" smtClean="0"/>
              <a:t>Неба открылся клочок.</a:t>
            </a:r>
          </a:p>
          <a:p>
            <a:r>
              <a:rPr lang="ru-RU" sz="2200" dirty="0"/>
              <a:t> </a:t>
            </a:r>
            <a:r>
              <a:rPr lang="ru-RU" sz="2200" dirty="0" smtClean="0"/>
              <a:t>             ***</a:t>
            </a:r>
          </a:p>
          <a:p>
            <a:r>
              <a:rPr lang="ru-RU" sz="2200" dirty="0" smtClean="0"/>
              <a:t>Робко, темно и глубоко</a:t>
            </a:r>
          </a:p>
          <a:p>
            <a:r>
              <a:rPr lang="ru-RU" sz="2200" dirty="0" smtClean="0"/>
              <a:t>Плакали струны мои.</a:t>
            </a:r>
          </a:p>
          <a:p>
            <a:r>
              <a:rPr lang="ru-RU" sz="2200" dirty="0" smtClean="0"/>
              <a:t>Ветер принёс издалёка</a:t>
            </a:r>
          </a:p>
          <a:p>
            <a:r>
              <a:rPr lang="ru-RU" sz="2200" dirty="0" smtClean="0"/>
              <a:t>Звучные песни твои.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94" y="1196752"/>
            <a:ext cx="4227986" cy="5400000"/>
          </a:xfrm>
          <a:prstGeom prst="rect">
            <a:avLst/>
          </a:prstGeom>
        </p:spPr>
      </p:pic>
      <p:pic>
        <p:nvPicPr>
          <p:cNvPr id="4" name="хворостовский д ветер принес издале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3222" y="5509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7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40960" cy="1013169"/>
          </a:xfrm>
        </p:spPr>
        <p:txBody>
          <a:bodyPr/>
          <a:lstStyle/>
          <a:p>
            <a:pPr algn="ctr"/>
            <a:r>
              <a:rPr lang="ru-RU" sz="4400" dirty="0" smtClean="0"/>
              <a:t>«Предчувствую Тебя…»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31104" y="5157192"/>
            <a:ext cx="5256584" cy="1509712"/>
          </a:xfrm>
        </p:spPr>
        <p:txBody>
          <a:bodyPr/>
          <a:lstStyle/>
          <a:p>
            <a:r>
              <a:rPr lang="ru-RU" dirty="0" smtClean="0"/>
              <a:t>Предчувствую Тебя, Года проходят мимо – </a:t>
            </a:r>
          </a:p>
          <a:p>
            <a:r>
              <a:rPr lang="ru-RU" dirty="0" smtClean="0"/>
              <a:t>Всё в облике одном предчувствую Тебя.</a:t>
            </a:r>
          </a:p>
          <a:p>
            <a:r>
              <a:rPr lang="ru-RU" dirty="0" smtClean="0"/>
              <a:t>Весь горизонт в огне – и ясен нестерпимо,</a:t>
            </a:r>
          </a:p>
          <a:p>
            <a:r>
              <a:rPr lang="ru-RU" dirty="0" smtClean="0"/>
              <a:t>И молча жду, - тоскуя и любя.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29476"/>
            <a:ext cx="5424000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87424"/>
            <a:ext cx="8712968" cy="1568152"/>
          </a:xfrm>
        </p:spPr>
        <p:txBody>
          <a:bodyPr/>
          <a:lstStyle/>
          <a:p>
            <a:pPr algn="ctr"/>
            <a:r>
              <a:rPr lang="ru-RU" sz="3600" dirty="0" smtClean="0"/>
              <a:t>«Мы встречались с тобой на закате…»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1484496"/>
            <a:ext cx="4032448" cy="4896544"/>
          </a:xfrm>
        </p:spPr>
        <p:txBody>
          <a:bodyPr/>
          <a:lstStyle/>
          <a:p>
            <a:r>
              <a:rPr lang="ru-RU" dirty="0" smtClean="0"/>
              <a:t>Мы встречались с тобой на закате.</a:t>
            </a:r>
          </a:p>
          <a:p>
            <a:r>
              <a:rPr lang="ru-RU" dirty="0" smtClean="0"/>
              <a:t>Ты веслом рассекала залив.</a:t>
            </a:r>
          </a:p>
          <a:p>
            <a:r>
              <a:rPr lang="ru-RU" dirty="0" smtClean="0"/>
              <a:t>Я любил твоё белое платье,</a:t>
            </a:r>
          </a:p>
          <a:p>
            <a:r>
              <a:rPr lang="ru-RU" dirty="0" smtClean="0"/>
              <a:t>Утончённость мечты разлюбив.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***</a:t>
            </a:r>
          </a:p>
          <a:p>
            <a:r>
              <a:rPr lang="ru-RU" dirty="0" smtClean="0"/>
              <a:t>Ни тоски, ни любви, ни обиды,</a:t>
            </a:r>
          </a:p>
          <a:p>
            <a:r>
              <a:rPr lang="ru-RU" dirty="0" smtClean="0"/>
              <a:t>Всё померкло, прошло, отошло…</a:t>
            </a:r>
          </a:p>
          <a:p>
            <a:r>
              <a:rPr lang="ru-RU" dirty="0" smtClean="0"/>
              <a:t>Белый стан, голоса панихиды</a:t>
            </a:r>
          </a:p>
          <a:p>
            <a:r>
              <a:rPr lang="ru-RU" dirty="0" smtClean="0"/>
              <a:t>И твоё золотое весло.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888000" cy="5184000"/>
          </a:xfrm>
          <a:prstGeom prst="rect">
            <a:avLst/>
          </a:prstGeom>
        </p:spPr>
      </p:pic>
      <p:pic>
        <p:nvPicPr>
          <p:cNvPr id="6" name="my-vstrechalis-s-toboj-na-zakate...-e.guzeev-a.blok-e.guzeev_(eeeFM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7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910"/>
            <a:ext cx="8435280" cy="1424136"/>
          </a:xfrm>
        </p:spPr>
        <p:txBody>
          <a:bodyPr/>
          <a:lstStyle/>
          <a:p>
            <a:pPr algn="ctr"/>
            <a:r>
              <a:rPr lang="ru-RU" sz="4400" dirty="0" smtClean="0"/>
              <a:t>История создания цикла «Стихи о Прекрасной Даме»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32040" y="2168336"/>
            <a:ext cx="3672408" cy="4392488"/>
          </a:xfrm>
        </p:spPr>
        <p:txBody>
          <a:bodyPr>
            <a:normAutofit/>
          </a:bodyPr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sz="2400" dirty="0" smtClean="0"/>
              <a:t>Цикл сложился к 1903 году и был напечатан в альманахе «Северные цветы». В октябре 1904 года выходит первый поэтический сборник «Стихи о Прекрасной Даме». В него вошло 100 стихотворений из 750, написанных поэтом.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927273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4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496944" cy="1013169"/>
          </a:xfrm>
        </p:spPr>
        <p:txBody>
          <a:bodyPr/>
          <a:lstStyle/>
          <a:p>
            <a:pPr algn="ctr"/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1426157"/>
            <a:ext cx="3126160" cy="4823984"/>
          </a:xfrm>
        </p:spPr>
        <p:txBody>
          <a:bodyPr>
            <a:normAutofit/>
          </a:bodyPr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sz="2200" dirty="0" smtClean="0"/>
              <a:t>В чём особенность лирического сюжета цикла?</a:t>
            </a:r>
          </a:p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sz="2200" dirty="0" smtClean="0"/>
              <a:t>Какие чувства испытывает лирический герой?</a:t>
            </a:r>
          </a:p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sz="2200" dirty="0" smtClean="0"/>
              <a:t>Меняются ли его представления о Прекрасной Даме?</a:t>
            </a:r>
          </a:p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sz="2200" dirty="0" smtClean="0"/>
              <a:t>Почему погибает мечта?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7" y="1185212"/>
            <a:ext cx="3971291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1163216"/>
          </a:xfrm>
        </p:spPr>
        <p:txBody>
          <a:bodyPr/>
          <a:lstStyle/>
          <a:p>
            <a:pPr algn="ctr"/>
            <a:r>
              <a:rPr lang="ru-RU" dirty="0" smtClean="0"/>
              <a:t>Шаг навстречу реальной жизни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223828"/>
            <a:ext cx="3332976" cy="388597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Тема Прекрасной Дамы постепенно исчерпывается в лирике А.А. Блока. Это определённый этап в процессе поиска поэтом своего жизненного и поэтического идеала. Это шаг навстречу реальной жизни.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55166"/>
            <a:ext cx="3447360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974636"/>
          </a:xfrm>
        </p:spPr>
        <p:txBody>
          <a:bodyPr/>
          <a:lstStyle/>
          <a:p>
            <a:pPr algn="ctr"/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6072" y="4797152"/>
            <a:ext cx="6624736" cy="15097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Выразительное чтение и анализ стихотворений А.А. Блока: «Девушка пела в церковном хоре», «Поэт» и «Незнакомка»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2776"/>
            <a:ext cx="5629505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324036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Работу выполнила учитель русского языка и </a:t>
            </a:r>
            <a:r>
              <a:rPr lang="ru-RU" sz="4000" dirty="0" smtClean="0"/>
              <a:t>литературы</a:t>
            </a:r>
            <a:r>
              <a:rPr lang="ru-RU" sz="4400" dirty="0" smtClean="0"/>
              <a:t> </a:t>
            </a:r>
            <a:r>
              <a:rPr lang="ru-RU" sz="4400" dirty="0" err="1" smtClean="0"/>
              <a:t>Немцева</a:t>
            </a:r>
            <a:r>
              <a:rPr lang="ru-RU" sz="4400" dirty="0" smtClean="0"/>
              <a:t> Л.В.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898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731440"/>
          </a:xfrm>
        </p:spPr>
        <p:txBody>
          <a:bodyPr/>
          <a:lstStyle/>
          <a:p>
            <a:pPr algn="ctr"/>
            <a:r>
              <a:rPr lang="ru-RU" sz="4000" dirty="0" smtClean="0"/>
              <a:t>Традиции эпохи Возрождения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941168"/>
            <a:ext cx="8238728" cy="1509712"/>
          </a:xfrm>
        </p:spPr>
        <p:txBody>
          <a:bodyPr>
            <a:normAutofit lnSpcReduction="10000"/>
          </a:bodyPr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dirty="0" smtClean="0"/>
              <a:t>«Стихи о Прекрасной Даме» не имеют аналогий в русской поэзии. Блок соприкасается с традицией, идущей от эпохи Возрождения. Это и «Новая жизнь» Данте, и «Книга песен» Петрарки. Для этих поэтов любовь – призма, через которую проходит поэтическое освоение мира. Женский образ – образ мира в его идеальном воплощении.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862655" cy="370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14720"/>
            <a:ext cx="4837500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43847"/>
            <a:ext cx="8435280" cy="1484784"/>
          </a:xfrm>
        </p:spPr>
        <p:txBody>
          <a:bodyPr/>
          <a:lstStyle/>
          <a:p>
            <a:pPr algn="ctr"/>
            <a:r>
              <a:rPr lang="ru-RU" sz="4000" dirty="0" smtClean="0"/>
              <a:t>Истоки образа Прекрасной Дамы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5517232"/>
            <a:ext cx="8712968" cy="1224136"/>
          </a:xfrm>
        </p:spPr>
        <p:txBody>
          <a:bodyPr>
            <a:normAutofit lnSpcReduction="10000"/>
          </a:bodyPr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dirty="0" smtClean="0"/>
              <a:t>Выражение «Прекрасная Дама» встречалось в рыцарских романах 12 – 14 веков, которые заполонили Западную Европу, особенно Францию. Самый известный из них – «Тристан и Изольда». Рыцарь боготворит свою даму и верно ей служит.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7" y="1556792"/>
            <a:ext cx="3271552" cy="385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4612"/>
            <a:ext cx="3300029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91264" cy="1025563"/>
          </a:xfrm>
        </p:spPr>
        <p:txBody>
          <a:bodyPr/>
          <a:lstStyle/>
          <a:p>
            <a:pPr algn="ctr"/>
            <a:r>
              <a:rPr lang="ru-RU" sz="4400" dirty="0" smtClean="0"/>
              <a:t>Поэзия трубадуров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5373216"/>
            <a:ext cx="8136904" cy="1296144"/>
          </a:xfrm>
        </p:spPr>
        <p:txBody>
          <a:bodyPr>
            <a:normAutofit lnSpcReduction="10000"/>
          </a:bodyPr>
          <a:lstStyle/>
          <a:p>
            <a:pPr marL="416052" indent="-342900">
              <a:buFont typeface="Wingdings" panose="05000000000000000000" pitchFamily="2" charset="2"/>
              <a:buChar char="v"/>
            </a:pPr>
            <a:r>
              <a:rPr lang="ru-RU" dirty="0" smtClean="0"/>
              <a:t>Образ Прекрасной Дамы встречался в поэзии трубадуров – средневековых поэтов на юге Франции, в Провансе. Они жили при дворах рыцарей и воспевали избранницу сердца своего рыцаря.  Земной образ девушки сливался с образом Мадонны, Богоматери.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2852793" cy="410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2997000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568152"/>
          </a:xfrm>
        </p:spPr>
        <p:txBody>
          <a:bodyPr/>
          <a:lstStyle/>
          <a:p>
            <a:pPr algn="ctr"/>
            <a:r>
              <a:rPr lang="ru-RU" sz="4400" dirty="0" smtClean="0"/>
              <a:t>«Первым вдохновителем моим был Жуковский…»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970828"/>
            <a:ext cx="3096344" cy="431997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«Автобиографии»    А.А. Блок подчёркивал влияние В.А. Жуковского на формирование романтического художественного мира своих ранних стихотворений: «Первым вдохновителем моим был Жуковский».   Оба поэта стремились к выражению «невыразимого» в словесных образах.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49450"/>
            <a:ext cx="3463391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8964488" cy="1280120"/>
          </a:xfrm>
        </p:spPr>
        <p:txBody>
          <a:bodyPr/>
          <a:lstStyle/>
          <a:p>
            <a:pPr algn="ctr"/>
            <a:r>
              <a:rPr lang="ru-RU" sz="4400" dirty="0" smtClean="0"/>
              <a:t>А. Блок и Ф. Тютчев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4048" y="1357918"/>
            <a:ext cx="3630216" cy="496800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Блоку близки поэты психологической, исповедальной лирики. Одним из них является Ф.И. Тютчев.  Блок интересовался идеями преобразующей силы любви и </a:t>
            </a:r>
            <a:r>
              <a:rPr lang="ru-RU" sz="2200" dirty="0" err="1" smtClean="0"/>
              <a:t>двоемирия</a:t>
            </a:r>
            <a:r>
              <a:rPr lang="ru-RU" sz="2200" dirty="0" smtClean="0"/>
              <a:t> – мира земного и мира души человеческой. Тема любви – ведущая в лирике Тютчева.  Он «поклонялся единственному своему Божеству – Женщине».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340768"/>
            <a:ext cx="4184139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492" y="0"/>
            <a:ext cx="8568952" cy="779869"/>
          </a:xfrm>
        </p:spPr>
        <p:txBody>
          <a:bodyPr/>
          <a:lstStyle/>
          <a:p>
            <a:r>
              <a:rPr lang="ru-RU" sz="4000" dirty="0" smtClean="0"/>
              <a:t>Я. Полонский: </a:t>
            </a:r>
            <a:r>
              <a:rPr lang="ru-RU" sz="4000" dirty="0" err="1" smtClean="0"/>
              <a:t>исповедальность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92080" y="1268760"/>
            <a:ext cx="2808312" cy="509473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Яков Полонский поражал Блока </a:t>
            </a:r>
            <a:r>
              <a:rPr lang="ru-RU" sz="2400" dirty="0" err="1" smtClean="0"/>
              <a:t>исповедальностью</a:t>
            </a:r>
            <a:r>
              <a:rPr lang="ru-RU" sz="2400" dirty="0" smtClean="0"/>
              <a:t> своих стихотворений, дерзкими поэтическими находками, умением подмечать неуловимое в природе и в душе человека.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24744"/>
            <a:ext cx="41243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18279"/>
          </a:xfrm>
        </p:spPr>
        <p:txBody>
          <a:bodyPr/>
          <a:lstStyle/>
          <a:p>
            <a:r>
              <a:rPr lang="ru-RU" sz="4000" dirty="0" smtClean="0"/>
              <a:t>А. Фет: любовь к импровизации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4" y="1630688"/>
            <a:ext cx="3322712" cy="4678064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В творческой манере А.А. Фета Блока привлекала любовь к неточным, живым словам, к импровизации. Образы лирики Фета воспринимаются на ассоциативном уровне. Он писал не о плотской, а о духовной, возвышенной любви. Это импонировало А. Блоку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85956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rgbClr val="00B050"/>
      </a:lt1>
      <a:dk2>
        <a:srgbClr val="073E87"/>
      </a:dk2>
      <a:lt2>
        <a:srgbClr val="C6E7FC"/>
      </a:lt2>
      <a:accent1>
        <a:srgbClr val="00B050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361</TotalTime>
  <Words>944</Words>
  <Application>Microsoft Office PowerPoint</Application>
  <PresentationFormat>Экран (4:3)</PresentationFormat>
  <Paragraphs>68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Романтический мир               А. Блока в «Стихах о Прекрасной Даме»</vt:lpstr>
      <vt:lpstr>История создания цикла «Стихи о Прекрасной Даме»</vt:lpstr>
      <vt:lpstr>Традиции эпохи Возрождения</vt:lpstr>
      <vt:lpstr>Истоки образа Прекрасной Дамы</vt:lpstr>
      <vt:lpstr>Поэзия трубадуров</vt:lpstr>
      <vt:lpstr>«Первым вдохновителем моим был Жуковский…»</vt:lpstr>
      <vt:lpstr>А. Блок и Ф. Тютчев</vt:lpstr>
      <vt:lpstr>Я. Полонский: исповедальность</vt:lpstr>
      <vt:lpstr>А. Фет: любовь к импровизации</vt:lpstr>
      <vt:lpstr>«Вечные» темы М. Врубеля</vt:lpstr>
      <vt:lpstr>Философия Вл. Соловьёва</vt:lpstr>
      <vt:lpstr>София Премудрая и  Прекрасная Дама</vt:lpstr>
      <vt:lpstr>Знакомство с Ксенией Садовской</vt:lpstr>
      <vt:lpstr>Гамлет и Офелия</vt:lpstr>
      <vt:lpstr>Роль образов-символов</vt:lpstr>
      <vt:lpstr>Словарная работа</vt:lpstr>
      <vt:lpstr>«Ветер принёс издалёка…»</vt:lpstr>
      <vt:lpstr>«Предчувствую Тебя…»</vt:lpstr>
      <vt:lpstr>«Мы встречались с тобой на закате…»</vt:lpstr>
      <vt:lpstr>Рефлексия</vt:lpstr>
      <vt:lpstr>Шаг навстречу реальной жизни</vt:lpstr>
      <vt:lpstr>Домашнее задание</vt:lpstr>
      <vt:lpstr>Работу выполнила учитель русского языка и литературы Немцева Л.В.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Романтический мир        А. Блока в «Стихах о Прекрасной Даме»</dc:title>
  <dc:creator>Людмила</dc:creator>
  <cp:lastModifiedBy>Admin</cp:lastModifiedBy>
  <cp:revision>56</cp:revision>
  <dcterms:created xsi:type="dcterms:W3CDTF">2017-08-22T17:34:01Z</dcterms:created>
  <dcterms:modified xsi:type="dcterms:W3CDTF">2017-12-17T18:33:00Z</dcterms:modified>
</cp:coreProperties>
</file>