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72" r:id="rId4"/>
    <p:sldId id="258" r:id="rId5"/>
    <p:sldId id="273" r:id="rId6"/>
    <p:sldId id="274" r:id="rId7"/>
    <p:sldId id="269" r:id="rId8"/>
    <p:sldId id="261" r:id="rId9"/>
    <p:sldId id="262" r:id="rId10"/>
    <p:sldId id="267" r:id="rId11"/>
    <p:sldId id="263" r:id="rId12"/>
    <p:sldId id="266" r:id="rId13"/>
    <p:sldId id="264" r:id="rId14"/>
    <p:sldId id="268" r:id="rId15"/>
    <p:sldId id="270" r:id="rId16"/>
    <p:sldId id="275" r:id="rId17"/>
    <p:sldId id="265" r:id="rId18"/>
    <p:sldId id="27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254"/>
    <a:srgbClr val="F9F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1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05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3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29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2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9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7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8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1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4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8C63-D610-4A27-B994-36106B931DB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AB7571-0812-4467-84DA-D1DED4A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art.com.cn/cn/uploadfile/201405/20140504133110767.jpg" TargetMode="External"/><Relationship Id="rId13" Type="http://schemas.openxmlformats.org/officeDocument/2006/relationships/hyperlink" Target="http://neosee.ru/origdocs/63/62528/62528_html_61d75aca.jpg" TargetMode="External"/><Relationship Id="rId18" Type="http://schemas.openxmlformats.org/officeDocument/2006/relationships/hyperlink" Target="https://img3.stockfresh.com/files/l/lenm/m/54/1729001_stock-photo-library-mascot.jpg" TargetMode="External"/><Relationship Id="rId3" Type="http://schemas.openxmlformats.org/officeDocument/2006/relationships/hyperlink" Target="http://stockphotosharing.com/static2/preview2/stock-photo-children-learning--lorelyn-medina-bnp-8146.jpg" TargetMode="External"/><Relationship Id="rId7" Type="http://schemas.openxmlformats.org/officeDocument/2006/relationships/hyperlink" Target="https://st03.kakprosto.ru/tumb/680/images/article/2014/7/31/147534_53d9d6baf32a353d9d6baf32da.jpeg" TargetMode="External"/><Relationship Id="rId12" Type="http://schemas.openxmlformats.org/officeDocument/2006/relationships/hyperlink" Target="http://www.kcp24.ru/images/thumbnails/images/&#1043;&#1083;&#1072;&#1074;&#1085;&#1072;&#1103;_&#1089;&#1090;&#1088;&#1072;&#1085;&#1080;&#1094;&#1072;/arbuz-fill-250x243.png" TargetMode="External"/><Relationship Id="rId17" Type="http://schemas.openxmlformats.org/officeDocument/2006/relationships/hyperlink" Target="http://mywishlist.ru/pic/i/wish/_100x100/001/629/339.jpeg" TargetMode="External"/><Relationship Id="rId2" Type="http://schemas.openxmlformats.org/officeDocument/2006/relationships/hyperlink" Target="https://images.ua.prom.st/596176206_w200_h200_b1b7daf2cc59bd__7203b02795.jpg" TargetMode="External"/><Relationship Id="rId16" Type="http://schemas.openxmlformats.org/officeDocument/2006/relationships/hyperlink" Target="http://www.lauralynkearney.com/wp-content/uploads/2014/11/Dollarphotoclub_75628098-e1422257536867-400x2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4.postila.ru/storage/9984000/9954050/8e3f60f2e0d8bdd5ddf5b16b6edf2a80.jpg" TargetMode="External"/><Relationship Id="rId11" Type="http://schemas.openxmlformats.org/officeDocument/2006/relationships/hyperlink" Target="http://zoozel.ru/gallery/images/1868294_redis-kartinka.jpg" TargetMode="External"/><Relationship Id="rId5" Type="http://schemas.openxmlformats.org/officeDocument/2006/relationships/hyperlink" Target="http://growninengland.co.uk/wp-content/uploads/2015/08/carrot-4.jpg" TargetMode="External"/><Relationship Id="rId15" Type="http://schemas.openxmlformats.org/officeDocument/2006/relationships/hyperlink" Target="http://www.rolereboot.org/wp-content/uploads/2014/02/Aimee_bush.jpg" TargetMode="External"/><Relationship Id="rId10" Type="http://schemas.openxmlformats.org/officeDocument/2006/relationships/hyperlink" Target="http://avito.imgal.ru/usrfile/img/jeltyiy-tsvet4.jpg" TargetMode="External"/><Relationship Id="rId19" Type="http://schemas.openxmlformats.org/officeDocument/2006/relationships/image" Target="../media/image41.png"/><Relationship Id="rId4" Type="http://schemas.openxmlformats.org/officeDocument/2006/relationships/hyperlink" Target="http://files.ub.ua/ist/?action=3&amp;w=200&amp;h=200&amp;f=/goods/goods-photos/264/658250_14440777443294.jpg" TargetMode="External"/><Relationship Id="rId9" Type="http://schemas.openxmlformats.org/officeDocument/2006/relationships/hyperlink" Target="http://www.szxf.net/eat/UploadFiles/201304/20130417111859957.jpg" TargetMode="External"/><Relationship Id="rId14" Type="http://schemas.openxmlformats.org/officeDocument/2006/relationships/hyperlink" Target="http://sch1002.mskobr.ru/users_files/erohinaia/images/i(2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696744" cy="2304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во 2 классе </a:t>
            </a:r>
            <a:endParaRPr lang="ru-RU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657070"/>
            <a:ext cx="4824536" cy="22202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учителя начальных классов</a:t>
            </a:r>
          </a:p>
          <a:p>
            <a:pPr algn="l"/>
            <a:r>
              <a:rPr lang="ru-RU" sz="20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 39 «Центр физико-</a:t>
            </a:r>
          </a:p>
          <a:p>
            <a:pPr algn="l"/>
            <a:r>
              <a:rPr lang="ru-RU" sz="20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образования» г. Рязани   </a:t>
            </a:r>
          </a:p>
          <a:p>
            <a:pPr algn="l"/>
            <a:r>
              <a:rPr lang="ru-RU" sz="2000" dirty="0" err="1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Зарицкая</a:t>
            </a:r>
            <a:r>
              <a:rPr lang="ru-RU" sz="20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  <a:r>
              <a:rPr lang="ru-RU" sz="2000" dirty="0" err="1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</a:t>
            </a:r>
            <a:r>
              <a:rPr lang="ru-RU" sz="20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Г.Б. </a:t>
            </a:r>
            <a:endParaRPr lang="ru-RU" sz="2000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57070"/>
            <a:ext cx="2857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476524"/>
              </p:ext>
            </p:extLst>
          </p:nvPr>
        </p:nvGraphicFramePr>
        <p:xfrm>
          <a:off x="467544" y="1556792"/>
          <a:ext cx="8112101" cy="3720672"/>
        </p:xfrm>
        <a:graphic>
          <a:graphicData uri="http://schemas.openxmlformats.org/drawingml/2006/table">
            <a:tbl>
              <a:tblPr/>
              <a:tblGrid>
                <a:gridCol w="8112101"/>
              </a:tblGrid>
              <a:tr h="3720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rgbClr val="0C2254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Определяю я предметы. </a:t>
                      </a:r>
                      <a:endParaRPr lang="ru-RU" sz="3600" b="1" dirty="0">
                        <a:solidFill>
                          <a:srgbClr val="0C225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rgbClr val="0C2254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Они со мной весьма приметны.</a:t>
                      </a:r>
                      <a:endParaRPr lang="ru-RU" sz="3600" b="1" dirty="0">
                        <a:solidFill>
                          <a:srgbClr val="0C225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rgbClr val="0C2254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 украшаю вашу речь, </a:t>
                      </a:r>
                      <a:endParaRPr lang="ru-RU" sz="3600" b="1" dirty="0">
                        <a:solidFill>
                          <a:srgbClr val="0C225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 smtClean="0">
                          <a:solidFill>
                            <a:srgbClr val="0C2254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Меня </a:t>
                      </a:r>
                      <a:r>
                        <a:rPr lang="ru-RU" sz="4000" b="1" i="1" dirty="0">
                          <a:solidFill>
                            <a:srgbClr val="0C2254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вам надо знать, беречь!</a:t>
                      </a:r>
                      <a:endParaRPr lang="ru-RU" sz="3600" b="1" dirty="0">
                        <a:solidFill>
                          <a:srgbClr val="0C225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85184"/>
            <a:ext cx="13716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366214"/>
            <a:ext cx="6914729" cy="3799089"/>
          </a:xfrm>
        </p:spPr>
        <p:txBody>
          <a:bodyPr>
            <a:normAutofit fontScale="92500"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существительных подчас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жизнь, а просто скука!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цвета нет у них без нас,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запаха, ни звука.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нас к </a:t>
            </a:r>
            <a:r>
              <a:rPr lang="ru-RU" sz="40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приложить</a:t>
            </a: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веселее станет жить.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785"/>
            <a:ext cx="1787377" cy="21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07" y="8620"/>
            <a:ext cx="6347713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 err="1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949280"/>
            <a:ext cx="7704856" cy="5760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F:\зима ф.м\зимний лес 1400x1050_891566_[www.ArtFile.ru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535473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Мы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пришли в зимний лес.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4484" y="6030630"/>
            <a:ext cx="67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Сколько здесь вокруг чудес! </a:t>
            </a:r>
            <a:endParaRPr lang="ru-RU" sz="3600" b="1" dirty="0"/>
          </a:p>
        </p:txBody>
      </p:sp>
      <p:pic>
        <p:nvPicPr>
          <p:cNvPr id="2052" name="Picture 4" descr="F:\зима ф.м\зимний лес 362058-svetik_144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28461" y="5384299"/>
            <a:ext cx="694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</a:rPr>
              <a:t>Справа – березка в шубке </a:t>
            </a: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стоит.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96249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</a:rPr>
              <a:t>Слева на нас ёлка глядит.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4" name="Picture 6" descr="F:\зима ф.м\береза derevya_doroga_iney_eli_zelenye_yasno_nebo_snizu_61498_1400x1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2255" y="5404012"/>
            <a:ext cx="591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снежинки кружатся,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4484" y="5962494"/>
            <a:ext cx="591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землю красиво ложатся. </a:t>
            </a:r>
          </a:p>
        </p:txBody>
      </p:sp>
      <p:pic>
        <p:nvPicPr>
          <p:cNvPr id="2055" name="Picture 7" descr="F:\зима ф.м\заяц 1292836845_F1EDE5E6EDE0FF20EAEEF0EEEBE5E2E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58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32256" y="5354731"/>
            <a:ext cx="593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зайка проскакал.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лисы он убежал. </a:t>
            </a:r>
          </a:p>
        </p:txBody>
      </p:sp>
      <p:pic>
        <p:nvPicPr>
          <p:cNvPr id="2056" name="Picture 8" descr="F:\зима ф.м\волк volk-zima-sneg-65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59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4484" y="5229200"/>
            <a:ext cx="608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серый волк рыщет,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себе добычу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7855" y="596249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спрячемся сейчас,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найдёт тогда он нас. </a:t>
            </a:r>
          </a:p>
        </p:txBody>
      </p:sp>
      <p:pic>
        <p:nvPicPr>
          <p:cNvPr id="2057" name="Picture 9" descr="F:\зима ф.м\медведь wpid-zimnyaya-medvedey-pozvolyaet-im-snizit-energeticheskie-zatraty-v-holodnoe-vremya-goda_i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"/>
            <a:ext cx="9144000" cy="61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11760" y="2204864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медведь в берлоге спит,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всю зиму и проспит. 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F:\зима ф.м\снегири 1f2ea8cddb6aaf303f2a966222eda4f6bc51ad2f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7"/>
            <a:ext cx="9144000" cy="61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342900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Пролетают снегири.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красивы все они! </a:t>
            </a:r>
          </a:p>
        </p:txBody>
      </p:sp>
      <p:pic>
        <p:nvPicPr>
          <p:cNvPr id="2059" name="Picture 11" descr="F:\зима ф.м\берлога 1204667123_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64367"/>
            <a:ext cx="9577064" cy="679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890" y="5687869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красота и покой.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нам с тобой пора домой.</a:t>
            </a:r>
          </a:p>
        </p:txBody>
      </p:sp>
    </p:spTree>
    <p:extLst>
      <p:ext uri="{BB962C8B-B14F-4D97-AF65-F5344CB8AC3E}">
        <p14:creationId xmlns:p14="http://schemas.microsoft.com/office/powerpoint/2010/main" val="29608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620688"/>
            <a:ext cx="7224737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 </a:t>
            </a:r>
            <a:br>
              <a:rPr lang="ru-RU" sz="44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44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«+» , неверно – </a:t>
            </a:r>
            <a:r>
              <a:rPr lang="ru-RU" sz="44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«-»</a:t>
            </a:r>
            <a:endParaRPr lang="ru-RU" sz="4400" b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2474"/>
              </p:ext>
            </p:extLst>
          </p:nvPr>
        </p:nvGraphicFramePr>
        <p:xfrm>
          <a:off x="612775" y="2132856"/>
          <a:ext cx="6335490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5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5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5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0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0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50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11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/>
                      <a:endParaRPr lang="ru-RU" sz="44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4400" b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/>
                      <a:endParaRPr lang="ru-RU" sz="44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7" marR="7740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AutoShape 2" descr="C:\Users\%D1%83%D1%87%D0%B8%D1%82%D0%B5%D0%BB%D1%8C\Desktop\%D0%BA%D0%B0%D1%80%D1%82%D0%B8%D0%BD%D0%BA%D0%B8\pencil-and-paper-animation-clipart-panda-free-images-134655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%D1%83%D1%87%D0%B8%D1%82%D0%B5%D0%BB%D1%8C\Desktop\%D0%BA%D0%B0%D1%80%D1%82%D0%B8%D0%BD%D0%BA%D0%B8\pencil-and-paper-animation-clipart-panda-free-images-1346557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23042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28792" cy="64918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</a:t>
            </a:r>
            <a:r>
              <a:rPr lang="ru-RU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… </a:t>
            </a:r>
            <a:r>
              <a:rPr lang="ru-RU" sz="32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</a:t>
            </a:r>
            <a:r>
              <a:rPr lang="ru-RU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… </a:t>
            </a:r>
            <a:b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горячий</a:t>
            </a:r>
            <a:r>
              <a:rPr lang="ru-RU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мороженое </a:t>
            </a:r>
            <a:r>
              <a:rPr lang="ru-RU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9169" cy="1728192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5360"/>
            <a:ext cx="1564026" cy="152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4"/>
            <a:ext cx="1520233" cy="152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7736"/>
            <a:ext cx="1800200" cy="24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02" y="2996952"/>
            <a:ext cx="1247173" cy="1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3" y="4509120"/>
            <a:ext cx="1559362" cy="9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13162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1120" y="925255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9948" y="278092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624" y="5288807"/>
            <a:ext cx="183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8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  <a:endParaRPr lang="ru-RU" sz="4800" b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013176"/>
            <a:ext cx="1133475" cy="1524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86953"/>
              </p:ext>
            </p:extLst>
          </p:nvPr>
        </p:nvGraphicFramePr>
        <p:xfrm>
          <a:off x="467544" y="1844824"/>
          <a:ext cx="6912768" cy="2834640"/>
        </p:xfrm>
        <a:graphic>
          <a:graphicData uri="http://schemas.openxmlformats.org/drawingml/2006/table">
            <a:tbl>
              <a:tblPr firstRow="1" bandRow="1"/>
              <a:tblGrid>
                <a:gridCol w="3456384"/>
                <a:gridCol w="3456384"/>
              </a:tblGrid>
              <a:tr h="273630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умный                  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сильный                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ласковый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алый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мудрый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мощный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ежный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195736" y="2182505"/>
            <a:ext cx="1728192" cy="504056"/>
          </a:xfrm>
          <a:prstGeom prst="straightConnector1">
            <a:avLst/>
          </a:prstGeom>
          <a:ln w="38100">
            <a:solidFill>
              <a:srgbClr val="0C22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11760" y="2780928"/>
            <a:ext cx="1512168" cy="504056"/>
          </a:xfrm>
          <a:prstGeom prst="straightConnector1">
            <a:avLst/>
          </a:prstGeom>
          <a:ln w="38100">
            <a:solidFill>
              <a:srgbClr val="0C22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11760" y="3284984"/>
            <a:ext cx="1512168" cy="576064"/>
          </a:xfrm>
          <a:prstGeom prst="straightConnector1">
            <a:avLst/>
          </a:prstGeom>
          <a:ln w="38100">
            <a:solidFill>
              <a:srgbClr val="0C22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411760" y="2182505"/>
            <a:ext cx="1512168" cy="1678543"/>
          </a:xfrm>
          <a:prstGeom prst="straightConnector1">
            <a:avLst/>
          </a:prstGeom>
          <a:ln w="38100">
            <a:solidFill>
              <a:srgbClr val="0C22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8740"/>
            <a:ext cx="138916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818822"/>
              </p:ext>
            </p:extLst>
          </p:nvPr>
        </p:nvGraphicFramePr>
        <p:xfrm>
          <a:off x="611560" y="1163475"/>
          <a:ext cx="6348414" cy="479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07"/>
                <a:gridCol w="3174207"/>
              </a:tblGrid>
              <a:tr h="55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Длинные, короткие, темные, светлые, рыжие, белокурые, черные, курчавые, вьющиеся…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Глаза</a:t>
                      </a:r>
                      <a:endParaRPr lang="ru-RU" sz="2000" b="1" dirty="0">
                        <a:solidFill>
                          <a:srgbClr val="0C22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Голубые, карие, зеленые, серые</a:t>
                      </a:r>
                      <a:r>
                        <a:rPr lang="ru-RU" sz="2000" b="1" dirty="0" smtClean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умные, внимательные, </a:t>
                      </a:r>
                      <a:r>
                        <a:rPr lang="ru-RU" sz="2000" b="1" dirty="0" smtClean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добрые</a:t>
                      </a:r>
                      <a:r>
                        <a:rPr lang="ru-RU" sz="2000" b="1" dirty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800" b="1" dirty="0">
                        <a:solidFill>
                          <a:srgbClr val="0C22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Широкий, прямой, курносый, маленький, веснушчатый…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Лицо</a:t>
                      </a:r>
                      <a:endParaRPr lang="ru-RU" sz="2000" b="1" dirty="0">
                        <a:solidFill>
                          <a:srgbClr val="0C22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C225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Бледное, красивое, милое, смуглое, серьезное…</a:t>
                      </a:r>
                      <a:endParaRPr lang="ru-RU" sz="1800" b="1" dirty="0">
                        <a:solidFill>
                          <a:srgbClr val="0C22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Высокий, средний, невысокий…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8753"/>
            <a:ext cx="1415157" cy="17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338753"/>
            <a:ext cx="375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друга</a:t>
            </a:r>
            <a:r>
              <a:rPr lang="ru-RU" sz="40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063" y="2303875"/>
            <a:ext cx="3240360" cy="3368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71" y="177554"/>
            <a:ext cx="3437489" cy="3437489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19655476">
            <a:off x="1426980" y="3035783"/>
            <a:ext cx="4349204" cy="333942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20582257">
            <a:off x="2004144" y="4340591"/>
            <a:ext cx="4448796" cy="33723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347713" cy="136815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C2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8800" dirty="0" smtClean="0">
                <a:solidFill>
                  <a:srgbClr val="0C2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endParaRPr lang="ru-RU" sz="8800" dirty="0">
              <a:solidFill>
                <a:srgbClr val="0C2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8" y="3296039"/>
            <a:ext cx="5662344" cy="32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908720"/>
            <a:ext cx="6842721" cy="5832648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https://images.ua.prom.st/596176206_w200_h200_b1b7daf2cc59bd__7203b02795.jpg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http://stockphotosharing.com/static2/preview2/stock-photo-children-learning--lorelyn-medina-bnp-8146.jpg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http://files.ub.ua/ist/?action=3&amp;w=200&amp;h=200&amp;f=/goods/goods-photos/264/658250_14440777443294.jpg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http://growninengland.co.uk/wp-content/uploads/2015/08/carrot-4.jpg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http://img4.postila.ru/storage/9984000/9954050/8e3f60f2e0d8bdd5ddf5b16b6edf2a80.jpg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https://st03.kakprosto.ru/tumb/680/images/article/2014/7/31/147534_53d9d6baf32a353d9d6baf32da.jpeg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http://www.hiart.com.cn/cn/uploadfile/201405/20140504133110767.jpg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http://www.szxf.net/eat/UploadFiles/201304/20130417111859957.jpg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http://avito.imgal.ru/usrfile/img/jeltyiy-tsvet4.jpg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http://zoozel.ru/gallery/images/1868294_redis-kartinka.jpg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http://www.kcp24.ru/images/thumbnails/images/</a:t>
            </a:r>
            <a:r>
              <a:rPr lang="ru-RU" sz="1100" dirty="0" err="1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Главная_страница</a:t>
            </a:r>
            <a:r>
              <a:rPr lang="ru-RU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/</a:t>
            </a:r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arbuz-fill-250x243.png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http://neosee.ru/origdocs/63/62528/62528_html_61d75aca.jpg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http://sch1002.mskobr.ru/users_files/erohinaia/images/i(2).jpg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http://www.rolereboot.org/wp-content/uploads/2014/02/Aimee_bush.jpg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http://www.lauralynkearney.com/wp-content/uploads/2014/11/Dollarphotoclub_75628098-e1422257536867-400x250.jpg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http://mywishlist.ru/pic/i/wish/_</a:t>
            </a:r>
            <a:r>
              <a:rPr lang="en-US" sz="11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100x100/001/629/339.jpeg</a:t>
            </a:r>
            <a:endParaRPr lang="ru-RU" sz="11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</a:t>
            </a:r>
            <a:r>
              <a:rPr lang="en-US" sz="1200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img3.stockfresh.com/files/l/lenm/m/54/1729001_stock-photo-library-mascot.jpg</a:t>
            </a:r>
            <a:endParaRPr lang="ru-RU" sz="1200" dirty="0" smtClean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80312" y="4581128"/>
            <a:ext cx="1211713" cy="20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76215"/>
            <a:ext cx="6626697" cy="1320800"/>
          </a:xfrm>
        </p:spPr>
        <p:txBody>
          <a:bodyPr>
            <a:noAutofit/>
          </a:bodyPr>
          <a:lstStyle/>
          <a:p>
            <a:pPr marL="82296" indent="0"/>
            <a:r>
              <a:rPr lang="ru-RU" sz="4800" b="1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желание, </a:t>
            </a:r>
            <a:br>
              <a:rPr lang="ru-RU" sz="4800" b="1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найдётся путь!</a:t>
            </a:r>
            <a:br>
              <a:rPr lang="ru-RU" sz="4800" b="1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sz="4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657"/>
            <a:ext cx="6840760" cy="41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340768"/>
            <a:ext cx="3600400" cy="43204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«Желание – стремление к осуществлению </a:t>
            </a: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чего-нибудь»</a:t>
            </a:r>
            <a:b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28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учиться. </a:t>
            </a:r>
            <a:r>
              <a:rPr lang="ru-RU" sz="28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Гореть </a:t>
            </a:r>
            <a:r>
              <a:rPr lang="ru-RU" sz="28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желанием. Желание </a:t>
            </a:r>
            <a:r>
              <a:rPr lang="ru-RU" sz="28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успеха.</a:t>
            </a:r>
            <a:endParaRPr lang="ru-RU" sz="2800" b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3140968"/>
            <a:ext cx="3419872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6" y="250625"/>
            <a:ext cx="2664042" cy="27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70706"/>
            <a:ext cx="4032448" cy="57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66247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980728"/>
            <a:ext cx="63892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648071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98477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9546"/>
            <a:ext cx="6768753" cy="48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4"/>
            <a:ext cx="67687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2950"/>
            <a:ext cx="684076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1" y="317921"/>
            <a:ext cx="1818675" cy="3441377"/>
          </a:xfrm>
        </p:spPr>
      </p:pic>
      <p:sp>
        <p:nvSpPr>
          <p:cNvPr id="2" name="TextBox 1"/>
          <p:cNvSpPr txBox="1"/>
          <p:nvPr/>
        </p:nvSpPr>
        <p:spPr>
          <a:xfrm>
            <a:off x="1871700" y="317921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02580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3369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огурец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52" y="248070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помидор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783" y="318858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картофель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89647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жёлтый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79" y="4621197"/>
            <a:ext cx="4876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редис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942" y="5332028"/>
            <a:ext cx="293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чеснок</a:t>
            </a:r>
            <a:endParaRPr lang="ru-RU" sz="40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4228" y="137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389647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жёлтый</a:t>
            </a:r>
            <a:endParaRPr lang="ru-RU" sz="4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50962"/>
            <a:ext cx="7200800" cy="3251448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слово ищу необычное, звучное,</a:t>
            </a:r>
            <a:b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Особое, сильное, самое лучшее,</a:t>
            </a:r>
            <a:b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Короткое, длинное, красное, синее,</a:t>
            </a:r>
            <a:b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Неброское, яркое, очень красивое,</a:t>
            </a:r>
            <a:b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уменьшительное или ласкательное,</a:t>
            </a:r>
            <a:b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называют ещё </a:t>
            </a:r>
            <a:r>
              <a:rPr lang="ru-RU" sz="3200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140968"/>
            <a:ext cx="343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рилагательное.</a:t>
            </a:r>
            <a:endParaRPr lang="ru-RU" sz="3200" b="1" i="1" dirty="0">
              <a:solidFill>
                <a:srgbClr val="0C22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31" y="4002410"/>
            <a:ext cx="2877561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556792"/>
            <a:ext cx="2736304" cy="15121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C2254"/>
                </a:solidFill>
              </a:rPr>
              <a:t>План</a:t>
            </a:r>
            <a:endParaRPr lang="ru-RU" sz="4400" b="1" dirty="0">
              <a:solidFill>
                <a:srgbClr val="0C225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383773" cy="2736304"/>
          </a:xfrm>
        </p:spPr>
      </p:pic>
      <p:sp>
        <p:nvSpPr>
          <p:cNvPr id="6" name="TextBox 5"/>
          <p:cNvSpPr txBox="1"/>
          <p:nvPr/>
        </p:nvSpPr>
        <p:spPr>
          <a:xfrm>
            <a:off x="1187624" y="3356992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 На какие вопросы отвечает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 Что обозначает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 Роль имени прилагательного в речи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0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119" y="522785"/>
            <a:ext cx="6347713" cy="73116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Игра «Подбери слово»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9" y="14847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2276872"/>
            <a:ext cx="1953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017" y="3248109"/>
            <a:ext cx="163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390" y="4221088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310" y="1546340"/>
            <a:ext cx="275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какой ?     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6020" y="2313865"/>
            <a:ext cx="274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какая?      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4310" y="3278886"/>
            <a:ext cx="2707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какое?      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299607"/>
            <a:ext cx="2437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акие?      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88438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прилагательное </a:t>
            </a:r>
            <a:r>
              <a:rPr lang="ru-RU" sz="3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речи, </a:t>
            </a:r>
            <a:r>
              <a:rPr lang="ru-RU" sz="30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3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</a:t>
            </a:r>
            <a:r>
              <a:rPr lang="ru-RU" sz="3000" b="1" i="1" u="sng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sz="3000" b="1" i="1" u="sng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</a:t>
            </a:r>
            <a:r>
              <a:rPr lang="ru-RU" sz="3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 smtClean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</a:t>
            </a:r>
            <a:r>
              <a:rPr lang="ru-RU" sz="3000" b="1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3000" b="1" i="1" u="sng" dirty="0">
                <a:solidFill>
                  <a:srgbClr val="0C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какой? какая? какое? какие?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0" y="418536"/>
            <a:ext cx="977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056784" cy="3960440"/>
          </a:xfrm>
        </p:spPr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Пришла ___________ зима. Стоят 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морозы. Земля покрылась ___________ снегом. Деревья украшены    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узорами инея. В __________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 спрятались ___________ ёлочки.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мороз сковал воду на реке.</a:t>
            </a: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77290" y="611478"/>
            <a:ext cx="193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олодная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664" y="4825678"/>
            <a:ext cx="624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справок: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холодная, лютые, белым, красивыми, маленькие, глубокий, сильный.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75" y="130224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лютые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289" y="175072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белым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289" y="2208149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792" y="2330033"/>
            <a:ext cx="213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332" y="2873508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083" y="33332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27" y="4221088"/>
            <a:ext cx="1443620" cy="22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517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Грань</vt:lpstr>
      <vt:lpstr>Урок русского языка во 2 классе </vt:lpstr>
      <vt:lpstr>Где есть желание,      найдётся путь! </vt:lpstr>
      <vt:lpstr>«Желание – стремление к осуществлению чего-нибудь»  Желание учиться.  Гореть желанием. Желание успеха.</vt:lpstr>
      <vt:lpstr>Презентация PowerPoint</vt:lpstr>
      <vt:lpstr>Презентация PowerPoint</vt:lpstr>
      <vt:lpstr>Я слово ищу необычное, звучное, Особое, сильное, самое лучшее, Короткое, длинное, красное, синее, Неброское, яркое, очень красивое, Оно уменьшительное или ласкательное, Его называют ещё … </vt:lpstr>
      <vt:lpstr>План</vt:lpstr>
      <vt:lpstr>      Игра «Подбери слово»</vt:lpstr>
      <vt:lpstr>Презентация PowerPoint</vt:lpstr>
      <vt:lpstr>Презентация PowerPoint</vt:lpstr>
      <vt:lpstr>Презентация PowerPoint</vt:lpstr>
      <vt:lpstr>                 Физминутка</vt:lpstr>
      <vt:lpstr>Блиц-опрос   Верно – «+» , неверно – «-»</vt:lpstr>
      <vt:lpstr>                 лёгкий, а                  …                     высокое, а             …                       горячий, а                          мороженое …  </vt:lpstr>
      <vt:lpstr>              Найди пару</vt:lpstr>
      <vt:lpstr>Презентация PowerPoint</vt:lpstr>
      <vt:lpstr>Презентация PowerPoint</vt:lpstr>
      <vt:lpstr>       Спасибо</vt:lpstr>
      <vt:lpstr>              Ссылки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учитель</cp:lastModifiedBy>
  <cp:revision>74</cp:revision>
  <dcterms:created xsi:type="dcterms:W3CDTF">2017-08-27T16:09:07Z</dcterms:created>
  <dcterms:modified xsi:type="dcterms:W3CDTF">2017-10-09T14:07:55Z</dcterms:modified>
</cp:coreProperties>
</file>