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2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68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  <p:sldId id="279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1" r:id="rId47"/>
    <p:sldId id="300" r:id="rId48"/>
    <p:sldId id="302" r:id="rId49"/>
    <p:sldId id="303" r:id="rId50"/>
    <p:sldId id="304" r:id="rId51"/>
    <p:sldId id="305" r:id="rId52"/>
    <p:sldId id="306" r:id="rId53"/>
    <p:sldId id="308" r:id="rId54"/>
    <p:sldId id="307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D28E6-3C17-4C46-BCBC-2BC9E22BFA1D}" type="datetimeFigureOut">
              <a:rPr lang="ru-RU" smtClean="0"/>
              <a:t>08.01.2017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EA289-6118-4CEE-AFC9-34C0C8C7A1E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3564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D28E6-3C17-4C46-BCBC-2BC9E22BFA1D}" type="datetimeFigureOut">
              <a:rPr lang="ru-RU" smtClean="0"/>
              <a:t>08.01.2017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EA289-6118-4CEE-AFC9-34C0C8C7A1E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8463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D28E6-3C17-4C46-BCBC-2BC9E22BFA1D}" type="datetimeFigureOut">
              <a:rPr lang="ru-RU" smtClean="0"/>
              <a:t>08.01.2017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EA289-6118-4CEE-AFC9-34C0C8C7A1E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646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D28E6-3C17-4C46-BCBC-2BC9E22BFA1D}" type="datetimeFigureOut">
              <a:rPr lang="ru-RU" smtClean="0"/>
              <a:t>08.01.2017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EA289-6118-4CEE-AFC9-34C0C8C7A1E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9761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D28E6-3C17-4C46-BCBC-2BC9E22BFA1D}" type="datetimeFigureOut">
              <a:rPr lang="ru-RU" smtClean="0"/>
              <a:t>08.01.2017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EA289-6118-4CEE-AFC9-34C0C8C7A1E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0402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D28E6-3C17-4C46-BCBC-2BC9E22BFA1D}" type="datetimeFigureOut">
              <a:rPr lang="ru-RU" smtClean="0"/>
              <a:t>08.01.2017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EA289-6118-4CEE-AFC9-34C0C8C7A1E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6172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D28E6-3C17-4C46-BCBC-2BC9E22BFA1D}" type="datetimeFigureOut">
              <a:rPr lang="ru-RU" smtClean="0"/>
              <a:t>08.01.2017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EA289-6118-4CEE-AFC9-34C0C8C7A1E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1569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D28E6-3C17-4C46-BCBC-2BC9E22BFA1D}" type="datetimeFigureOut">
              <a:rPr lang="ru-RU" smtClean="0"/>
              <a:t>08.01.2017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EA289-6118-4CEE-AFC9-34C0C8C7A1E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921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D28E6-3C17-4C46-BCBC-2BC9E22BFA1D}" type="datetimeFigureOut">
              <a:rPr lang="ru-RU" smtClean="0"/>
              <a:t>08.01.2017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EA289-6118-4CEE-AFC9-34C0C8C7A1E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4979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D28E6-3C17-4C46-BCBC-2BC9E22BFA1D}" type="datetimeFigureOut">
              <a:rPr lang="ru-RU" smtClean="0"/>
              <a:t>08.01.2017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EA289-6118-4CEE-AFC9-34C0C8C7A1E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1505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D28E6-3C17-4C46-BCBC-2BC9E22BFA1D}" type="datetimeFigureOut">
              <a:rPr lang="ru-RU" smtClean="0"/>
              <a:t>08.01.2017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EA289-6118-4CEE-AFC9-34C0C8C7A1E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02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D28E6-3C17-4C46-BCBC-2BC9E22BFA1D}" type="datetimeFigureOut">
              <a:rPr lang="ru-RU" smtClean="0"/>
              <a:t>08.01.2017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EA289-6118-4CEE-AFC9-34C0C8C7A1E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051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D28E6-3C17-4C46-BCBC-2BC9E22BFA1D}" type="datetimeFigureOut">
              <a:rPr lang="ru-RU" smtClean="0"/>
              <a:t>08.01.2017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EA289-6118-4CEE-AFC9-34C0C8C7A1E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7466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D28E6-3C17-4C46-BCBC-2BC9E22BFA1D}" type="datetimeFigureOut">
              <a:rPr lang="ru-RU" smtClean="0"/>
              <a:t>08.01.2017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EA289-6118-4CEE-AFC9-34C0C8C7A1E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8911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D28E6-3C17-4C46-BCBC-2BC9E22BFA1D}" type="datetimeFigureOut">
              <a:rPr lang="ru-RU" smtClean="0"/>
              <a:t>08.01.2017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EA289-6118-4CEE-AFC9-34C0C8C7A1E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5254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D28E6-3C17-4C46-BCBC-2BC9E22BFA1D}" type="datetimeFigureOut">
              <a:rPr lang="ru-RU" smtClean="0"/>
              <a:t>08.01.2017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EA289-6118-4CEE-AFC9-34C0C8C7A1E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4519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D28E6-3C17-4C46-BCBC-2BC9E22BFA1D}" type="datetimeFigureOut">
              <a:rPr lang="ru-RU" smtClean="0"/>
              <a:t>08.01.2017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EEEA289-6118-4CEE-AFC9-34C0C8C7A1E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71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5.png"/><Relationship Id="rId5" Type="http://schemas.openxmlformats.org/officeDocument/2006/relationships/image" Target="../media/image6.png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1.gif"/><Relationship Id="rId5" Type="http://schemas.openxmlformats.org/officeDocument/2006/relationships/image" Target="../media/image6.png"/><Relationship Id="rId4" Type="http://schemas.openxmlformats.org/officeDocument/2006/relationships/image" Target="../media/image5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3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6.png"/><Relationship Id="rId4" Type="http://schemas.openxmlformats.org/officeDocument/2006/relationships/image" Target="../media/image55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457200"/>
            <a:ext cx="7766936" cy="3593636"/>
          </a:xfrm>
        </p:spPr>
        <p:txBody>
          <a:bodyPr/>
          <a:lstStyle/>
          <a:p>
            <a:r>
              <a:rPr lang="ru-RU" sz="8800" b="1" dirty="0" smtClean="0"/>
              <a:t>До </a:t>
            </a:r>
            <a:r>
              <a:rPr lang="ru-RU" sz="8800" b="1" dirty="0"/>
              <a:t>свидания, ёлочка!</a:t>
            </a:r>
            <a:endParaRPr lang="ru-RU" sz="8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ru-RU" dirty="0" smtClean="0"/>
              <a:t>Макарова Татьяна Владимировна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0304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6428316" cy="5143501"/>
          </a:xfrm>
        </p:spPr>
        <p:txBody>
          <a:bodyPr>
            <a:normAutofit fontScale="90000"/>
          </a:bodyPr>
          <a:lstStyle/>
          <a:p>
            <a:r>
              <a:rPr lang="ru-RU" dirty="0"/>
              <a:t>Не грустите! На следующий год я опять к вам в гости приду! А сейчас предлагаю поиграть в весёлую «Ёлочки-пенёчки». Вставайте в хоровод! Как только вы услышите слово «ёлочки» - делаем красивую «пружинку», а как только услышите слово «пенёчки» - присаживаетесь на корточки и обхватываете ноги колени руками. Готовы? Раз! Два! Три! Игру начни!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1562" y="0"/>
            <a:ext cx="5070438" cy="4114800"/>
          </a:xfrm>
          <a:prstGeom prst="rect">
            <a:avLst/>
          </a:prstGeom>
        </p:spPr>
      </p:pic>
      <p:pic>
        <p:nvPicPr>
          <p:cNvPr id="7170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3048000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ртинки по запросу картинка на прозрачном фоне пен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281" y="5133974"/>
            <a:ext cx="2857500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71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85725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0050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1905000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3124200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3048000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Картинки по запросу картинка на прозрачном фоне пень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281" y="5057771"/>
            <a:ext cx="2857500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Картинки по запросу картинка на прозрачном фоне пень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75" y="4329111"/>
            <a:ext cx="2857500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Картинки по запросу картинка на прозрачном фоне пень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281" y="2881313"/>
            <a:ext cx="2857500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Картинки по запросу картинка на прозрачном фоне пень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31" y="1743072"/>
            <a:ext cx="2857500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Картинки по запросу картинка на прозрачном фоне пень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281" y="295274"/>
            <a:ext cx="2857500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98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864658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Молодцы, ребята! Присаживайтесь на стульчики! Вот так поиграли! Даже устали немного! Правда, ребята</a:t>
            </a:r>
            <a:r>
              <a:rPr lang="ru-RU" dirty="0" smtClean="0"/>
              <a:t>?</a:t>
            </a:r>
            <a:endParaRPr lang="ru-RU" dirty="0"/>
          </a:p>
        </p:txBody>
      </p:sp>
      <p:pic>
        <p:nvPicPr>
          <p:cNvPr id="3" name="Picture 6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74258"/>
            <a:ext cx="7422775" cy="438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776" y="2474258"/>
            <a:ext cx="4769224" cy="438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22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4332816" cy="3619500"/>
          </a:xfrm>
        </p:spPr>
        <p:txBody>
          <a:bodyPr>
            <a:noAutofit/>
          </a:bodyPr>
          <a:lstStyle/>
          <a:p>
            <a:r>
              <a:rPr lang="ru-RU" dirty="0"/>
              <a:t>Снег на полях,</a:t>
            </a:r>
            <a:br>
              <a:rPr lang="ru-RU" dirty="0"/>
            </a:br>
            <a:r>
              <a:rPr lang="ru-RU" dirty="0"/>
              <a:t>Лед на водах,</a:t>
            </a:r>
            <a:br>
              <a:rPr lang="ru-RU" dirty="0"/>
            </a:br>
            <a:r>
              <a:rPr lang="ru-RU" dirty="0"/>
              <a:t>Вьюга гуляет.</a:t>
            </a:r>
            <a:br>
              <a:rPr lang="ru-RU" dirty="0"/>
            </a:br>
            <a:r>
              <a:rPr lang="ru-RU" dirty="0"/>
              <a:t>Когда </a:t>
            </a:r>
            <a:r>
              <a:rPr lang="ru-RU" dirty="0" smtClean="0"/>
              <a:t>это</a:t>
            </a:r>
            <a:br>
              <a:rPr lang="ru-RU" dirty="0" smtClean="0"/>
            </a:br>
            <a:r>
              <a:rPr lang="ru-RU" dirty="0" smtClean="0"/>
              <a:t>бывает?</a:t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dirty="0"/>
              <a:t>Зимой)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333" y="0"/>
            <a:ext cx="8051667" cy="6858000"/>
          </a:xfrm>
          <a:prstGeom prst="rect">
            <a:avLst/>
          </a:prstGeom>
        </p:spPr>
      </p:pic>
      <p:pic>
        <p:nvPicPr>
          <p:cNvPr id="9218" name="Picture 2" descr="Картинки по запросу картинка на прозрачном фоне снег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3" y="0"/>
            <a:ext cx="40957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Картинки по запросу картинка на прозрачном фоне снег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7737"/>
            <a:ext cx="40957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Картинки по запросу картинка на прозрачном фоне снег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3738"/>
            <a:ext cx="40957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Картинки по запросу картинка на прозрачном фоне снег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416" y="-34132"/>
            <a:ext cx="40957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Картинки по запросу картинка на прозрачном фоне снег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583" y="-68264"/>
            <a:ext cx="40957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Картинки по запросу картинка на прозрачном фоне снег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67" y="2114548"/>
            <a:ext cx="40957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Картинки по запросу картинка на прозрачном фоне снег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917" y="2251867"/>
            <a:ext cx="40957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Картинки по запросу картинка на прозрачном фоне снег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67" y="4537868"/>
            <a:ext cx="40957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Картинки по запросу картинка на прозрачном фоне снег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67" y="4675187"/>
            <a:ext cx="40957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98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4332816" cy="5391150"/>
          </a:xfrm>
        </p:spPr>
        <p:txBody>
          <a:bodyPr>
            <a:noAutofit/>
          </a:bodyPr>
          <a:lstStyle/>
          <a:p>
            <a:r>
              <a:rPr lang="ru-RU" dirty="0"/>
              <a:t>Хлопья белые летят,</a:t>
            </a:r>
            <a:br>
              <a:rPr lang="ru-RU" dirty="0"/>
            </a:br>
            <a:r>
              <a:rPr lang="ru-RU" dirty="0"/>
              <a:t>Тихо падают, кружат.</a:t>
            </a:r>
            <a:br>
              <a:rPr lang="ru-RU" dirty="0"/>
            </a:br>
            <a:r>
              <a:rPr lang="ru-RU" dirty="0"/>
              <a:t>Стало </a:t>
            </a:r>
            <a:r>
              <a:rPr lang="ru-RU" dirty="0" smtClean="0"/>
              <a:t>всё</a:t>
            </a:r>
            <a:br>
              <a:rPr lang="ru-RU" dirty="0" smtClean="0"/>
            </a:br>
            <a:r>
              <a:rPr lang="ru-RU" dirty="0" smtClean="0"/>
              <a:t>кругом </a:t>
            </a:r>
            <a:r>
              <a:rPr lang="ru-RU" dirty="0"/>
              <a:t>бело.</a:t>
            </a:r>
            <a:br>
              <a:rPr lang="ru-RU" dirty="0"/>
            </a:br>
            <a:r>
              <a:rPr lang="ru-RU" dirty="0"/>
              <a:t>Чем дорожки замело</a:t>
            </a:r>
            <a:r>
              <a:rPr lang="ru-RU" dirty="0" smtClean="0"/>
              <a:t>?</a:t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dirty="0"/>
              <a:t>снегом)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333" y="0"/>
            <a:ext cx="8051667" cy="6858000"/>
          </a:xfrm>
          <a:prstGeom prst="rect">
            <a:avLst/>
          </a:prstGeom>
        </p:spPr>
      </p:pic>
      <p:pic>
        <p:nvPicPr>
          <p:cNvPr id="9218" name="Picture 2" descr="Картинки по запросу картинка на прозрачном фоне снег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259" y="103187"/>
            <a:ext cx="40957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Картинки по запросу картинка на прозрачном фоне снег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7737"/>
            <a:ext cx="40957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Картинки по запросу картинка на прозрачном фоне снег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3738"/>
            <a:ext cx="40957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Картинки по запросу картинка на прозрачном фоне снег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2" y="-68265"/>
            <a:ext cx="40957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Картинки по запросу картинка на прозрачном фоне снег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583" y="-68264"/>
            <a:ext cx="40957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Картинки по запросу картинка на прозрачном фоне снег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67" y="2114548"/>
            <a:ext cx="40957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Картинки по запросу картинка на прозрачном фоне снег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917" y="2251867"/>
            <a:ext cx="40957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Картинки по запросу картинка на прозрачном фоне снег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67" y="4537868"/>
            <a:ext cx="40957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Картинки по запросу картинка на прозрачном фоне снег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67" y="4675187"/>
            <a:ext cx="40957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96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599"/>
            <a:ext cx="8619067" cy="1864659"/>
          </a:xfrm>
        </p:spPr>
        <p:txBody>
          <a:bodyPr>
            <a:normAutofit/>
          </a:bodyPr>
          <a:lstStyle/>
          <a:p>
            <a:r>
              <a:rPr lang="ru-RU" dirty="0"/>
              <a:t>Ребята, а вам нравится снежная зима? А что можно делать со </a:t>
            </a:r>
            <a:r>
              <a:rPr lang="ru-RU" dirty="0" smtClean="0"/>
              <a:t>снегом?</a:t>
            </a:r>
            <a:endParaRPr lang="ru-RU" dirty="0"/>
          </a:p>
        </p:txBody>
      </p:sp>
      <p:sp>
        <p:nvSpPr>
          <p:cNvPr id="3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776" y="2474258"/>
            <a:ext cx="4769224" cy="438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74258"/>
            <a:ext cx="7422775" cy="438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41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069913" cy="3200400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dirty="0"/>
              <a:t>Ребята, вы умеете лепить снеговика?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271" y="1"/>
            <a:ext cx="845072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271" y="0"/>
            <a:ext cx="8450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6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3808941" cy="6086476"/>
          </a:xfrm>
        </p:spPr>
        <p:txBody>
          <a:bodyPr>
            <a:normAutofit/>
          </a:bodyPr>
          <a:lstStyle/>
          <a:p>
            <a:r>
              <a:rPr lang="ru-RU" dirty="0"/>
              <a:t>Ну, тогда быстрее слепите его ведь это именно он привел меня к вам в гости из леса, без него мне обратной дороги не найти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817" y="0"/>
            <a:ext cx="7582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артинки по запросу картинка на прозрачном фоне снегов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74" y="208316"/>
            <a:ext cx="4949825" cy="674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.СНЕГОВИ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Здравствуйте, друзья! А вот и я</a:t>
            </a:r>
            <a:r>
              <a:rPr lang="ru-RU" dirty="0" smtClean="0"/>
              <a:t>!</a:t>
            </a:r>
            <a:endParaRPr lang="ru-RU" dirty="0"/>
          </a:p>
        </p:txBody>
      </p:sp>
      <p:sp>
        <p:nvSpPr>
          <p:cNvPr id="3" name="AutoShape 2" descr="Картинки по запросу картинка на прозрачном фоне снегови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7412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1079500"/>
            <a:ext cx="4622800" cy="577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070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69432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Здравствуйте дети! </a:t>
            </a:r>
            <a:r>
              <a:rPr lang="ru-RU" dirty="0" smtClean="0"/>
              <a:t>Давно </a:t>
            </a:r>
            <a:r>
              <a:rPr lang="ru-RU" dirty="0"/>
              <a:t>я вас не видела! А почему? На каникулах были? А какой праздник так долго и весело отмечали?</a:t>
            </a:r>
            <a:br>
              <a:rPr lang="ru-RU" dirty="0"/>
            </a:br>
            <a:endParaRPr lang="ru-RU" dirty="0"/>
          </a:p>
        </p:txBody>
      </p:sp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03929"/>
            <a:ext cx="4769224" cy="455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224" y="2303928"/>
            <a:ext cx="7422775" cy="455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476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069913" cy="5791200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Здравствуй, мой снежный </a:t>
            </a:r>
            <a:r>
              <a:rPr lang="ru-RU" dirty="0" smtClean="0"/>
              <a:t>друг!</a:t>
            </a:r>
            <a:br>
              <a:rPr lang="ru-RU" dirty="0" smtClean="0"/>
            </a:br>
            <a:r>
              <a:rPr lang="ru-RU" dirty="0" smtClean="0"/>
              <a:t>Я </a:t>
            </a:r>
            <a:r>
              <a:rPr lang="ru-RU" dirty="0"/>
              <a:t>так рада тебя видеть! Помоги мне, пожалуйста вернуться в лес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271" y="1"/>
            <a:ext cx="845072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271" y="0"/>
            <a:ext cx="8450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5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лес? А зачем? Разве праздник уже закончился?</a:t>
            </a:r>
          </a:p>
        </p:txBody>
      </p:sp>
      <p:sp>
        <p:nvSpPr>
          <p:cNvPr id="3" name="AutoShape 2" descr="Картинки по запросу картинка на прозрачном фоне снегови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7412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1079500"/>
            <a:ext cx="4622800" cy="577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838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599"/>
            <a:ext cx="10438342" cy="1864659"/>
          </a:xfrm>
        </p:spPr>
        <p:txBody>
          <a:bodyPr>
            <a:normAutofit fontScale="90000"/>
          </a:bodyPr>
          <a:lstStyle/>
          <a:p>
            <a:r>
              <a:rPr lang="ru-RU" dirty="0"/>
              <a:t>Да, </a:t>
            </a:r>
            <a:r>
              <a:rPr lang="ru-RU" dirty="0" err="1"/>
              <a:t>Снеговичок</a:t>
            </a:r>
            <a:r>
              <a:rPr lang="ru-RU" dirty="0"/>
              <a:t>! К сожалению праздник уже наступил. И теперь нам нужно опять приступать к учёбе, а ёлочке возвращаться в лес к Дедушке Морозу.</a:t>
            </a:r>
          </a:p>
        </p:txBody>
      </p:sp>
      <p:sp>
        <p:nvSpPr>
          <p:cNvPr id="3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776" y="2686050"/>
            <a:ext cx="4769224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86050"/>
            <a:ext cx="7422775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85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4637616" cy="577215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Ой, как жалко! А мне так нравятся слушать песенки про ёлочку, так нравиться водить хоровод у </a:t>
            </a:r>
            <a:r>
              <a:rPr lang="ru-RU" dirty="0" smtClean="0"/>
              <a:t>ёлочки!</a:t>
            </a:r>
            <a:br>
              <a:rPr lang="ru-RU" dirty="0" smtClean="0"/>
            </a:br>
            <a:r>
              <a:rPr lang="ru-RU" dirty="0" smtClean="0"/>
              <a:t>Без </a:t>
            </a:r>
            <a:r>
              <a:rPr lang="ru-RU" dirty="0"/>
              <a:t>этого я буду грустить и таять!</a:t>
            </a:r>
            <a:br>
              <a:rPr lang="ru-RU" dirty="0"/>
            </a:br>
            <a:endParaRPr lang="ru-RU" dirty="0"/>
          </a:p>
        </p:txBody>
      </p:sp>
      <p:sp>
        <p:nvSpPr>
          <p:cNvPr id="3" name="AutoShape 2" descr="Картинки по запросу картинка на прозрачном фоне снегови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2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87795" y="1704975"/>
            <a:ext cx="406908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668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894666" cy="5791200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Милый </a:t>
            </a:r>
            <a:r>
              <a:rPr lang="ru-RU" dirty="0" err="1"/>
              <a:t>Снеговичок</a:t>
            </a:r>
            <a:r>
              <a:rPr lang="ru-RU" dirty="0"/>
              <a:t>, не надо грустить, а тем более таять! Ребята, беритесь скорее за ручки! Давайте для нашего снеговика споём песенку!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024" y="0"/>
            <a:ext cx="74199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6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031" y="-1"/>
            <a:ext cx="12245031" cy="6889235"/>
          </a:xfrm>
          <a:prstGeom prst="rect">
            <a:avLst/>
          </a:prstGeom>
        </p:spPr>
      </p:pic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AutoShape 2" descr="Картинки по запросу новый го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09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 украшать ёлочку вы умеете, ребята?</a:t>
            </a:r>
          </a:p>
        </p:txBody>
      </p:sp>
      <p:pic>
        <p:nvPicPr>
          <p:cNvPr id="3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87795" y="1704975"/>
            <a:ext cx="406908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Картинки по запросу картинка на прозрачном фоне ёлоч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246877"/>
            <a:ext cx="3980391" cy="561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084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Картинки по запросу новый год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894666" cy="5791200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Очень жаль, что праздничный наряд мне надевают только раз в году!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024" y="0"/>
            <a:ext cx="7419975" cy="6857999"/>
          </a:xfrm>
          <a:prstGeom prst="rect">
            <a:avLst/>
          </a:prstGeom>
        </p:spPr>
      </p:pic>
      <p:pic>
        <p:nvPicPr>
          <p:cNvPr id="4" name="Picture 2" descr="Картинки по запросу картинка на прозрачном фоне ёлоч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88" y="3457574"/>
            <a:ext cx="2412177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89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6514041" cy="577215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Ну вот, теперь ёлочка загрустила! А к стати, кто знаем почему на Новый год мы украшаем ёлку?</a:t>
            </a:r>
            <a:br>
              <a:rPr lang="ru-RU" dirty="0"/>
            </a:br>
            <a:endParaRPr lang="ru-RU" dirty="0"/>
          </a:p>
        </p:txBody>
      </p:sp>
      <p:sp>
        <p:nvSpPr>
          <p:cNvPr id="3" name="AutoShape 2" descr="Картинки по запросу картинка на прозрачном фоне снегови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2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87795" y="1704975"/>
            <a:ext cx="406908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картинка на прозрачном фоне ёлоч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76" y="3305174"/>
            <a:ext cx="2412177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616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69432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Скажите, ребята, а вы</a:t>
            </a:r>
            <a:r>
              <a:rPr lang="en-US" dirty="0" smtClean="0"/>
              <a:t> </a:t>
            </a:r>
            <a:r>
              <a:rPr lang="ru-RU" dirty="0" smtClean="0"/>
              <a:t>помните какой спектакль мы смотрели в преддверии Нового года? О чём он был?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3247"/>
            <a:ext cx="6179671" cy="46347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908" y="2223247"/>
            <a:ext cx="6164092" cy="462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03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894666" cy="5791200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Конечно же я знаю! Обычай наряжать елку очень давний. Древние европейцы подвешивали к зеленым ветвям ели яблоки, яйца, орехи.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024" y="0"/>
            <a:ext cx="74199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8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Картинки по запросу картинка яблоки на ёлк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1548"/>
            <a:ext cx="6838950" cy="455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2609850"/>
          </a:xfrm>
        </p:spPr>
        <p:txBody>
          <a:bodyPr>
            <a:normAutofit/>
          </a:bodyPr>
          <a:lstStyle/>
          <a:p>
            <a:r>
              <a:rPr lang="ru-RU" dirty="0"/>
              <a:t>Считалось, что наряженные таким образом ветки ели отводили злых духов и нечистую силу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6626" name="Picture 2" descr="Картинки по запросу картинка яблоки на ёлк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2314240"/>
            <a:ext cx="6819900" cy="454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Картинки по запросу картинка на прозрачном фоне яйц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4764082"/>
            <a:ext cx="1334734" cy="148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Картинки по запросу картинка на прозрачном фоне яйц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958" y="2604989"/>
            <a:ext cx="1410949" cy="157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Картинки по запросу картинка на прозрачном фоне орех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33" y="2473698"/>
            <a:ext cx="996711" cy="85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Картинки по запросу картинка на прозрачном фоне орех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251" y="5243104"/>
            <a:ext cx="1182665" cy="10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Картинки по запросу картинка на прозрачном фоне орех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111" y="2677970"/>
            <a:ext cx="1030222" cy="87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Картинки по запросу картинка на прозрачном фоне яйц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295" y="2638425"/>
            <a:ext cx="1042196" cy="116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Картинки по запросу картинка на прозрачном фоне яйц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82" y="5535825"/>
            <a:ext cx="888429" cy="99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Картинки по запросу картинка на прозрачном фоне яйца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897" y="3781436"/>
            <a:ext cx="1069419" cy="119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Картинки по запросу картинка на прозрачном фоне орех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584" y="5747707"/>
            <a:ext cx="996711" cy="85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Картинки по запросу картинка на прозрачном фоне орех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618" y="2966329"/>
            <a:ext cx="996711" cy="85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2357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732741" cy="3143250"/>
          </a:xfrm>
        </p:spPr>
        <p:txBody>
          <a:bodyPr>
            <a:normAutofit/>
          </a:bodyPr>
          <a:lstStyle/>
          <a:p>
            <a:r>
              <a:rPr lang="ru-RU" dirty="0"/>
              <a:t>В настоящее </a:t>
            </a:r>
            <a:r>
              <a:rPr lang="ru-RU" dirty="0" smtClean="0"/>
              <a:t>время ёлки украшают игрушками.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024" y="0"/>
            <a:ext cx="7419975" cy="6857999"/>
          </a:xfrm>
          <a:prstGeom prst="rect">
            <a:avLst/>
          </a:prstGeom>
        </p:spPr>
      </p:pic>
      <p:pic>
        <p:nvPicPr>
          <p:cNvPr id="4" name="Picture 2" descr="Картинки по запросу картинка на прозрачном фоне ёлоч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88" y="3095626"/>
            <a:ext cx="2668935" cy="376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3853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056466" cy="6248400"/>
          </a:xfrm>
        </p:spPr>
        <p:txBody>
          <a:bodyPr>
            <a:normAutofit/>
          </a:bodyPr>
          <a:lstStyle/>
          <a:p>
            <a:r>
              <a:rPr lang="ru-RU" dirty="0"/>
              <a:t>Много-много лет назад, этот обряд проник в богатые особняки, где жили прекрасные принцессы.</a:t>
            </a:r>
          </a:p>
        </p:txBody>
      </p:sp>
      <p:pic>
        <p:nvPicPr>
          <p:cNvPr id="30722" name="Picture 2" descr="Картинки по запросу картинка ёлка в зал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1" y="0"/>
            <a:ext cx="83311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714" y="3457574"/>
            <a:ext cx="1924336" cy="324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5" y="3624262"/>
            <a:ext cx="238125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457574"/>
            <a:ext cx="340042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8946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3228975"/>
          </a:xfrm>
        </p:spPr>
        <p:txBody>
          <a:bodyPr>
            <a:normAutofit/>
          </a:bodyPr>
          <a:lstStyle/>
          <a:p>
            <a:r>
              <a:rPr lang="ru-RU" dirty="0"/>
              <a:t>Вырастая, принцессы выходили замуж за иноземных принцев и приносили немецкий зимний обычай в другие страны Европы. Там уже стали ёлочку наряжать по другому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32770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299" y="2971801"/>
            <a:ext cx="4102701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177" y="381000"/>
            <a:ext cx="2917998" cy="218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94" y="3524250"/>
            <a:ext cx="45857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Картинки по запросу картинка свадьба принцессы зимо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4244975"/>
            <a:ext cx="3236878" cy="214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1165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нашу страну его </a:t>
            </a:r>
            <a:r>
              <a:rPr lang="ru-RU" dirty="0" smtClean="0"/>
              <a:t>привёз</a:t>
            </a:r>
            <a:br>
              <a:rPr lang="ru-RU" dirty="0" smtClean="0"/>
            </a:br>
            <a:r>
              <a:rPr lang="ru-RU" dirty="0" smtClean="0"/>
              <a:t>царь </a:t>
            </a:r>
            <a:r>
              <a:rPr lang="ru-RU" dirty="0"/>
              <a:t>Пётр 1. </a:t>
            </a:r>
          </a:p>
        </p:txBody>
      </p:sp>
      <p:sp>
        <p:nvSpPr>
          <p:cNvPr id="3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2018" y="0"/>
            <a:ext cx="4879981" cy="6858000"/>
          </a:xfrm>
          <a:prstGeom prst="rect">
            <a:avLst/>
          </a:prstGeom>
        </p:spPr>
      </p:pic>
      <p:pic>
        <p:nvPicPr>
          <p:cNvPr id="33796" name="Picture 4" descr="Картинки по запросу картинка пётр 1 и ёл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0"/>
            <a:ext cx="6899275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93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5475816" cy="6096000"/>
          </a:xfrm>
        </p:spPr>
        <p:txBody>
          <a:bodyPr>
            <a:normAutofit/>
          </a:bodyPr>
          <a:lstStyle/>
          <a:p>
            <a:r>
              <a:rPr lang="ru-RU" dirty="0"/>
              <a:t>Но этот обычай долго не приживался в России. И только с 1935 года ёлочку в России стали наряжать официально, стали делать для неё украшениях на фабриках игрушек, сочинять весёлые хороводные песни!</a:t>
            </a:r>
          </a:p>
        </p:txBody>
      </p:sp>
      <p:pic>
        <p:nvPicPr>
          <p:cNvPr id="34818" name="Picture 2" descr="Картинки по запросу картинка ёлка 1935 го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86025"/>
            <a:ext cx="60960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28575"/>
            <a:ext cx="285750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450" y="28575"/>
            <a:ext cx="285750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885825"/>
            <a:ext cx="285750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6" name="Picture 10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450" y="1685925"/>
            <a:ext cx="285750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8" name="Picture 1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743075"/>
            <a:ext cx="285750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8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599"/>
            <a:ext cx="9123892" cy="1864659"/>
          </a:xfrm>
        </p:spPr>
        <p:txBody>
          <a:bodyPr>
            <a:normAutofit/>
          </a:bodyPr>
          <a:lstStyle/>
          <a:p>
            <a:r>
              <a:rPr lang="ru-RU" dirty="0"/>
              <a:t>Ребята, мне кажется самое время сейчас спеть песенку «Ёлочка, ёлочка, заблести огнями</a:t>
            </a:r>
            <a:r>
              <a:rPr lang="ru-RU" dirty="0" smtClean="0"/>
              <a:t>»!</a:t>
            </a:r>
            <a:endParaRPr lang="ru-RU" dirty="0"/>
          </a:p>
        </p:txBody>
      </p:sp>
      <p:sp>
        <p:nvSpPr>
          <p:cNvPr id="3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776" y="2686050"/>
            <a:ext cx="4769224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86050"/>
            <a:ext cx="7422775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7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6. Ёлоч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AutoShape 2" descr="Картинки по запросу картинка ёлка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67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2838450"/>
          </a:xfrm>
        </p:spPr>
        <p:txBody>
          <a:bodyPr>
            <a:normAutofit fontScale="90000"/>
          </a:bodyPr>
          <a:lstStyle/>
          <a:p>
            <a:r>
              <a:rPr lang="ru-RU" dirty="0"/>
              <a:t>Я так и знала! Я так и чувствовала! Посмотрите! Так! Так! Так! И тут живая! Вы в каком веке живёте? Уже давным-давно всем известно, что ёлочки должны жить в лесу! Что нельзя их из леса забирать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37890" name="Picture 2" descr="Картинки по запросу картинка на прозрачном фоне маш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4" y="3288041"/>
            <a:ext cx="1958975" cy="337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Картинки по запросу картинка на прозрачном фоне ёлоч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142" y="3095625"/>
            <a:ext cx="2668935" cy="376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46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864659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Предлагаю вспомнить как мы отмечали праздник исполнив песню «Маленькой ёлочке холодно зимой»</a:t>
            </a:r>
          </a:p>
        </p:txBody>
      </p:sp>
      <p:sp>
        <p:nvSpPr>
          <p:cNvPr id="3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776" y="2474258"/>
            <a:ext cx="4769224" cy="438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74258"/>
            <a:ext cx="7422775" cy="438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14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Картинки по запросу картинка ёлка дет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8916" name="Picture 4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0" y="3257550"/>
            <a:ext cx="47625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60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2789766" cy="2543175"/>
          </a:xfrm>
        </p:spPr>
        <p:txBody>
          <a:bodyPr>
            <a:normAutofit/>
          </a:bodyPr>
          <a:lstStyle/>
          <a:p>
            <a:r>
              <a:rPr lang="ru-RU" dirty="0" smtClean="0"/>
              <a:t>Здравствуй,</a:t>
            </a:r>
            <a:br>
              <a:rPr lang="ru-RU" dirty="0" smtClean="0"/>
            </a:br>
            <a:r>
              <a:rPr lang="ru-RU" dirty="0" smtClean="0"/>
              <a:t>моя милая,</a:t>
            </a:r>
            <a:br>
              <a:rPr lang="ru-RU" dirty="0" smtClean="0"/>
            </a:br>
            <a:r>
              <a:rPr lang="ru-RU" dirty="0" smtClean="0"/>
              <a:t>несчастная</a:t>
            </a:r>
            <a:br>
              <a:rPr lang="ru-RU" dirty="0" smtClean="0"/>
            </a:br>
            <a:r>
              <a:rPr lang="ru-RU" dirty="0" smtClean="0"/>
              <a:t>ёлочка</a:t>
            </a:r>
            <a:r>
              <a:rPr lang="ru-RU" dirty="0"/>
              <a:t>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024" y="0"/>
            <a:ext cx="7419975" cy="6857999"/>
          </a:xfrm>
          <a:prstGeom prst="rect">
            <a:avLst/>
          </a:prstGeom>
        </p:spPr>
      </p:pic>
      <p:pic>
        <p:nvPicPr>
          <p:cNvPr id="39938" name="Picture 2" descr="Картинки по запросу картинка на прозрачном фоне маш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67" y="3067050"/>
            <a:ext cx="2371725" cy="395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16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8"/>
            <a:ext cx="3761316" cy="3086101"/>
          </a:xfrm>
        </p:spPr>
        <p:txBody>
          <a:bodyPr>
            <a:normAutofit/>
          </a:bodyPr>
          <a:lstStyle/>
          <a:p>
            <a:r>
              <a:rPr lang="ru-RU" dirty="0"/>
              <a:t>Почему это я несчастная!? Я счастливая и красивая!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024" y="0"/>
            <a:ext cx="7419975" cy="6857999"/>
          </a:xfrm>
          <a:prstGeom prst="rect">
            <a:avLst/>
          </a:prstGeom>
        </p:spPr>
      </p:pic>
      <p:pic>
        <p:nvPicPr>
          <p:cNvPr id="39938" name="Picture 2" descr="Картинки по запросу картинка на прозрачном фоне маш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67" y="3067050"/>
            <a:ext cx="2371725" cy="395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33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8"/>
            <a:ext cx="3761316" cy="4876801"/>
          </a:xfrm>
        </p:spPr>
        <p:txBody>
          <a:bodyPr>
            <a:normAutofit fontScale="90000"/>
          </a:bodyPr>
          <a:lstStyle/>
          <a:p>
            <a:r>
              <a:rPr lang="ru-RU" dirty="0"/>
              <a:t>Это пока! А вот неделя пройдёт, вторая пролетит и всё – иголочки пожелтеют, настроение испортится и будешь ты </a:t>
            </a:r>
            <a:r>
              <a:rPr lang="ru-RU" dirty="0" smtClean="0"/>
              <a:t>плакать, как… Я!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024" y="0"/>
            <a:ext cx="74199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4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Картинки по запросу картинка на прозрачном фоне маш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2095500"/>
            <a:ext cx="29813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024" y="0"/>
            <a:ext cx="7419975" cy="6857999"/>
          </a:xfrm>
          <a:prstGeom prst="rect">
            <a:avLst/>
          </a:prstGeom>
        </p:spPr>
      </p:pic>
      <p:pic>
        <p:nvPicPr>
          <p:cNvPr id="2" name="Moj_synochek_plachet_-_Detskij_plach_(get-tune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9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2371725"/>
          </a:xfrm>
        </p:spPr>
        <p:txBody>
          <a:bodyPr>
            <a:normAutofit/>
          </a:bodyPr>
          <a:lstStyle/>
          <a:p>
            <a:r>
              <a:rPr lang="ru-RU" dirty="0"/>
              <a:t>И вообще уже очень много фабрик производит замечательные ёлки, ели, сосны. Их практически нельзя отличить от настоящих! </a:t>
            </a:r>
          </a:p>
        </p:txBody>
      </p:sp>
      <p:pic>
        <p:nvPicPr>
          <p:cNvPr id="44034" name="Picture 2" descr="Картинки по запросу картинка на прозрачном фоне маш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722" y="2133600"/>
            <a:ext cx="4295427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Картинки по запросу картинка на прозрачном фоне ёлоч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8" y="3095626"/>
            <a:ext cx="2668935" cy="376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картинка на прозрачном фоне ёлоч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582" y="2981324"/>
            <a:ext cx="2668935" cy="376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картинка на прозрачном фоне ёлоч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909" y="3095626"/>
            <a:ext cx="2668935" cy="376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8731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8"/>
            <a:ext cx="3761316" cy="3086101"/>
          </a:xfrm>
        </p:spPr>
        <p:txBody>
          <a:bodyPr>
            <a:normAutofit/>
          </a:bodyPr>
          <a:lstStyle/>
          <a:p>
            <a:r>
              <a:rPr lang="ru-RU" dirty="0"/>
              <a:t>А вы! А вы! Живую красавицу!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024" y="0"/>
            <a:ext cx="7419975" cy="6857999"/>
          </a:xfrm>
          <a:prstGeom prst="rect">
            <a:avLst/>
          </a:prstGeom>
        </p:spPr>
      </p:pic>
      <p:pic>
        <p:nvPicPr>
          <p:cNvPr id="39938" name="Picture 2" descr="Картинки по запросу картинка на прозрачном фоне маш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67" y="3067050"/>
            <a:ext cx="2371725" cy="395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79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Картинки по запросу картинка на прозрачном фоне маш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2095500"/>
            <a:ext cx="29813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024" y="0"/>
            <a:ext cx="7419975" cy="6857999"/>
          </a:xfrm>
          <a:prstGeom prst="rect">
            <a:avLst/>
          </a:prstGeom>
        </p:spPr>
      </p:pic>
      <p:pic>
        <p:nvPicPr>
          <p:cNvPr id="2" name="Moj_synochek_plachet_-_Detskij_plach_(get-tune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3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8"/>
            <a:ext cx="3761316" cy="3086101"/>
          </a:xfrm>
        </p:spPr>
        <p:txBody>
          <a:bodyPr>
            <a:normAutofit/>
          </a:bodyPr>
          <a:lstStyle/>
          <a:p>
            <a:r>
              <a:rPr lang="ru-RU" dirty="0"/>
              <a:t>Эх, вы! Совсем природу не бережёте!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024" y="0"/>
            <a:ext cx="7419975" cy="6857999"/>
          </a:xfrm>
          <a:prstGeom prst="rect">
            <a:avLst/>
          </a:prstGeom>
        </p:spPr>
      </p:pic>
      <p:pic>
        <p:nvPicPr>
          <p:cNvPr id="39938" name="Picture 2" descr="Картинки по запросу картинка на прозрачном фоне маш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67" y="3067050"/>
            <a:ext cx="2371725" cy="395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80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4637616" cy="577215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Маша, ты не права! Мы как раз собирались в обратный путь, к Дедушке Морозу! Ёлочка вернётся в свой родной лес и всё у неё будет хорошо!</a:t>
            </a:r>
            <a:br>
              <a:rPr lang="ru-RU" dirty="0"/>
            </a:br>
            <a:endParaRPr lang="ru-RU" dirty="0"/>
          </a:p>
        </p:txBody>
      </p:sp>
      <p:sp>
        <p:nvSpPr>
          <p:cNvPr id="3" name="AutoShape 2" descr="Картинки по запросу картинка на прозрачном фоне снегови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2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07095" y="1771650"/>
            <a:ext cx="406908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8" name="Picture 2" descr="Картинки по запросу картинка на прозрачном фоне маш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2911475"/>
            <a:ext cx="3946525" cy="394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931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6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4637616" cy="577215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А как вы в волшебный лес попадёте? Праздник прошёл! Волшебства в воздухе с каждой минутой становится всё меньше и меньше!</a:t>
            </a:r>
            <a:br>
              <a:rPr lang="ru-RU" dirty="0"/>
            </a:br>
            <a:endParaRPr lang="ru-RU" dirty="0"/>
          </a:p>
        </p:txBody>
      </p:sp>
      <p:sp>
        <p:nvSpPr>
          <p:cNvPr id="3" name="AutoShape 2" descr="Картинки по запросу картинка на прозрачном фоне снегови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7412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07095" y="1771650"/>
            <a:ext cx="406908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8" name="Picture 2" descr="Картинки по запросу картинка на прозрачном фоне маш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2911475"/>
            <a:ext cx="3946525" cy="394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78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599"/>
            <a:ext cx="9123892" cy="1864659"/>
          </a:xfrm>
        </p:spPr>
        <p:txBody>
          <a:bodyPr>
            <a:normAutofit fontScale="90000"/>
          </a:bodyPr>
          <a:lstStyle/>
          <a:p>
            <a:r>
              <a:rPr lang="ru-RU" dirty="0"/>
              <a:t>А у нас, Машенька, есть волшебные колокольчики! Сейчас мы на них сыграем, песенку споём и волшебства в нашем зале будем много-много</a:t>
            </a:r>
            <a:r>
              <a:rPr lang="ru-RU" dirty="0" smtClean="0"/>
              <a:t>!</a:t>
            </a:r>
            <a:endParaRPr lang="ru-RU" dirty="0"/>
          </a:p>
        </p:txBody>
      </p:sp>
      <p:sp>
        <p:nvSpPr>
          <p:cNvPr id="3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776" y="2686050"/>
            <a:ext cx="4769224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86050"/>
            <a:ext cx="7422775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06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Картинки по запросу картинка новогодние колокольчи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8 ёлочку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9156" name="Picture 4" descr="Картинки по запросу картинка новогодние колокольчики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3" y="285750"/>
            <a:ext cx="333375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Картинки по запросу картинка новогодние колокольчики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686175"/>
            <a:ext cx="333375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00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картинка на прозрачном фоне дед мороз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373" y="0"/>
            <a:ext cx="3630219" cy="722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9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картинка на прозрачном фоне дед моро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3" y="-71717"/>
            <a:ext cx="3630219" cy="722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2676525"/>
          </a:xfrm>
        </p:spPr>
        <p:txBody>
          <a:bodyPr>
            <a:normAutofit/>
          </a:bodyPr>
          <a:lstStyle/>
          <a:p>
            <a:r>
              <a:rPr lang="ru-RU" dirty="0"/>
              <a:t>Здравствуйте детишки! Девчонки и мальчишки! </a:t>
            </a:r>
            <a:r>
              <a:rPr lang="ru-RU" dirty="0" smtClean="0"/>
              <a:t>Здравствуйте </a:t>
            </a:r>
            <a:r>
              <a:rPr lang="ru-RU" dirty="0"/>
              <a:t>мои милые Снеговик, ведущий, Маша и Ёлочка-красавица!</a:t>
            </a:r>
          </a:p>
        </p:txBody>
      </p:sp>
      <p:pic>
        <p:nvPicPr>
          <p:cNvPr id="4" name="Picture 2" descr="Картинки по запросу картинка на прозрачном фоне маш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7525"/>
            <a:ext cx="2371725" cy="395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758" y="2266949"/>
            <a:ext cx="379476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картинка на прозрачном фоне ёлочк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626" y="3095626"/>
            <a:ext cx="2668935" cy="376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0368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картинка на прозрачном фоне дед моро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3" y="-71717"/>
            <a:ext cx="3630219" cy="722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2676525"/>
          </a:xfrm>
        </p:spPr>
        <p:txBody>
          <a:bodyPr>
            <a:normAutofit/>
          </a:bodyPr>
          <a:lstStyle/>
          <a:p>
            <a:r>
              <a:rPr lang="ru-RU" dirty="0"/>
              <a:t>Иду в Великий Устюг и думаю, что-то я ещё в Астрахани забыл сделать! Всех одарил! Всех нарядил! Всех сладко накормил! А вот что-то позабыл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4" name="Picture 2" descr="Картинки по запросу картинка на прозрачном фоне маш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7525"/>
            <a:ext cx="2371725" cy="395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278" y="2705099"/>
            <a:ext cx="3444239" cy="430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картинка на прозрачном фоне ёлочк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626" y="3095626"/>
            <a:ext cx="2668935" cy="376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3201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картинка на прозрачном фоне дед моро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3" y="-71717"/>
            <a:ext cx="3630219" cy="722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419226"/>
          </a:xfrm>
        </p:spPr>
        <p:txBody>
          <a:bodyPr>
            <a:normAutofit/>
          </a:bodyPr>
          <a:lstStyle/>
          <a:p>
            <a:r>
              <a:rPr lang="ru-RU" dirty="0"/>
              <a:t>Дедушка, ты Ёлочку-красавицу забыл забрать с собой!</a:t>
            </a:r>
          </a:p>
        </p:txBody>
      </p:sp>
      <p:pic>
        <p:nvPicPr>
          <p:cNvPr id="4" name="Picture 2" descr="Картинки по запросу картинка на прозрачном фоне маш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7525"/>
            <a:ext cx="2371725" cy="395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278" y="2705099"/>
            <a:ext cx="3444239" cy="430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картинка на прозрачном фоне ёлочк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626" y="3095626"/>
            <a:ext cx="2668935" cy="376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0766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картинка на прозрачном фоне дед моро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3" y="-71717"/>
            <a:ext cx="3630219" cy="722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2676525"/>
          </a:xfrm>
        </p:spPr>
        <p:txBody>
          <a:bodyPr>
            <a:normAutofit/>
          </a:bodyPr>
          <a:lstStyle/>
          <a:p>
            <a:r>
              <a:rPr lang="ru-RU" dirty="0"/>
              <a:t>Вот спасибо, </a:t>
            </a:r>
            <a:r>
              <a:rPr lang="ru-RU" dirty="0" err="1"/>
              <a:t>Снеговичок</a:t>
            </a:r>
            <a:r>
              <a:rPr lang="ru-RU" dirty="0"/>
              <a:t>! Ну, что ж, красавица, собирайся, наряжайся в путь дорогу собирайся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4" name="Picture 2" descr="Картинки по запросу картинка на прозрачном фоне маш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7525"/>
            <a:ext cx="2371725" cy="395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278" y="2705099"/>
            <a:ext cx="3444239" cy="430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картинка на прозрачном фоне ёлочк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626" y="3095626"/>
            <a:ext cx="2668935" cy="376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0870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800225"/>
          </a:xfrm>
        </p:spPr>
        <p:txBody>
          <a:bodyPr>
            <a:noAutofit/>
          </a:bodyPr>
          <a:lstStyle/>
          <a:p>
            <a:r>
              <a:rPr lang="ru-RU" dirty="0"/>
              <a:t>А я уже с детками в игры поиграла, песни спела, танцы станцевала… Готова в лес возвращаться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2395385"/>
            <a:ext cx="5495925" cy="4460094"/>
          </a:xfrm>
          <a:prstGeom prst="rect">
            <a:avLst/>
          </a:prstGeom>
        </p:spPr>
      </p:pic>
      <p:pic>
        <p:nvPicPr>
          <p:cNvPr id="5122" name="Picture 2" descr="Картинки по запросу картинка на прозрачном фоне дед мороз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3" y="-71717"/>
            <a:ext cx="3630219" cy="722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картинка на прозрачном фоне ёлоч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151" y="3095626"/>
            <a:ext cx="2668935" cy="376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9237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018991" cy="302895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А что это Дедушка у тебя в мешочке? Мне кажется, что ты не только про ёлочку позабыл, но и ещё кое что не вспомнил! Дай мне…</a:t>
            </a:r>
            <a:br>
              <a:rPr lang="ru-RU" dirty="0"/>
            </a:br>
            <a:endParaRPr lang="ru-RU" dirty="0"/>
          </a:p>
        </p:txBody>
      </p:sp>
      <p:sp>
        <p:nvSpPr>
          <p:cNvPr id="3" name="AutoShape 2" descr="Картинки по запросу картинка на прозрачном фоне снегови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45058" name="Picture 2" descr="Картинки по запросу картинка на прозрачном фоне маш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76" y="2911475"/>
            <a:ext cx="3946525" cy="394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картинка на прозрачном фоне дед мороз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3" y="-71717"/>
            <a:ext cx="3630219" cy="722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797" y="3543021"/>
            <a:ext cx="2739178" cy="318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108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069913" cy="896472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Здравствуйте,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ребята!</a:t>
            </a:r>
            <a:b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меня узнали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271" y="1"/>
            <a:ext cx="8450729" cy="6858000"/>
          </a:xfrm>
          <a:prstGeom prst="rect">
            <a:avLst/>
          </a:prstGeom>
        </p:spPr>
      </p:pic>
      <p:pic>
        <p:nvPicPr>
          <p:cNvPr id="4098" name="Picture 2" descr="Картинки по запросу картинка на прозрачном фоне ёлоч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2940424"/>
            <a:ext cx="2779031" cy="391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271" y="0"/>
            <a:ext cx="8450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809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599"/>
            <a:ext cx="9123892" cy="2428876"/>
          </a:xfrm>
        </p:spPr>
        <p:txBody>
          <a:bodyPr>
            <a:normAutofit fontScale="90000"/>
          </a:bodyPr>
          <a:lstStyle/>
          <a:p>
            <a:r>
              <a:rPr lang="ru-RU" dirty="0"/>
              <a:t>Машенька, это не очень красиво, выпрашивать угощение! Ребята, давайте Дедушке песенку споём! И тогда, мне кажется он всё вспомнит сам!</a:t>
            </a:r>
            <a:br>
              <a:rPr lang="ru-RU" dirty="0"/>
            </a:br>
            <a:endParaRPr lang="ru-RU" dirty="0"/>
          </a:p>
        </p:txBody>
      </p:sp>
      <p:sp>
        <p:nvSpPr>
          <p:cNvPr id="3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6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225" y="2686050"/>
            <a:ext cx="7422775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картинка на прозрачном фоне маш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905126"/>
            <a:ext cx="2371725" cy="395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6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Картинки по запросу картинка новогодняя ёлка и дет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4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Picture 2" descr="Картинки по запросу картинка на прозрачном фоне дед мороз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3" y="-71717"/>
            <a:ext cx="3630219" cy="722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85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5894916" cy="6048375"/>
          </a:xfrm>
        </p:spPr>
        <p:txBody>
          <a:bodyPr>
            <a:normAutofit/>
          </a:bodyPr>
          <a:lstStyle/>
          <a:p>
            <a:r>
              <a:rPr lang="ru-RU" dirty="0"/>
              <a:t>Вот спасибо, малыши! И повеселили и про конфетки мне напомнили! Конечно же я вас угощу! Это всё Астраханская жара! У меня на родине, в Великом Устюге, -30 градусов, там я всё помню, а у вас уж очень жарко для меня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3" name="Picture 2" descr="Картинки по запросу картинка на прозрачном фоне дед моро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473" y="-128867"/>
            <a:ext cx="3630219" cy="722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6982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6504516" cy="2581275"/>
          </a:xfrm>
        </p:spPr>
        <p:txBody>
          <a:bodyPr>
            <a:normAutofit/>
          </a:bodyPr>
          <a:lstStyle/>
          <a:p>
            <a:r>
              <a:rPr lang="ru-RU" dirty="0"/>
              <a:t>Спасибо, Дедушке Морозу я предлагаю сказать </a:t>
            </a:r>
            <a:r>
              <a:rPr lang="ru-RU" dirty="0" smtClean="0"/>
              <a:t>песней</a:t>
            </a:r>
            <a:br>
              <a:rPr lang="ru-RU" dirty="0" smtClean="0"/>
            </a:br>
            <a:r>
              <a:rPr lang="ru-RU" dirty="0" smtClean="0"/>
              <a:t>«В </a:t>
            </a:r>
            <a:r>
              <a:rPr lang="ru-RU" dirty="0"/>
              <a:t>лесу родилась ёлочка»</a:t>
            </a:r>
            <a:br>
              <a:rPr lang="ru-RU" dirty="0"/>
            </a:br>
            <a:endParaRPr lang="ru-RU" dirty="0"/>
          </a:p>
        </p:txBody>
      </p:sp>
      <p:pic>
        <p:nvPicPr>
          <p:cNvPr id="3" name="Picture 2" descr="Картинки по запросу картинка на прозрачном фоне дед моро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473" y="-128867"/>
            <a:ext cx="3630219" cy="722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2" name="Picture 2" descr="Картинки по запросу картинка на прозрачном фоне маш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3421633"/>
            <a:ext cx="2073275" cy="343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картинка на прозрачном фоне ёлоч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2990851"/>
            <a:ext cx="2668935" cy="376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230" y="2552701"/>
            <a:ext cx="3444239" cy="430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6149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Картинки по запросу картинка новогодняя ёлка в лес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2. в лесу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7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2133600"/>
          </a:xfrm>
        </p:spPr>
        <p:txBody>
          <a:bodyPr>
            <a:normAutofit/>
          </a:bodyPr>
          <a:lstStyle/>
          <a:p>
            <a:r>
              <a:rPr lang="ru-RU" dirty="0" smtClean="0"/>
              <a:t>Замечательно спели! А </a:t>
            </a:r>
            <a:r>
              <a:rPr lang="ru-RU" dirty="0"/>
              <a:t>теперь мы все вместе </a:t>
            </a:r>
            <a:r>
              <a:rPr lang="ru-RU" dirty="0" smtClean="0"/>
              <a:t>отправляемся </a:t>
            </a:r>
            <a:r>
              <a:rPr lang="ru-RU" dirty="0"/>
              <a:t>в сказочный Великий </a:t>
            </a:r>
            <a:r>
              <a:rPr lang="ru-RU" dirty="0" smtClean="0"/>
              <a:t>Устюг.</a:t>
            </a:r>
            <a:endParaRPr lang="ru-RU" dirty="0"/>
          </a:p>
        </p:txBody>
      </p:sp>
      <p:pic>
        <p:nvPicPr>
          <p:cNvPr id="64514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4" y="2505075"/>
            <a:ext cx="8811589" cy="435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7691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9" y="722312"/>
            <a:ext cx="10010775" cy="537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52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2438400"/>
          </a:xfrm>
        </p:spPr>
        <p:txBody>
          <a:bodyPr>
            <a:noAutofit/>
          </a:bodyPr>
          <a:lstStyle/>
          <a:p>
            <a:r>
              <a:rPr lang="ru-RU" dirty="0"/>
              <a:t>Конечно узнали, ёлочка. Ты </a:t>
            </a:r>
            <a:r>
              <a:rPr lang="ru-RU" dirty="0" smtClean="0"/>
              <a:t>та</a:t>
            </a:r>
            <a:br>
              <a:rPr lang="ru-RU" dirty="0" smtClean="0"/>
            </a:br>
            <a:r>
              <a:rPr lang="ru-RU" dirty="0" smtClean="0"/>
              <a:t>самая </a:t>
            </a:r>
            <a:r>
              <a:rPr lang="ru-RU" dirty="0"/>
              <a:t>красавица, что Дедушка Мороз прислал Кате, когда она </a:t>
            </a:r>
            <a:r>
              <a:rPr lang="ru-RU" dirty="0" smtClean="0"/>
              <a:t>написала</a:t>
            </a:r>
            <a:br>
              <a:rPr lang="ru-RU" dirty="0" smtClean="0"/>
            </a:br>
            <a:r>
              <a:rPr lang="ru-RU" dirty="0" smtClean="0"/>
              <a:t>ему </a:t>
            </a:r>
            <a:r>
              <a:rPr lang="ru-RU" dirty="0"/>
              <a:t>письмо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775" y="2405635"/>
            <a:ext cx="5486400" cy="4452365"/>
          </a:xfrm>
          <a:prstGeom prst="rect">
            <a:avLst/>
          </a:prstGeom>
        </p:spPr>
      </p:pic>
      <p:pic>
        <p:nvPicPr>
          <p:cNvPr id="5122" name="Picture 2" descr="Картинки по запросу картинка на прозрачном фоне дед мороз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3" y="-71717"/>
            <a:ext cx="3630219" cy="722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ртинки по запросу картинка на прозрачном фоне дед мороз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3048000"/>
            <a:ext cx="2288087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129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Картинки по запросу картинка на прозрачном фоне ле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27" y="3009901"/>
            <a:ext cx="6818326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Картинки по запросу картинка на прозрачном фоне ле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27" y="3990975"/>
            <a:ext cx="6818326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ртинки по запросу картинка на прозрачном фоне ле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27" y="4581525"/>
            <a:ext cx="619125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2524125"/>
          </a:xfrm>
        </p:spPr>
        <p:txBody>
          <a:bodyPr>
            <a:normAutofit/>
          </a:bodyPr>
          <a:lstStyle/>
          <a:p>
            <a:r>
              <a:rPr lang="ru-RU" dirty="0"/>
              <a:t>Совершенно верно! Мне очень хорошо было у Кати в гостях, но, новый год уже наступил и мне пора возвращаться к себе в лес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2405635"/>
            <a:ext cx="5486400" cy="4452365"/>
          </a:xfrm>
          <a:prstGeom prst="rect">
            <a:avLst/>
          </a:prstGeom>
        </p:spPr>
      </p:pic>
      <p:pic>
        <p:nvPicPr>
          <p:cNvPr id="6146" name="Picture 2" descr="Картинки по запросу картинка на прозрачном фоне ле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28" y="4700586"/>
            <a:ext cx="6818328" cy="227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Картинки по запросу картинка на прозрачном фоне дед мороз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06" y="2933700"/>
            <a:ext cx="2288087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061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864658"/>
          </a:xfrm>
        </p:spPr>
        <p:txBody>
          <a:bodyPr/>
          <a:lstStyle/>
          <a:p>
            <a:pPr algn="ctr"/>
            <a:r>
              <a:rPr lang="ru-RU" dirty="0"/>
              <a:t>Ой, как </a:t>
            </a:r>
            <a:r>
              <a:rPr lang="ru-RU" dirty="0" smtClean="0"/>
              <a:t>жалко!</a:t>
            </a:r>
            <a:br>
              <a:rPr lang="ru-RU" dirty="0" smtClean="0"/>
            </a:br>
            <a:r>
              <a:rPr lang="ru-RU" dirty="0" smtClean="0"/>
              <a:t>Правда </a:t>
            </a:r>
            <a:r>
              <a:rPr lang="ru-RU" dirty="0"/>
              <a:t>ребята</a:t>
            </a:r>
            <a:r>
              <a:rPr lang="ru-RU" dirty="0" smtClean="0"/>
              <a:t>?</a:t>
            </a:r>
            <a:endParaRPr lang="ru-RU" dirty="0"/>
          </a:p>
        </p:txBody>
      </p:sp>
      <p:pic>
        <p:nvPicPr>
          <p:cNvPr id="3" name="Picture 6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74258"/>
            <a:ext cx="7422775" cy="438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776" y="2474258"/>
            <a:ext cx="4769224" cy="438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591279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185</TotalTime>
  <Words>979</Words>
  <Application>Microsoft Office PowerPoint</Application>
  <PresentationFormat>Широкоэкранный</PresentationFormat>
  <Paragraphs>55</Paragraphs>
  <Slides>66</Slides>
  <Notes>0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72" baseType="lpstr">
      <vt:lpstr>Arial</vt:lpstr>
      <vt:lpstr>Calibri</vt:lpstr>
      <vt:lpstr>Times New Roman</vt:lpstr>
      <vt:lpstr>Trebuchet MS</vt:lpstr>
      <vt:lpstr>Wingdings 3</vt:lpstr>
      <vt:lpstr>Грань</vt:lpstr>
      <vt:lpstr>До свидания, ёлочка!</vt:lpstr>
      <vt:lpstr>Здравствуйте дети! Давно я вас не видела! А почему? На каникулах были? А какой праздник так долго и весело отмечали? </vt:lpstr>
      <vt:lpstr>Скажите, ребята, а вы помните какой спектакль мы смотрели в преддверии Нового года? О чём он был?</vt:lpstr>
      <vt:lpstr>Предлагаю вспомнить как мы отмечали праздник исполнив песню «Маленькой ёлочке холодно зимой»</vt:lpstr>
      <vt:lpstr>Презентация PowerPoint</vt:lpstr>
      <vt:lpstr>Здравствуйте, ребята! Вы меня узнали?</vt:lpstr>
      <vt:lpstr>Конечно узнали, ёлочка. Ты та самая красавица, что Дедушка Мороз прислал Кате, когда она написала ему письмо.</vt:lpstr>
      <vt:lpstr>Совершенно верно! Мне очень хорошо было у Кати в гостях, но, новый год уже наступил и мне пора возвращаться к себе в лес.</vt:lpstr>
      <vt:lpstr>Ой, как жалко! Правда ребята?</vt:lpstr>
      <vt:lpstr>Не грустите! На следующий год я опять к вам в гости приду! А сейчас предлагаю поиграть в весёлую «Ёлочки-пенёчки». Вставайте в хоровод! Как только вы услышите слово «ёлочки» - делаем красивую «пружинку», а как только услышите слово «пенёчки» - присаживаетесь на корточки и обхватываете ноги колени руками. Готовы? Раз! Два! Три! Игру начни! </vt:lpstr>
      <vt:lpstr>Презентация PowerPoint</vt:lpstr>
      <vt:lpstr>Молодцы, ребята! Присаживайтесь на стульчики! Вот так поиграли! Даже устали немного! Правда, ребята?</vt:lpstr>
      <vt:lpstr>Снег на полях, Лед на водах, Вьюга гуляет. Когда это бывает? (Зимой)</vt:lpstr>
      <vt:lpstr>Хлопья белые летят, Тихо падают, кружат. Стало всё кругом бело. Чем дорожки замело? (снегом) </vt:lpstr>
      <vt:lpstr>Ребята, а вам нравится снежная зима? А что можно делать со снегом?</vt:lpstr>
      <vt:lpstr>Ребята, вы умеете лепить снеговика?</vt:lpstr>
      <vt:lpstr>Ну, тогда быстрее слепите его ведь это именно он привел меня к вам в гости из леса, без него мне обратной дороги не найти!</vt:lpstr>
      <vt:lpstr>Презентация PowerPoint</vt:lpstr>
      <vt:lpstr>Здравствуйте, друзья! А вот и я!</vt:lpstr>
      <vt:lpstr>Здравствуй, мой снежный друг! Я так рада тебя видеть! Помоги мне, пожалуйста вернуться в лес!</vt:lpstr>
      <vt:lpstr>В лес? А зачем? Разве праздник уже закончился?</vt:lpstr>
      <vt:lpstr>Да, Снеговичок! К сожалению праздник уже наступил. И теперь нам нужно опять приступать к учёбе, а ёлочке возвращаться в лес к Дедушке Морозу.</vt:lpstr>
      <vt:lpstr>Ой, как жалко! А мне так нравятся слушать песенки про ёлочку, так нравиться водить хоровод у ёлочки! Без этого я буду грустить и таять! </vt:lpstr>
      <vt:lpstr>Милый Снеговичок, не надо грустить, а тем более таять! Ребята, беритесь скорее за ручки! Давайте для нашего снеговика споём песенку!</vt:lpstr>
      <vt:lpstr>Презентация PowerPoint</vt:lpstr>
      <vt:lpstr>А украшать ёлочку вы умеете, ребята?</vt:lpstr>
      <vt:lpstr>Презентация PowerPoint</vt:lpstr>
      <vt:lpstr>Очень жаль, что праздничный наряд мне надевают только раз в году!</vt:lpstr>
      <vt:lpstr>Ну вот, теперь ёлочка загрустила! А к стати, кто знаем почему на Новый год мы украшаем ёлку? </vt:lpstr>
      <vt:lpstr>Конечно же я знаю! Обычай наряжать елку очень давний. Древние европейцы подвешивали к зеленым ветвям ели яблоки, яйца, орехи.</vt:lpstr>
      <vt:lpstr>Считалось, что наряженные таким образом ветки ели отводили злых духов и нечистую силу.</vt:lpstr>
      <vt:lpstr>В настоящее время ёлки украшают игрушками.</vt:lpstr>
      <vt:lpstr>Много-много лет назад, этот обряд проник в богатые особняки, где жили прекрасные принцессы.</vt:lpstr>
      <vt:lpstr>Вырастая, принцессы выходили замуж за иноземных принцев и приносили немецкий зимний обычай в другие страны Европы. Там уже стали ёлочку наряжать по другому!</vt:lpstr>
      <vt:lpstr>В нашу страну его привёз царь Пётр 1. </vt:lpstr>
      <vt:lpstr>Но этот обычай долго не приживался в России. И только с 1935 года ёлочку в России стали наряжать официально, стали делать для неё украшениях на фабриках игрушек, сочинять весёлые хороводные песни!</vt:lpstr>
      <vt:lpstr>Ребята, мне кажется самое время сейчас спеть песенку «Ёлочка, ёлочка, заблести огнями»!</vt:lpstr>
      <vt:lpstr>Презентация PowerPoint</vt:lpstr>
      <vt:lpstr>Я так и знала! Я так и чувствовала! Посмотрите! Так! Так! Так! И тут живая! Вы в каком веке живёте? Уже давным-давно всем известно, что ёлочки должны жить в лесу! Что нельзя их из леса забирать!</vt:lpstr>
      <vt:lpstr>Презентация PowerPoint</vt:lpstr>
      <vt:lpstr>Здравствуй, моя милая, несчастная ёлочка!</vt:lpstr>
      <vt:lpstr>Почему это я несчастная!? Я счастливая и красивая!</vt:lpstr>
      <vt:lpstr>Это пока! А вот неделя пройдёт, вторая пролетит и всё – иголочки пожелтеют, настроение испортится и будешь ты плакать, как… Я!</vt:lpstr>
      <vt:lpstr>Презентация PowerPoint</vt:lpstr>
      <vt:lpstr>И вообще уже очень много фабрик производит замечательные ёлки, ели, сосны. Их практически нельзя отличить от настоящих! </vt:lpstr>
      <vt:lpstr>А вы! А вы! Живую красавицу!</vt:lpstr>
      <vt:lpstr>Презентация PowerPoint</vt:lpstr>
      <vt:lpstr>Эх, вы! Совсем природу не бережёте! </vt:lpstr>
      <vt:lpstr>Маша, ты не права! Мы как раз собирались в обратный путь, к Дедушке Морозу! Ёлочка вернётся в свой родной лес и всё у неё будет хорошо! </vt:lpstr>
      <vt:lpstr>А как вы в волшебный лес попадёте? Праздник прошёл! Волшебства в воздухе с каждой минутой становится всё меньше и меньше! </vt:lpstr>
      <vt:lpstr>А у нас, Машенька, есть волшебные колокольчики! Сейчас мы на них сыграем, песенку споём и волшебства в нашем зале будем много-много!</vt:lpstr>
      <vt:lpstr>Презентация PowerPoint</vt:lpstr>
      <vt:lpstr>Презентация PowerPoint</vt:lpstr>
      <vt:lpstr>Здравствуйте детишки! Девчонки и мальчишки! Здравствуйте мои милые Снеговик, ведущий, Маша и Ёлочка-красавица!</vt:lpstr>
      <vt:lpstr>Иду в Великий Устюг и думаю, что-то я ещё в Астрахани забыл сделать! Всех одарил! Всех нарядил! Всех сладко накормил! А вот что-то позабыл!</vt:lpstr>
      <vt:lpstr>Дедушка, ты Ёлочку-красавицу забыл забрать с собой!</vt:lpstr>
      <vt:lpstr>Вот спасибо, Снеговичок! Ну, что ж, красавица, собирайся, наряжайся в путь дорогу собирайся!</vt:lpstr>
      <vt:lpstr>А я уже с детками в игры поиграла, песни спела, танцы станцевала… Готова в лес возвращаться.</vt:lpstr>
      <vt:lpstr>А что это Дедушка у тебя в мешочке? Мне кажется, что ты не только про ёлочку позабыл, но и ещё кое что не вспомнил! Дай мне… </vt:lpstr>
      <vt:lpstr>Машенька, это не очень красиво, выпрашивать угощение! Ребята, давайте Дедушке песенку споём! И тогда, мне кажется он всё вспомнит сам! </vt:lpstr>
      <vt:lpstr>Презентация PowerPoint</vt:lpstr>
      <vt:lpstr>Вот спасибо, малыши! И повеселили и про конфетки мне напомнили! Конечно же я вас угощу! Это всё Астраханская жара! У меня на родине, в Великом Устюге, -30 градусов, там я всё помню, а у вас уж очень жарко для меня!</vt:lpstr>
      <vt:lpstr>Спасибо, Дедушке Морозу я предлагаю сказать песней «В лесу родилась ёлочка» </vt:lpstr>
      <vt:lpstr>Презентация PowerPoint</vt:lpstr>
      <vt:lpstr>Замечательно спели! А теперь мы все вместе отправляемся в сказочный Великий Устюг.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 свидания, ёлочка!</dc:title>
  <dc:creator>Алекс</dc:creator>
  <cp:lastModifiedBy>Алекс</cp:lastModifiedBy>
  <cp:revision>41</cp:revision>
  <dcterms:created xsi:type="dcterms:W3CDTF">2016-12-26T17:58:56Z</dcterms:created>
  <dcterms:modified xsi:type="dcterms:W3CDTF">2017-01-08T15:35:03Z</dcterms:modified>
</cp:coreProperties>
</file>