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402" r:id="rId2"/>
    <p:sldId id="403" r:id="rId3"/>
    <p:sldId id="292" r:id="rId4"/>
    <p:sldId id="293" r:id="rId5"/>
    <p:sldId id="331" r:id="rId6"/>
    <p:sldId id="300" r:id="rId7"/>
    <p:sldId id="301" r:id="rId8"/>
    <p:sldId id="302" r:id="rId9"/>
    <p:sldId id="303" r:id="rId10"/>
    <p:sldId id="304" r:id="rId11"/>
    <p:sldId id="305" r:id="rId12"/>
    <p:sldId id="341" r:id="rId13"/>
    <p:sldId id="408" r:id="rId14"/>
    <p:sldId id="307" r:id="rId15"/>
    <p:sldId id="343" r:id="rId16"/>
    <p:sldId id="342" r:id="rId17"/>
    <p:sldId id="315" r:id="rId18"/>
    <p:sldId id="348" r:id="rId19"/>
    <p:sldId id="390" r:id="rId20"/>
    <p:sldId id="391" r:id="rId21"/>
    <p:sldId id="395" r:id="rId22"/>
    <p:sldId id="398" r:id="rId23"/>
    <p:sldId id="349" r:id="rId24"/>
    <p:sldId id="350" r:id="rId25"/>
    <p:sldId id="351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359" r:id="rId34"/>
    <p:sldId id="360" r:id="rId35"/>
    <p:sldId id="361" r:id="rId36"/>
    <p:sldId id="362" r:id="rId37"/>
    <p:sldId id="363" r:id="rId38"/>
    <p:sldId id="364" r:id="rId39"/>
    <p:sldId id="365" r:id="rId40"/>
    <p:sldId id="366" r:id="rId41"/>
    <p:sldId id="367" r:id="rId42"/>
    <p:sldId id="368" r:id="rId43"/>
    <p:sldId id="369" r:id="rId44"/>
    <p:sldId id="370" r:id="rId45"/>
    <p:sldId id="371" r:id="rId46"/>
    <p:sldId id="372" r:id="rId47"/>
    <p:sldId id="373" r:id="rId48"/>
    <p:sldId id="374" r:id="rId49"/>
    <p:sldId id="375" r:id="rId50"/>
    <p:sldId id="376" r:id="rId51"/>
    <p:sldId id="377" r:id="rId52"/>
    <p:sldId id="378" r:id="rId53"/>
    <p:sldId id="379" r:id="rId54"/>
    <p:sldId id="380" r:id="rId55"/>
    <p:sldId id="381" r:id="rId56"/>
    <p:sldId id="392" r:id="rId57"/>
    <p:sldId id="396" r:id="rId58"/>
    <p:sldId id="389" r:id="rId59"/>
    <p:sldId id="409" r:id="rId60"/>
    <p:sldId id="404" r:id="rId61"/>
    <p:sldId id="406" r:id="rId62"/>
    <p:sldId id="397" r:id="rId63"/>
    <p:sldId id="401" r:id="rId64"/>
    <p:sldId id="330" r:id="rId65"/>
    <p:sldId id="335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1" autoAdjust="0"/>
    <p:restoredTop sz="94660"/>
  </p:normalViewPr>
  <p:slideViewPr>
    <p:cSldViewPr>
      <p:cViewPr varScale="1">
        <p:scale>
          <a:sx n="98" d="100"/>
          <a:sy n="98" d="100"/>
        </p:scale>
        <p:origin x="25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"ДА"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Лист1!$A$2:$A$13</c:f>
              <c:strCache>
                <c:ptCount val="12"/>
                <c:pt idx="0">
                  <c:v>Как вы считаете, нашей планете угрожает опасность?</c:v>
                </c:pt>
                <c:pt idx="1">
                  <c:v>Можно ли предупредить ее, не дожидаясь введения определенных законов?</c:v>
                </c:pt>
                <c:pt idx="2">
                  <c:v>Важна ли в этом процессе роль воспитания?</c:v>
                </c:pt>
                <c:pt idx="3">
                  <c:v>Можно начинать экологическое воспитание детей с самого раннего возраста?</c:v>
                </c:pt>
                <c:pt idx="4">
                  <c:v>Могут ли сами дети внести вклад в защиту природы?</c:v>
                </c:pt>
                <c:pt idx="5">
                  <c:v>Признаете ли вы силу наглядного примера в процессе воспитания?</c:v>
                </c:pt>
                <c:pt idx="6">
                  <c:v>Как вы относитесь к пропаганде экологического мировоззрения в школе?</c:v>
                </c:pt>
                <c:pt idx="7">
                  <c:v>Можно ли с помощью наглядных пособий привить любовь и уважение к природе?</c:v>
                </c:pt>
                <c:pt idx="8">
                  <c:v>Могут ли школьники своими руками изготавливать наглядные пособия по экологии?</c:v>
                </c:pt>
                <c:pt idx="9">
                  <c:v>Если в этом процессе будут участвовать родители, изменится ли их сознание?</c:v>
                </c:pt>
                <c:pt idx="10">
                  <c:v>Может ли школа помочь в этом процессе?</c:v>
                </c:pt>
                <c:pt idx="11">
                  <c:v>А можете лично вы сделать что-либо для формирования экологического мировоззрения?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41</c:v>
                </c:pt>
                <c:pt idx="1">
                  <c:v>32</c:v>
                </c:pt>
                <c:pt idx="2">
                  <c:v>16</c:v>
                </c:pt>
                <c:pt idx="3">
                  <c:v>21</c:v>
                </c:pt>
                <c:pt idx="4">
                  <c:v>52</c:v>
                </c:pt>
                <c:pt idx="5">
                  <c:v>30</c:v>
                </c:pt>
                <c:pt idx="6">
                  <c:v>23</c:v>
                </c:pt>
                <c:pt idx="7">
                  <c:v>46</c:v>
                </c:pt>
                <c:pt idx="8">
                  <c:v>36</c:v>
                </c:pt>
                <c:pt idx="9">
                  <c:v>40</c:v>
                </c:pt>
                <c:pt idx="10">
                  <c:v>20</c:v>
                </c:pt>
                <c:pt idx="1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FA-4B3C-92B1-D281387AC22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"НЕТ"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Лист1!$A$2:$A$13</c:f>
              <c:strCache>
                <c:ptCount val="12"/>
                <c:pt idx="0">
                  <c:v>Как вы считаете, нашей планете угрожает опасность?</c:v>
                </c:pt>
                <c:pt idx="1">
                  <c:v>Можно ли предупредить ее, не дожидаясь введения определенных законов?</c:v>
                </c:pt>
                <c:pt idx="2">
                  <c:v>Важна ли в этом процессе роль воспитания?</c:v>
                </c:pt>
                <c:pt idx="3">
                  <c:v>Можно начинать экологическое воспитание детей с самого раннего возраста?</c:v>
                </c:pt>
                <c:pt idx="4">
                  <c:v>Могут ли сами дети внести вклад в защиту природы?</c:v>
                </c:pt>
                <c:pt idx="5">
                  <c:v>Признаете ли вы силу наглядного примера в процессе воспитания?</c:v>
                </c:pt>
                <c:pt idx="6">
                  <c:v>Как вы относитесь к пропаганде экологического мировоззрения в школе?</c:v>
                </c:pt>
                <c:pt idx="7">
                  <c:v>Можно ли с помощью наглядных пособий привить любовь и уважение к природе?</c:v>
                </c:pt>
                <c:pt idx="8">
                  <c:v>Могут ли школьники своими руками изготавливать наглядные пособия по экологии?</c:v>
                </c:pt>
                <c:pt idx="9">
                  <c:v>Если в этом процессе будут участвовать родители, изменится ли их сознание?</c:v>
                </c:pt>
                <c:pt idx="10">
                  <c:v>Может ли школа помочь в этом процессе?</c:v>
                </c:pt>
                <c:pt idx="11">
                  <c:v>А можете лично вы сделать что-либо для формирования экологического мировоззрения?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42</c:v>
                </c:pt>
                <c:pt idx="1">
                  <c:v>16</c:v>
                </c:pt>
                <c:pt idx="2">
                  <c:v>11</c:v>
                </c:pt>
                <c:pt idx="3">
                  <c:v>2</c:v>
                </c:pt>
                <c:pt idx="4">
                  <c:v>3</c:v>
                </c:pt>
                <c:pt idx="5">
                  <c:v>7</c:v>
                </c:pt>
                <c:pt idx="6">
                  <c:v>15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3</c:v>
                </c:pt>
                <c:pt idx="1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FA-4B3C-92B1-D281387AC22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"НЕ ЗНАЮ"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Лист1!$A$2:$A$13</c:f>
              <c:strCache>
                <c:ptCount val="12"/>
                <c:pt idx="0">
                  <c:v>Как вы считаете, нашей планете угрожает опасность?</c:v>
                </c:pt>
                <c:pt idx="1">
                  <c:v>Можно ли предупредить ее, не дожидаясь введения определенных законов?</c:v>
                </c:pt>
                <c:pt idx="2">
                  <c:v>Важна ли в этом процессе роль воспитания?</c:v>
                </c:pt>
                <c:pt idx="3">
                  <c:v>Можно начинать экологическое воспитание детей с самого раннего возраста?</c:v>
                </c:pt>
                <c:pt idx="4">
                  <c:v>Могут ли сами дети внести вклад в защиту природы?</c:v>
                </c:pt>
                <c:pt idx="5">
                  <c:v>Признаете ли вы силу наглядного примера в процессе воспитания?</c:v>
                </c:pt>
                <c:pt idx="6">
                  <c:v>Как вы относитесь к пропаганде экологического мировоззрения в школе?</c:v>
                </c:pt>
                <c:pt idx="7">
                  <c:v>Можно ли с помощью наглядных пособий привить любовь и уважение к природе?</c:v>
                </c:pt>
                <c:pt idx="8">
                  <c:v>Могут ли школьники своими руками изготавливать наглядные пособия по экологии?</c:v>
                </c:pt>
                <c:pt idx="9">
                  <c:v>Если в этом процессе будут участвовать родители, изменится ли их сознание?</c:v>
                </c:pt>
                <c:pt idx="10">
                  <c:v>Может ли школа помочь в этом процессе?</c:v>
                </c:pt>
                <c:pt idx="11">
                  <c:v>А можете лично вы сделать что-либо для формирования экологического мировоззрения?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26</c:v>
                </c:pt>
                <c:pt idx="1">
                  <c:v>55</c:v>
                </c:pt>
                <c:pt idx="2">
                  <c:v>43</c:v>
                </c:pt>
                <c:pt idx="3">
                  <c:v>36</c:v>
                </c:pt>
                <c:pt idx="4">
                  <c:v>27</c:v>
                </c:pt>
                <c:pt idx="5">
                  <c:v>36</c:v>
                </c:pt>
                <c:pt idx="6">
                  <c:v>35</c:v>
                </c:pt>
                <c:pt idx="7">
                  <c:v>21</c:v>
                </c:pt>
                <c:pt idx="8">
                  <c:v>28</c:v>
                </c:pt>
                <c:pt idx="9">
                  <c:v>28</c:v>
                </c:pt>
                <c:pt idx="10">
                  <c:v>32</c:v>
                </c:pt>
                <c:pt idx="11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FA-4B3C-92B1-D281387AC2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2948096"/>
        <c:axId val="132958288"/>
      </c:barChart>
      <c:catAx>
        <c:axId val="13294809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32958288"/>
        <c:crosses val="autoZero"/>
        <c:auto val="1"/>
        <c:lblAlgn val="ctr"/>
        <c:lblOffset val="100"/>
        <c:noMultiLvlLbl val="0"/>
      </c:catAx>
      <c:valAx>
        <c:axId val="13295828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329480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image" Target="../media/image83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image" Target="../media/image85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image" Target="../media/image87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image" Target="../media/image89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image" Target="../media/image91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image" Target="../media/image93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image" Target="../media/image95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image" Target="../media/image97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image" Target="../media/image99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image" Target="../media/image10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image" Target="../media/image103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image" Target="../media/image105.e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image" Target="../media/image107.e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image" Target="../media/image109.e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image" Target="../media/image111.e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image" Target="../media/image113.e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image" Target="../media/image115.e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image" Target="../media/image117.e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image" Target="../media/image119.e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image" Target="../media/image12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image" Target="../media/image123.e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image" Target="../media/image125.e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image" Target="../media/image127.e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image" Target="../media/image129.e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image" Target="../media/image131.e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image" Target="../media/image133.emf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image" Target="../media/image15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image" Target="../media/image7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image" Target="../media/image73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image" Target="../media/image75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image" Target="../media/image77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image" Target="../media/image79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image" Target="../media/image8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39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6.e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8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35.emf"/><Relationship Id="rId4" Type="http://schemas.openxmlformats.org/officeDocument/2006/relationships/image" Target="../media/image32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package" Target="../embeddings/_________Microsoft_Word.docx"/><Relationship Id="rId7" Type="http://schemas.openxmlformats.org/officeDocument/2006/relationships/package" Target="../embeddings/_________Microsoft_Word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emf"/><Relationship Id="rId5" Type="http://schemas.openxmlformats.org/officeDocument/2006/relationships/package" Target="../embeddings/_________Microsoft_Word1.docx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package" Target="../embeddings/_________Microsoft_Word3.docx"/><Relationship Id="rId7" Type="http://schemas.openxmlformats.org/officeDocument/2006/relationships/package" Target="../embeddings/_________Microsoft_Word5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7.emf"/><Relationship Id="rId5" Type="http://schemas.openxmlformats.org/officeDocument/2006/relationships/package" Target="../embeddings/_________Microsoft_Word4.docx"/><Relationship Id="rId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1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7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4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7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6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7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8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7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0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7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2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8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4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8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6.e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8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8.e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8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0.e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8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2.e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9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4.e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9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6.e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9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98.e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9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00.e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9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2.e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10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04.e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10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6.e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10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08.e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10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10.e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10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12.e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11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14.e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11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16.e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11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18.e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11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20.emf"/><Relationship Id="rId5" Type="http://schemas.openxmlformats.org/officeDocument/2006/relationships/oleObject" Target="../embeddings/oleObject59.bin"/><Relationship Id="rId4" Type="http://schemas.openxmlformats.org/officeDocument/2006/relationships/image" Target="../media/image119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22.emf"/><Relationship Id="rId5" Type="http://schemas.openxmlformats.org/officeDocument/2006/relationships/oleObject" Target="../embeddings/oleObject61.bin"/><Relationship Id="rId4" Type="http://schemas.openxmlformats.org/officeDocument/2006/relationships/image" Target="../media/image12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24.emf"/><Relationship Id="rId5" Type="http://schemas.openxmlformats.org/officeDocument/2006/relationships/oleObject" Target="../embeddings/oleObject63.bin"/><Relationship Id="rId4" Type="http://schemas.openxmlformats.org/officeDocument/2006/relationships/image" Target="../media/image12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26.emf"/><Relationship Id="rId5" Type="http://schemas.openxmlformats.org/officeDocument/2006/relationships/oleObject" Target="../embeddings/oleObject65.bin"/><Relationship Id="rId4" Type="http://schemas.openxmlformats.org/officeDocument/2006/relationships/image" Target="../media/image12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28.emf"/><Relationship Id="rId5" Type="http://schemas.openxmlformats.org/officeDocument/2006/relationships/oleObject" Target="../embeddings/oleObject67.bin"/><Relationship Id="rId4" Type="http://schemas.openxmlformats.org/officeDocument/2006/relationships/image" Target="../media/image127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30.e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129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32.emf"/><Relationship Id="rId5" Type="http://schemas.openxmlformats.org/officeDocument/2006/relationships/oleObject" Target="../embeddings/oleObject71.bin"/><Relationship Id="rId4" Type="http://schemas.openxmlformats.org/officeDocument/2006/relationships/image" Target="../media/image131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34.emf"/><Relationship Id="rId5" Type="http://schemas.openxmlformats.org/officeDocument/2006/relationships/oleObject" Target="../embeddings/oleObject73.bin"/><Relationship Id="rId4" Type="http://schemas.openxmlformats.org/officeDocument/2006/relationships/image" Target="../media/image133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g"/><Relationship Id="rId4" Type="http://schemas.openxmlformats.org/officeDocument/2006/relationships/image" Target="../media/image13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6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54.emf"/><Relationship Id="rId5" Type="http://schemas.openxmlformats.org/officeDocument/2006/relationships/package" Target="../embeddings/_________Microsoft_Word7.docx"/><Relationship Id="rId4" Type="http://schemas.openxmlformats.org/officeDocument/2006/relationships/image" Target="../media/image153.e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332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latin typeface="Book Antiqua" pitchFamily="18" charset="0"/>
              </a:rPr>
              <a:t>ПРОЕКТ «</a:t>
            </a:r>
            <a:r>
              <a:rPr lang="ru-RU" sz="3100" b="1" dirty="0" smtClean="0">
                <a:latin typeface="Book Antiqua" pitchFamily="18" charset="0"/>
              </a:rPr>
              <a:t>ЭКОЛОГИЧЕСКАЯ </a:t>
            </a:r>
            <a:r>
              <a:rPr lang="ru-RU" sz="3100" b="1" dirty="0" smtClean="0">
                <a:latin typeface="Book Antiqua" pitchFamily="18" charset="0"/>
              </a:rPr>
              <a:t>АЗБУКА: </a:t>
            </a:r>
            <a:br>
              <a:rPr lang="ru-RU" sz="3100" b="1" dirty="0" smtClean="0">
                <a:latin typeface="Book Antiqua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</a:t>
            </a:r>
            <a: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  <a:t>?»</a:t>
            </a:r>
            <a: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</a:br>
            <a:endParaRPr lang="ru-RU" sz="27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91264" cy="4968552"/>
          </a:xfrm>
        </p:spPr>
        <p:txBody>
          <a:bodyPr>
            <a:normAutofit fontScale="92500" lnSpcReduction="20000"/>
          </a:bodyPr>
          <a:lstStyle/>
          <a:p>
            <a:pPr algn="ctr"/>
            <a:endParaRPr lang="ru-RU" sz="2400" dirty="0" smtClean="0">
              <a:latin typeface="Book Antiqua" pitchFamily="18" charset="0"/>
            </a:endParaRPr>
          </a:p>
          <a:p>
            <a:pPr algn="ctr"/>
            <a:endParaRPr lang="ru-RU" sz="2400" dirty="0">
              <a:latin typeface="Book Antiqua" pitchFamily="18" charset="0"/>
            </a:endParaRPr>
          </a:p>
          <a:p>
            <a:pPr algn="ctr"/>
            <a:endParaRPr lang="ru-RU" sz="2400" dirty="0" smtClean="0">
              <a:latin typeface="Book Antiqua" pitchFamily="18" charset="0"/>
            </a:endParaRPr>
          </a:p>
          <a:p>
            <a:pPr algn="ctr"/>
            <a:endParaRPr lang="ru-RU" sz="2400" dirty="0">
              <a:latin typeface="Book Antiqua" pitchFamily="18" charset="0"/>
            </a:endParaRPr>
          </a:p>
          <a:p>
            <a:pPr algn="ctr"/>
            <a:endParaRPr lang="ru-RU" sz="2400" dirty="0" smtClean="0">
              <a:latin typeface="Book Antiqua" pitchFamily="18" charset="0"/>
            </a:endParaRPr>
          </a:p>
          <a:p>
            <a:pPr algn="ctr"/>
            <a:endParaRPr lang="ru-RU" sz="2400" dirty="0">
              <a:latin typeface="Book Antiqua" pitchFamily="18" charset="0"/>
            </a:endParaRPr>
          </a:p>
          <a:p>
            <a:pPr algn="ctr"/>
            <a:endParaRPr lang="ru-RU" sz="2400" dirty="0" smtClean="0">
              <a:latin typeface="Book Antiqua" pitchFamily="18" charset="0"/>
            </a:endParaRPr>
          </a:p>
          <a:p>
            <a:pPr algn="ctr"/>
            <a:endParaRPr lang="ru-RU" sz="2400" dirty="0">
              <a:latin typeface="Book Antiqua" pitchFamily="18" charset="0"/>
            </a:endParaRPr>
          </a:p>
          <a:p>
            <a:pPr algn="ctr"/>
            <a:endParaRPr lang="ru-RU" sz="2400" dirty="0" smtClean="0">
              <a:latin typeface="Book Antiqua" pitchFamily="18" charset="0"/>
            </a:endParaRPr>
          </a:p>
          <a:p>
            <a:pPr algn="r"/>
            <a:r>
              <a:rPr lang="ru-RU" sz="2600" dirty="0" smtClean="0">
                <a:latin typeface="Book Antiqua" pitchFamily="18" charset="0"/>
              </a:rPr>
              <a:t>«</a:t>
            </a:r>
            <a:r>
              <a:rPr lang="ru-RU" sz="2600" i="1" dirty="0" smtClean="0">
                <a:latin typeface="Book Antiqua" pitchFamily="18" charset="0"/>
              </a:rPr>
              <a:t>Чем бесполезно жаловаться на темноту ночи, </a:t>
            </a:r>
          </a:p>
          <a:p>
            <a:pPr algn="r"/>
            <a:r>
              <a:rPr lang="ru-RU" sz="2600" i="1" dirty="0" smtClean="0">
                <a:latin typeface="Book Antiqua" pitchFamily="18" charset="0"/>
              </a:rPr>
              <a:t>возьми свечу и освети ее»</a:t>
            </a:r>
          </a:p>
          <a:p>
            <a:pPr algn="r"/>
            <a:r>
              <a:rPr lang="ru-RU" dirty="0" smtClean="0">
                <a:latin typeface="Book Antiqua" pitchFamily="18" charset="0"/>
              </a:rPr>
              <a:t> </a:t>
            </a:r>
            <a:r>
              <a:rPr lang="ru-RU" b="0" i="1" dirty="0" smtClean="0">
                <a:latin typeface="Book Antiqua" pitchFamily="18" charset="0"/>
              </a:rPr>
              <a:t>/английский ученый </a:t>
            </a:r>
            <a:r>
              <a:rPr lang="ru-RU" b="0" i="1" dirty="0" err="1" smtClean="0">
                <a:latin typeface="Book Antiqua" pitchFamily="18" charset="0"/>
              </a:rPr>
              <a:t>Джорж</a:t>
            </a:r>
            <a:r>
              <a:rPr lang="ru-RU" b="0" i="1" dirty="0" smtClean="0">
                <a:latin typeface="Book Antiqua" pitchFamily="18" charset="0"/>
              </a:rPr>
              <a:t> </a:t>
            </a:r>
            <a:r>
              <a:rPr lang="ru-RU" b="0" i="1" dirty="0" err="1" smtClean="0">
                <a:latin typeface="Book Antiqua" pitchFamily="18" charset="0"/>
              </a:rPr>
              <a:t>Боттан</a:t>
            </a:r>
            <a:r>
              <a:rPr lang="ru-RU" b="0" i="1" dirty="0" smtClean="0">
                <a:latin typeface="Book Antiqua" pitchFamily="18" charset="0"/>
              </a:rPr>
              <a:t>/</a:t>
            </a:r>
            <a:endParaRPr lang="ru-RU" b="0" i="1" dirty="0">
              <a:latin typeface="Book Antiqua" pitchFamily="18" charset="0"/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994711"/>
            <a:ext cx="2845893" cy="2102877"/>
          </a:xfrm>
          <a:prstGeom prst="ellipse">
            <a:avLst/>
          </a:prstGeom>
          <a:ln w="285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68" y="1590670"/>
            <a:ext cx="1847275" cy="2463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C:\Users\Елена\Desktop\ПРОЕКТ СТЕЛЛА, ЛИЗА\МАТЕРИАЛ ПРОЕКТА\ФОТО ДЛЯ ПРЕЗЕНТАЦИИ\CIMG37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810" y="2601312"/>
            <a:ext cx="1872208" cy="2496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5" descr="C:\Users\Елена\Desktop\ПРОЕКТ СТЕЛЛА, ЛИЗА\МАТЕРИАЛ ПРОЕКТА\ФОТО ДЛЯ ПРЕЗЕНТАЦИИ\CIMG37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15" y="1590670"/>
            <a:ext cx="1898126" cy="2530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2243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620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31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3100" b="1" dirty="0" smtClean="0">
                <a:latin typeface="Book Antiqua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r>
              <a:rPr lang="ru-RU" sz="3100" b="1" dirty="0" smtClean="0">
                <a:latin typeface="Book Antiqua" pitchFamily="18" charset="0"/>
              </a:rPr>
              <a:t/>
            </a:r>
            <a:br>
              <a:rPr lang="ru-RU" sz="3100" b="1" dirty="0" smtClean="0">
                <a:latin typeface="Book Antiqua" pitchFamily="18" charset="0"/>
              </a:rPr>
            </a:br>
            <a:endParaRPr lang="ru-RU" sz="3100" b="1" dirty="0"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91264" cy="4968552"/>
          </a:xfrm>
        </p:spPr>
        <p:txBody>
          <a:bodyPr>
            <a:normAutofit/>
          </a:bodyPr>
          <a:lstStyle/>
          <a:p>
            <a:r>
              <a:rPr lang="ru-RU" sz="2400" u="sng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Шаг </a:t>
            </a:r>
            <a:r>
              <a:rPr lang="ru-RU" sz="2400" u="sng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2. Разработка концепции наглядного пособия</a:t>
            </a:r>
          </a:p>
        </p:txBody>
      </p:sp>
      <p:pic>
        <p:nvPicPr>
          <p:cNvPr id="46082" name="Picture 2" descr="C:\Users\Елена\Desktop\ПРОЕКТ СТЕЛЛА, ЛИЗА\МАТЕРИАЛ ПРОЕКТА\ФОТО ДЛЯ ПРЕЗЕНТАЦИИ\CA0ZLO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29403"/>
            <a:ext cx="2557131" cy="3479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0" name="Picture 2" descr="C:\Users\Елена\Desktop\ПРОЕКТ СТЕЛЛА, ЛИЗА\МАТЕРИАЛ ПРОЕКТА\КОНЦЕПЦИЯ\CIMG38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2738" y="3264289"/>
            <a:ext cx="3479087" cy="2609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96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620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31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3100" b="1" dirty="0" smtClean="0">
                <a:latin typeface="Book Antiqua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r>
              <a:rPr lang="ru-RU" sz="3100" b="1" dirty="0" smtClean="0">
                <a:latin typeface="Book Antiqua" pitchFamily="18" charset="0"/>
              </a:rPr>
              <a:t/>
            </a:r>
            <a:br>
              <a:rPr lang="ru-RU" sz="3100" b="1" dirty="0" smtClean="0">
                <a:latin typeface="Book Antiqua" pitchFamily="18" charset="0"/>
              </a:rPr>
            </a:br>
            <a:endParaRPr lang="ru-RU" sz="3100" b="1" dirty="0"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8291264" cy="5184576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Шаг 3. Исследование литературных источников и интернет - ресурсов и из анализ</a:t>
            </a:r>
          </a:p>
          <a:p>
            <a:pPr algn="ctr"/>
            <a:endParaRPr lang="ru-RU" sz="2400" dirty="0" smtClean="0">
              <a:latin typeface="Book Antiqua" pitchFamily="18" charset="0"/>
            </a:endParaRPr>
          </a:p>
        </p:txBody>
      </p:sp>
      <p:pic>
        <p:nvPicPr>
          <p:cNvPr id="45058" name="Picture 2" descr="C:\Users\Елена\Desktop\ПРОЕКТ СТЕЛЛА, ЛИЗА\МАТЕРИАЛ ПРОЕКТА\ПЛАГИАТ\ФОТО АЗБУК\Асланиди К.Б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20" y="2910134"/>
            <a:ext cx="1549461" cy="2132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C:\Users\Елена\Desktop\ПРОЕКТ СТЕЛЛА, ЛИЗА\МАТЕРИАЛ ПРОЕКТА\ПЛАГИАТ\ФОТО АЗБУК\Смирнов Н.З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50" y="4437112"/>
            <a:ext cx="1570089" cy="2201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C:\Users\Елена\Desktop\ПРОЕКТ СТЕЛЛА, ЛИЗА\МАТЕРИАЛ ПРОЕКТА\ПЛАГИАТ\ФОТО АЗБУК\Тамбиев А.Х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029" y="2941366"/>
            <a:ext cx="1569521" cy="2103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5" descr="C:\Users\Елена\Desktop\ПРОЕКТ СТЕЛЛА, ЛИЗА\МАТЕРИАЛ ПРОЕКТА\ПЛАГИАТ\ФОТО АЗБУК\CIMG37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137" y="4499604"/>
            <a:ext cx="1597842" cy="2130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C:\Users\Елена\Desktop\ПРОЕКТ СТЕЛЛА, ЛИЗА\МАТЕРИАЛ ПРОЕКТА\ПЛАГИАТ\ФОТО АЗБУК\CIMG37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87" y="2957658"/>
            <a:ext cx="1574749" cy="2099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3" name="Picture 7" descr="C:\Users\Елена\Desktop\ПРОЕКТ СТЕЛЛА, ЛИЗА\МАТЕРИАЛ ПРОЕКТА\ПЛАГИАТ\ФОТО АЗБУК\CIMG37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928" y="4468717"/>
            <a:ext cx="1627092" cy="2169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C:\Users\Елена\Desktop\ПРОЕКТ СТЕЛЛА, ЛИЗА\МАТЕРИАЛ ПРОЕКТА\ПЛАГИАТ\ФОТО АЗБУК\CIMG375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400" y="2910134"/>
            <a:ext cx="1654216" cy="2205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73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21241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31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3100" b="1" dirty="0" smtClean="0">
                <a:latin typeface="Book Antiqua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b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ru-RU" sz="3100" b="1" dirty="0" smtClean="0">
                <a:latin typeface="Book Antiqua" pitchFamily="18" charset="0"/>
              </a:rPr>
              <a:t/>
            </a:r>
            <a:br>
              <a:rPr lang="ru-RU" sz="3100" b="1" dirty="0" smtClean="0">
                <a:latin typeface="Book Antiqua" pitchFamily="18" charset="0"/>
              </a:rPr>
            </a:br>
            <a:endParaRPr lang="ru-RU" sz="3100" b="1" dirty="0"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291264" cy="4968552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Шаг </a:t>
            </a:r>
            <a:r>
              <a:rPr lang="ru-RU" sz="2400" u="sng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4. </a:t>
            </a:r>
            <a:r>
              <a:rPr lang="ru-RU" sz="2400" u="sng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Составление шаблона наглядного пособия: выбор </a:t>
            </a:r>
            <a:r>
              <a:rPr lang="ru-RU" sz="2400" u="sng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объекта исследования</a:t>
            </a:r>
          </a:p>
          <a:p>
            <a:pPr algn="ctr"/>
            <a:endParaRPr lang="ru-RU" sz="2400" dirty="0" smtClean="0"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85" y="3032874"/>
            <a:ext cx="2103798" cy="2952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568" y="3018083"/>
            <a:ext cx="1991434" cy="2967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5" y="3032874"/>
            <a:ext cx="2033592" cy="2952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C:\Users\Елена\Desktop\ПРОЕКТ СТЕЛЛА, ЛИЗА\БУКВЫ\БУКВА Г\gorilla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192" y="3032874"/>
            <a:ext cx="2013219" cy="2952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645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91513" cy="141277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31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3100" b="1" dirty="0" smtClean="0">
                <a:latin typeface="Book Antiqua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r>
              <a:rPr lang="ru-RU" sz="3100" b="1" dirty="0" smtClean="0">
                <a:latin typeface="Book Antiqua" pitchFamily="18" charset="0"/>
              </a:rPr>
              <a:t/>
            </a:r>
            <a:br>
              <a:rPr lang="ru-RU" sz="3100" b="1" dirty="0" smtClean="0">
                <a:latin typeface="Book Antiqua" pitchFamily="18" charset="0"/>
              </a:rPr>
            </a:br>
            <a:endParaRPr lang="ru-RU" sz="3100" b="1" dirty="0"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908050"/>
            <a:ext cx="8291512" cy="5689600"/>
          </a:xfrm>
        </p:spPr>
        <p:txBody>
          <a:bodyPr rtlCol="0">
            <a:normAutofit/>
          </a:bodyPr>
          <a:lstStyle/>
          <a:p>
            <a:pPr algn="ctr" fontAlgn="auto">
              <a:defRPr/>
            </a:pPr>
            <a:r>
              <a:rPr lang="ru-RU" sz="2400" u="sng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Шаг 4. Включение краеведческого компонента:</a:t>
            </a:r>
          </a:p>
          <a:p>
            <a:pPr algn="ctr" fontAlgn="auto">
              <a:defRPr/>
            </a:pPr>
            <a:r>
              <a:rPr lang="ru-RU" sz="2400" u="sng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представителей Московской области</a:t>
            </a:r>
            <a:endParaRPr lang="ru-RU" sz="2400" u="sng" dirty="0" smtClean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  <p:graphicFrame>
        <p:nvGraphicFramePr>
          <p:cNvPr id="17412" name="Объект 4"/>
          <p:cNvGraphicFramePr>
            <a:graphicFrameLocks noChangeAspect="1"/>
          </p:cNvGraphicFramePr>
          <p:nvPr/>
        </p:nvGraphicFramePr>
        <p:xfrm>
          <a:off x="2721279" y="4525962"/>
          <a:ext cx="1536700" cy="214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8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17412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1279" y="4525962"/>
                        <a:ext cx="1536700" cy="214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Объект 5"/>
          <p:cNvGraphicFramePr>
            <a:graphicFrameLocks noChangeAspect="1"/>
          </p:cNvGraphicFramePr>
          <p:nvPr/>
        </p:nvGraphicFramePr>
        <p:xfrm>
          <a:off x="539750" y="4508500"/>
          <a:ext cx="1547813" cy="216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9" name="Документ" r:id="rId5" imgW="7558476" imgH="10552453" progId="Word.Document.12">
                  <p:embed/>
                </p:oleObj>
              </mc:Choice>
              <mc:Fallback>
                <p:oleObj name="Документ" r:id="rId5" imgW="7558476" imgH="10552453" progId="Word.Document.12">
                  <p:embed/>
                  <p:pic>
                    <p:nvPicPr>
                      <p:cNvPr id="17413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508500"/>
                        <a:ext cx="1547813" cy="216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Объект 6"/>
          <p:cNvGraphicFramePr>
            <a:graphicFrameLocks noChangeAspect="1"/>
          </p:cNvGraphicFramePr>
          <p:nvPr/>
        </p:nvGraphicFramePr>
        <p:xfrm>
          <a:off x="2700338" y="2060575"/>
          <a:ext cx="1514475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0" name="Документ" r:id="rId7" imgW="7558476" imgH="10552453" progId="Word.Document.12">
                  <p:embed/>
                </p:oleObj>
              </mc:Choice>
              <mc:Fallback>
                <p:oleObj name="Документ" r:id="rId7" imgW="7558476" imgH="10552453" progId="Word.Document.12">
                  <p:embed/>
                  <p:pic>
                    <p:nvPicPr>
                      <p:cNvPr id="17414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2060575"/>
                        <a:ext cx="1514475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5" name="Объект 7"/>
          <p:cNvGraphicFramePr>
            <a:graphicFrameLocks noChangeAspect="1"/>
          </p:cNvGraphicFramePr>
          <p:nvPr/>
        </p:nvGraphicFramePr>
        <p:xfrm>
          <a:off x="6948488" y="4508500"/>
          <a:ext cx="1517650" cy="211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1" name="Документ" r:id="rId9" imgW="7558476" imgH="10552453" progId="Word.Document.12">
                  <p:embed/>
                </p:oleObj>
              </mc:Choice>
              <mc:Fallback>
                <p:oleObj name="Документ" r:id="rId9" imgW="7558476" imgH="10552453" progId="Word.Document.12">
                  <p:embed/>
                  <p:pic>
                    <p:nvPicPr>
                      <p:cNvPr id="17415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8" y="4508500"/>
                        <a:ext cx="1517650" cy="211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6" name="Объект 8"/>
          <p:cNvGraphicFramePr>
            <a:graphicFrameLocks noChangeAspect="1"/>
          </p:cNvGraphicFramePr>
          <p:nvPr/>
        </p:nvGraphicFramePr>
        <p:xfrm>
          <a:off x="4787900" y="2060575"/>
          <a:ext cx="1511300" cy="207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2" name="Документ" r:id="rId11" imgW="7558476" imgH="10391451" progId="Word.Document.12">
                  <p:embed/>
                </p:oleObj>
              </mc:Choice>
              <mc:Fallback>
                <p:oleObj name="Документ" r:id="rId11" imgW="7558476" imgH="10391451" progId="Word.Document.12">
                  <p:embed/>
                  <p:pic>
                    <p:nvPicPr>
                      <p:cNvPr id="17416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2060575"/>
                        <a:ext cx="1511300" cy="207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7" name="Объект 9"/>
          <p:cNvGraphicFramePr>
            <a:graphicFrameLocks noChangeAspect="1"/>
          </p:cNvGraphicFramePr>
          <p:nvPr/>
        </p:nvGraphicFramePr>
        <p:xfrm>
          <a:off x="4787900" y="4508500"/>
          <a:ext cx="1517650" cy="211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3" name="Документ" r:id="rId13" imgW="7558476" imgH="10552453" progId="Word.Document.12">
                  <p:embed/>
                </p:oleObj>
              </mc:Choice>
              <mc:Fallback>
                <p:oleObj name="Документ" r:id="rId13" imgW="7558476" imgH="10552453" progId="Word.Document.12">
                  <p:embed/>
                  <p:pic>
                    <p:nvPicPr>
                      <p:cNvPr id="17417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4508500"/>
                        <a:ext cx="1517650" cy="211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8" name="Объект 10"/>
          <p:cNvGraphicFramePr>
            <a:graphicFrameLocks noChangeAspect="1"/>
          </p:cNvGraphicFramePr>
          <p:nvPr/>
        </p:nvGraphicFramePr>
        <p:xfrm>
          <a:off x="6948488" y="2060575"/>
          <a:ext cx="1476375" cy="206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4" name="Документ" r:id="rId15" imgW="7558476" imgH="10552453" progId="Word.Document.12">
                  <p:embed/>
                </p:oleObj>
              </mc:Choice>
              <mc:Fallback>
                <p:oleObj name="Документ" r:id="rId15" imgW="7558476" imgH="10552453" progId="Word.Document.12">
                  <p:embed/>
                  <p:pic>
                    <p:nvPicPr>
                      <p:cNvPr id="17418" name="Объект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8" y="2060575"/>
                        <a:ext cx="1476375" cy="206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9" name="Объект 11"/>
          <p:cNvGraphicFramePr>
            <a:graphicFrameLocks noChangeAspect="1"/>
          </p:cNvGraphicFramePr>
          <p:nvPr/>
        </p:nvGraphicFramePr>
        <p:xfrm>
          <a:off x="572935" y="2060575"/>
          <a:ext cx="1527175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5" name="Документ" r:id="rId17" imgW="7558476" imgH="10552453" progId="Word.Document.12">
                  <p:embed/>
                </p:oleObj>
              </mc:Choice>
              <mc:Fallback>
                <p:oleObj name="Документ" r:id="rId17" imgW="7558476" imgH="10552453" progId="Word.Document.12">
                  <p:embed/>
                  <p:pic>
                    <p:nvPicPr>
                      <p:cNvPr id="17419" name="Объект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935" y="2060575"/>
                        <a:ext cx="1527175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022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620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31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3100" b="1" dirty="0" smtClean="0">
                <a:latin typeface="Book Antiqua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r>
              <a:rPr lang="ru-RU" sz="3100" b="1" dirty="0" smtClean="0">
                <a:latin typeface="Book Antiqua" pitchFamily="18" charset="0"/>
              </a:rPr>
              <a:t/>
            </a:r>
            <a:br>
              <a:rPr lang="ru-RU" sz="3100" b="1" dirty="0" smtClean="0">
                <a:latin typeface="Book Antiqua" pitchFamily="18" charset="0"/>
              </a:rPr>
            </a:br>
            <a:endParaRPr lang="ru-RU" sz="3100" b="1" dirty="0"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8291264" cy="5184576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Шаг </a:t>
            </a:r>
            <a:r>
              <a:rPr lang="ru-RU" sz="2400" u="sng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4. Оформление дизайна двухстороннего шаблона </a:t>
            </a:r>
            <a:r>
              <a:rPr lang="ru-RU" sz="2400" u="sng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наглядного </a:t>
            </a:r>
            <a:r>
              <a:rPr lang="ru-RU" sz="2400" u="sng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пособия: первой страницы</a:t>
            </a:r>
            <a:endParaRPr lang="ru-RU" sz="2400" u="sng" dirty="0" smtClean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ru-RU" sz="2400" dirty="0" smtClean="0">
              <a:latin typeface="Book Antiqua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3415484"/>
              </p:ext>
            </p:extLst>
          </p:nvPr>
        </p:nvGraphicFramePr>
        <p:xfrm>
          <a:off x="611560" y="3027621"/>
          <a:ext cx="2260262" cy="3155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61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3027621"/>
                        <a:ext cx="2260262" cy="3155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791339"/>
              </p:ext>
            </p:extLst>
          </p:nvPr>
        </p:nvGraphicFramePr>
        <p:xfrm>
          <a:off x="3405491" y="3027621"/>
          <a:ext cx="2271354" cy="3155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62" name="Документ" r:id="rId5" imgW="7558476" imgH="10500343" progId="Word.Document.12">
                  <p:embed/>
                </p:oleObj>
              </mc:Choice>
              <mc:Fallback>
                <p:oleObj name="Документ" r:id="rId5" imgW="7558476" imgH="1050034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05491" y="3027621"/>
                        <a:ext cx="2271354" cy="3155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2264453"/>
              </p:ext>
            </p:extLst>
          </p:nvPr>
        </p:nvGraphicFramePr>
        <p:xfrm>
          <a:off x="6142742" y="3027620"/>
          <a:ext cx="2203454" cy="3155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63" name="Документ" r:id="rId7" imgW="7558476" imgH="10513640" progId="Word.Document.12">
                  <p:embed/>
                </p:oleObj>
              </mc:Choice>
              <mc:Fallback>
                <p:oleObj name="Документ" r:id="rId7" imgW="7558476" imgH="1051364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42742" y="3027620"/>
                        <a:ext cx="2203454" cy="3155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625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332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31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3100" b="1" dirty="0" smtClean="0">
                <a:latin typeface="Book Antiqua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br>
              <a:rPr lang="ru-RU" sz="3100" b="1" dirty="0" smtClean="0">
                <a:solidFill>
                  <a:schemeClr val="tx1"/>
                </a:solidFill>
                <a:latin typeface="Book Antiqua" pitchFamily="18" charset="0"/>
              </a:rPr>
            </a:br>
            <a:endParaRPr lang="ru-RU" sz="31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>
                <a:solidFill>
                  <a:srgbClr val="C00000"/>
                </a:solidFill>
                <a:latin typeface="Book Antiqua" pitchFamily="18" charset="0"/>
              </a:rPr>
              <a:t>Шаг 4. Выбор </a:t>
            </a:r>
            <a:r>
              <a:rPr lang="ru-RU" sz="2400" u="sng" dirty="0">
                <a:solidFill>
                  <a:srgbClr val="C00000"/>
                </a:solidFill>
                <a:latin typeface="Book Antiqua" pitchFamily="18" charset="0"/>
              </a:rPr>
              <a:t>д</a:t>
            </a:r>
            <a:r>
              <a:rPr lang="ru-RU" sz="2400" u="sng" dirty="0" smtClean="0">
                <a:solidFill>
                  <a:srgbClr val="C00000"/>
                </a:solidFill>
                <a:latin typeface="Book Antiqua" pitchFamily="18" charset="0"/>
              </a:rPr>
              <a:t>ополнительных объектов исследования: обратная сторона</a:t>
            </a:r>
            <a:endParaRPr lang="ru-RU" sz="2400" u="sng" dirty="0" smtClean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6" name="Рисунок 5" descr="C:\Users\Елена\Desktop\ПРОЕКТ СТЕЛЛА, ЛИЗА\ДОПМАТЕРИАЛ\БУКВА Ё\еж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96852"/>
            <a:ext cx="2704828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482" y="3284984"/>
            <a:ext cx="2105927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5762542" y="2100932"/>
            <a:ext cx="2831108" cy="2660216"/>
          </a:xfrm>
          <a:custGeom>
            <a:avLst/>
            <a:gdLst>
              <a:gd name="G0" fmla="+- 1895 0 0"/>
              <a:gd name="G1" fmla="+- 21600 0 1895"/>
              <a:gd name="G2" fmla="+- 21600 0 189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895" y="10800"/>
                </a:moveTo>
                <a:cubicBezTo>
                  <a:pt x="1895" y="15718"/>
                  <a:pt x="5882" y="19705"/>
                  <a:pt x="10800" y="19705"/>
                </a:cubicBezTo>
                <a:cubicBezTo>
                  <a:pt x="15718" y="19705"/>
                  <a:pt x="19705" y="15718"/>
                  <a:pt x="19705" y="10800"/>
                </a:cubicBezTo>
                <a:cubicBezTo>
                  <a:pt x="19705" y="5882"/>
                  <a:pt x="15718" y="1895"/>
                  <a:pt x="10800" y="1895"/>
                </a:cubicBezTo>
                <a:cubicBezTo>
                  <a:pt x="5882" y="1895"/>
                  <a:pt x="1895" y="5882"/>
                  <a:pt x="1895" y="10800"/>
                </a:cubicBezTo>
                <a:close/>
              </a:path>
            </a:pathLst>
          </a:custGeom>
          <a:solidFill>
            <a:srgbClr val="C00000"/>
          </a:solidFill>
          <a:ln w="9525">
            <a:solidFill>
              <a:srgbClr val="C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12675" y="3722792"/>
            <a:ext cx="2130841" cy="539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9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ОНИ ЖИЛИ НА </a:t>
            </a:r>
            <a:r>
              <a:rPr lang="ru-RU" sz="900" b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ЗЕМЛЕ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900" b="1" dirty="0" smtClean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2014 ГОДУ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C:\Users\Елена\Cloud@Mail.Ru\Загрузки\СТ 2014 добавить\ЗНАЧКИ\717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401" y="3026072"/>
            <a:ext cx="1976918" cy="518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87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620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31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3100" b="1" dirty="0" smtClean="0">
                <a:latin typeface="Book Antiqua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r>
              <a:rPr lang="ru-RU" sz="3100" b="1" dirty="0" smtClean="0">
                <a:latin typeface="Book Antiqua" pitchFamily="18" charset="0"/>
              </a:rPr>
              <a:t/>
            </a:r>
            <a:br>
              <a:rPr lang="ru-RU" sz="3100" b="1" dirty="0" smtClean="0">
                <a:latin typeface="Book Antiqua" pitchFamily="18" charset="0"/>
              </a:rPr>
            </a:br>
            <a:endParaRPr lang="ru-RU" sz="3100" b="1" dirty="0"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291264" cy="4968552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Шаг </a:t>
            </a:r>
            <a:r>
              <a:rPr lang="ru-RU" sz="2400" u="sng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4. Оформление дизайна двухстороннего шаблона </a:t>
            </a:r>
            <a:r>
              <a:rPr lang="ru-RU" sz="2400" u="sng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наглядного </a:t>
            </a:r>
            <a:r>
              <a:rPr lang="ru-RU" sz="2400" u="sng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пособия: обратной страницы</a:t>
            </a:r>
            <a:endParaRPr lang="ru-RU" sz="2400" u="sng" dirty="0" smtClean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endParaRPr lang="ru-RU" sz="2400" dirty="0" smtClean="0">
              <a:latin typeface="Book Antiqua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5742312"/>
              </p:ext>
            </p:extLst>
          </p:nvPr>
        </p:nvGraphicFramePr>
        <p:xfrm>
          <a:off x="6310536" y="3058770"/>
          <a:ext cx="2171472" cy="3322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3" name="Документ" r:id="rId3" imgW="6644304" imgH="9383751" progId="Word.Document.12">
                  <p:embed/>
                </p:oleObj>
              </mc:Choice>
              <mc:Fallback>
                <p:oleObj name="Документ" r:id="rId3" imgW="6644304" imgH="938375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0536" y="3058770"/>
                        <a:ext cx="2171472" cy="3322558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3251770"/>
              </p:ext>
            </p:extLst>
          </p:nvPr>
        </p:nvGraphicFramePr>
        <p:xfrm>
          <a:off x="3491880" y="3058770"/>
          <a:ext cx="2242592" cy="3322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4" name="Документ" r:id="rId5" imgW="5966233" imgH="8973700" progId="Word.Document.12">
                  <p:embed/>
                </p:oleObj>
              </mc:Choice>
              <mc:Fallback>
                <p:oleObj name="Документ" r:id="rId5" imgW="5966233" imgH="8973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91880" y="3058770"/>
                        <a:ext cx="2242592" cy="3322558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730169"/>
              </p:ext>
            </p:extLst>
          </p:nvPr>
        </p:nvGraphicFramePr>
        <p:xfrm>
          <a:off x="683568" y="3032874"/>
          <a:ext cx="2232248" cy="3289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5" name="Документ" r:id="rId7" imgW="5938880" imgH="9691380" progId="Word.Document.12">
                  <p:embed/>
                </p:oleObj>
              </mc:Choice>
              <mc:Fallback>
                <p:oleObj name="Документ" r:id="rId7" imgW="5938880" imgH="96913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3568" y="3032874"/>
                        <a:ext cx="2232248" cy="3289696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100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188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  <a:t>ЭКОЛОГИЧЕСКАЯ АЗБУКА: </a:t>
            </a:r>
            <a:b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b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</a:br>
            <a:endParaRPr lang="ru-RU" sz="27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91264" cy="5400600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>
                <a:solidFill>
                  <a:srgbClr val="C00000"/>
                </a:solidFill>
                <a:latin typeface="Book Antiqua" pitchFamily="18" charset="0"/>
              </a:rPr>
              <a:t>Шаг 5. </a:t>
            </a:r>
            <a:r>
              <a:rPr lang="ru-RU" sz="2400" u="sng" dirty="0" smtClean="0">
                <a:solidFill>
                  <a:srgbClr val="C00000"/>
                </a:solidFill>
                <a:latin typeface="Book Antiqua" pitchFamily="18" charset="0"/>
              </a:rPr>
              <a:t>Выпуск </a:t>
            </a:r>
            <a:r>
              <a:rPr lang="ru-RU" sz="2400" u="sng" dirty="0" smtClean="0">
                <a:solidFill>
                  <a:srgbClr val="C00000"/>
                </a:solidFill>
                <a:latin typeface="Book Antiqua" pitchFamily="18" charset="0"/>
              </a:rPr>
              <a:t>пособий: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400" dirty="0" smtClean="0">
                <a:latin typeface="Book Antiqua" pitchFamily="18" charset="0"/>
              </a:rPr>
              <a:t>серия №1. «Звери и птицы в нумизматике»;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400" dirty="0" smtClean="0">
                <a:latin typeface="Book Antiqua" pitchFamily="18" charset="0"/>
              </a:rPr>
              <a:t>серия №2. «Растения и филателия»;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400" dirty="0" smtClean="0">
                <a:latin typeface="Book Antiqua" pitchFamily="18" charset="0"/>
              </a:rPr>
              <a:t>серия №3. «Представители водной стихии как объекты фалеристики».</a:t>
            </a:r>
            <a:endParaRPr lang="ru-RU" sz="2400" dirty="0" smtClean="0"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131" y="3614794"/>
            <a:ext cx="3112685" cy="259228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3182619" cy="2387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1392" y="3423465"/>
            <a:ext cx="2387812" cy="2974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245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91513" cy="124369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31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3100" b="1" dirty="0" smtClean="0">
                <a:latin typeface="Book Antiqua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r>
              <a:rPr lang="ru-RU" sz="3100" b="1" dirty="0" smtClean="0">
                <a:latin typeface="Book Antiqua" pitchFamily="18" charset="0"/>
              </a:rPr>
              <a:t/>
            </a:r>
            <a:br>
              <a:rPr lang="ru-RU" sz="3100" b="1" dirty="0" smtClean="0">
                <a:latin typeface="Book Antiqua" pitchFamily="18" charset="0"/>
              </a:rPr>
            </a:br>
            <a:endParaRPr lang="ru-RU" sz="3100" b="1" dirty="0">
              <a:latin typeface="Book Antiqua" pitchFamily="18" charset="0"/>
            </a:endParaRPr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>
          <a:xfrm>
            <a:off x="427038" y="908050"/>
            <a:ext cx="8537450" cy="5834063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altLang="ru-RU" sz="10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altLang="ru-RU" sz="2400" u="sng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Шаг 5. </a:t>
            </a:r>
            <a:r>
              <a:rPr lang="ru-RU" altLang="ru-RU" sz="2400" u="sng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Презентация </a:t>
            </a:r>
            <a:r>
              <a:rPr lang="ru-RU" altLang="ru-RU" sz="2400" u="sng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пособия: уровень ОУ</a:t>
            </a:r>
            <a:endParaRPr lang="ru-RU" altLang="ru-RU" sz="2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endParaRPr lang="ru-RU" altLang="ru-RU" sz="2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endParaRPr lang="ru-RU" altLang="ru-RU" sz="2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endParaRPr lang="ru-RU" altLang="ru-RU" sz="2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endParaRPr lang="ru-RU" altLang="ru-RU" sz="2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endParaRPr lang="ru-RU" altLang="ru-RU" sz="2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r"/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ШКОЛЬНАЯ </a:t>
            </a:r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КОНФЕРЕНЦИЯ</a:t>
            </a:r>
            <a:endParaRPr lang="ru-RU" altLang="ru-RU" sz="1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   </a:t>
            </a:r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endParaRPr lang="ru-RU" altLang="ru-RU" sz="1400" dirty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     ПРАЗДНИК</a:t>
            </a:r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      </a:t>
            </a:r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  </a:t>
            </a:r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БУКВАРЯ    </a:t>
            </a:r>
          </a:p>
          <a:p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ЗАСЕДАНИЕ ШМО</a:t>
            </a:r>
          </a:p>
          <a:p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                                   </a:t>
            </a:r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        УЧИТЕЛЕЙ </a:t>
            </a:r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НАЧАЛЬНЫХ </a:t>
            </a:r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КЛАССОВ              НА ЗАНЯТИЯХ В 1-ЫХ КЛАССАХ</a:t>
            </a:r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25607" name="Picture 3" descr="C:\Users\Елена\SkyDrive\ЕЛЕНА\МЕРОПРИЯТИЯ В ОУ  -  ДЕТИ\ШКОЛЬНАЯ ПВД\2013\ПРОЕКТ СТЕЛЛА, ЛИЗА\МАТЕРИАЛ ПРОЕКТА\ФОТО\РЕПЕТИЦИИ\CIMG38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79" y="1772816"/>
            <a:ext cx="2624138" cy="1968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38" y="1916287"/>
            <a:ext cx="1975172" cy="2633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384425"/>
            <a:ext cx="2527015" cy="3369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502" y="4268652"/>
            <a:ext cx="2667544" cy="1914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530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91513" cy="133238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31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3100" b="1" dirty="0" smtClean="0">
                <a:latin typeface="Book Antiqua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r>
              <a:rPr lang="ru-RU" sz="3100" b="1" dirty="0" smtClean="0">
                <a:latin typeface="Book Antiqua" pitchFamily="18" charset="0"/>
              </a:rPr>
              <a:t/>
            </a:r>
            <a:br>
              <a:rPr lang="ru-RU" sz="3100" b="1" dirty="0" smtClean="0">
                <a:latin typeface="Book Antiqua" pitchFamily="18" charset="0"/>
              </a:rPr>
            </a:br>
            <a:endParaRPr lang="ru-RU" sz="3100" b="1" dirty="0">
              <a:latin typeface="Book Antiqua" pitchFamily="18" charset="0"/>
            </a:endParaRPr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>
          <a:xfrm>
            <a:off x="427038" y="980728"/>
            <a:ext cx="8289925" cy="5761385"/>
          </a:xfrm>
        </p:spPr>
        <p:txBody>
          <a:bodyPr>
            <a:normAutofit fontScale="85000" lnSpcReduction="10000"/>
          </a:bodyPr>
          <a:lstStyle/>
          <a:p>
            <a:pPr algn="ctr"/>
            <a:endParaRPr lang="ru-RU" altLang="ru-RU" sz="10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r>
              <a:rPr lang="ru-RU" altLang="ru-RU" sz="2400" u="sng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Шаг 5. </a:t>
            </a:r>
            <a:r>
              <a:rPr lang="ru-RU" altLang="ru-RU" sz="2400" u="sng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Презентация </a:t>
            </a:r>
            <a:r>
              <a:rPr lang="ru-RU" altLang="ru-RU" sz="2400" u="sng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пособия: уровень МО</a:t>
            </a:r>
            <a:endParaRPr lang="ru-RU" altLang="ru-RU" sz="2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endParaRPr lang="ru-RU" altLang="ru-RU" sz="2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endParaRPr lang="ru-RU" altLang="ru-RU" sz="2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endParaRPr lang="ru-RU" altLang="ru-RU" sz="2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endParaRPr lang="ru-RU" altLang="ru-RU" sz="2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endParaRPr lang="ru-RU" altLang="ru-RU" sz="2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r"/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ОБЛАСТНАЯ КОНФЕРЕНЦИЯ</a:t>
            </a:r>
            <a:endParaRPr lang="ru-RU" altLang="ru-RU" sz="1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endParaRPr lang="ru-RU" altLang="ru-RU" sz="1400" u="sng" dirty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  СЛЕТ ЮНЫХ ЭКОЛОГОВ</a:t>
            </a:r>
          </a:p>
          <a:p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 МОСКОВСКОЙ ОБЛАСТИ</a:t>
            </a:r>
          </a:p>
          <a:p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                     «ЭКО»    </a:t>
            </a:r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                                                                                                                                               «ПРИРОДА ВСТРЕЧАЕТ ДРУЗЕЙ»</a:t>
            </a:r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545" y="4133689"/>
            <a:ext cx="2709541" cy="2032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8" y="2132856"/>
            <a:ext cx="2592288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920509"/>
            <a:ext cx="1978603" cy="2636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2715" y="3540081"/>
            <a:ext cx="3000874" cy="2250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46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3"/>
            <a:ext cx="8291264" cy="13814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>«ЭКОЛОГИЧЕСКАЯ </a:t>
            </a:r>
            <a:r>
              <a:rPr lang="ru-RU" sz="2800" b="1" dirty="0" smtClean="0">
                <a:latin typeface="Book Antiqua" pitchFamily="18" charset="0"/>
              </a:rPr>
              <a:t>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latin typeface="Book Antiqua" pitchFamily="18" charset="0"/>
              </a:rPr>
              <a:t>КТО СЛЕДУЮЩИЙ</a:t>
            </a:r>
            <a:r>
              <a:rPr lang="ru-RU" sz="2800" b="1" dirty="0" smtClean="0">
                <a:latin typeface="Book Antiqua" pitchFamily="18" charset="0"/>
              </a:rPr>
              <a:t>?»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latin typeface="Book Antiqua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– ЭТО НАГЛЯДНОЕ ПОСОБИЕ ДЛЯ ДЕТЕЙ 6-7 ЛЕТ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91264" cy="4608512"/>
          </a:xfrm>
        </p:spPr>
        <p:txBody>
          <a:bodyPr>
            <a:normAutofit/>
          </a:bodyPr>
          <a:lstStyle/>
          <a:p>
            <a:pPr algn="ctr"/>
            <a:endParaRPr lang="ru-RU" dirty="0" smtClean="0">
              <a:latin typeface="Book Antiqua" pitchFamily="18" charset="0"/>
            </a:endParaRPr>
          </a:p>
          <a:p>
            <a:r>
              <a:rPr lang="ru-RU" dirty="0" smtClean="0">
                <a:latin typeface="Book Antiqua" pitchFamily="18" charset="0"/>
              </a:rPr>
              <a:t>Автор: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b="0" i="1" dirty="0" err="1" smtClean="0">
                <a:latin typeface="Book Antiqua" pitchFamily="18" charset="0"/>
              </a:rPr>
              <a:t>Смолик</a:t>
            </a:r>
            <a:r>
              <a:rPr lang="ru-RU" b="0" i="1" dirty="0" smtClean="0">
                <a:latin typeface="Book Antiqua" pitchFamily="18" charset="0"/>
              </a:rPr>
              <a:t> Елена Вячеславовна, </a:t>
            </a:r>
          </a:p>
          <a:p>
            <a:r>
              <a:rPr lang="ru-RU" b="0" i="1" dirty="0" smtClean="0">
                <a:latin typeface="Book Antiqua" pitchFamily="18" charset="0"/>
              </a:rPr>
              <a:t>учитель  биологии высшей категории </a:t>
            </a:r>
          </a:p>
          <a:p>
            <a:r>
              <a:rPr lang="ru-RU" b="0" i="1" dirty="0" smtClean="0">
                <a:latin typeface="Book Antiqua" pitchFamily="18" charset="0"/>
              </a:rPr>
              <a:t>МБОУ КСОШ №3 г. Котельники Московской области</a:t>
            </a:r>
          </a:p>
          <a:p>
            <a:endParaRPr lang="ru-RU" b="0" i="1" dirty="0" smtClean="0">
              <a:latin typeface="Book Antiqua" pitchFamily="18" charset="0"/>
            </a:endParaRPr>
          </a:p>
          <a:p>
            <a:pPr algn="r"/>
            <a:r>
              <a:rPr lang="ru-RU" b="0" i="1" dirty="0" smtClean="0">
                <a:latin typeface="Book Antiqua" pitchFamily="18" charset="0"/>
              </a:rPr>
              <a:t>Пособие составлено </a:t>
            </a:r>
            <a:r>
              <a:rPr lang="ru-RU" dirty="0" smtClean="0">
                <a:latin typeface="Book Antiqua" pitchFamily="18" charset="0"/>
              </a:rPr>
              <a:t>при содействии</a:t>
            </a:r>
          </a:p>
          <a:p>
            <a:pPr algn="r"/>
            <a:r>
              <a:rPr lang="ru-RU" b="0" i="1" dirty="0" smtClean="0">
                <a:latin typeface="Book Antiqua" pitchFamily="18" charset="0"/>
              </a:rPr>
              <a:t> обучающихся  11 класса МБОУ КСОШ №3</a:t>
            </a:r>
          </a:p>
          <a:p>
            <a:pPr algn="r"/>
            <a:r>
              <a:rPr lang="ru-RU" b="0" i="1" dirty="0" smtClean="0">
                <a:latin typeface="Book Antiqua" pitchFamily="18" charset="0"/>
              </a:rPr>
              <a:t> Полян Стеллы и </a:t>
            </a:r>
            <a:r>
              <a:rPr lang="ru-RU" b="0" i="1" dirty="0" err="1" smtClean="0">
                <a:latin typeface="Book Antiqua" pitchFamily="18" charset="0"/>
              </a:rPr>
              <a:t>Салменковой</a:t>
            </a:r>
            <a:r>
              <a:rPr lang="ru-RU" b="0" i="1" dirty="0" smtClean="0">
                <a:latin typeface="Book Antiqua" pitchFamily="18" charset="0"/>
              </a:rPr>
              <a:t> Елизаветы</a:t>
            </a:r>
          </a:p>
          <a:p>
            <a:pPr algn="r"/>
            <a:endParaRPr lang="ru-RU" dirty="0">
              <a:solidFill>
                <a:schemeClr val="accent3">
                  <a:lumMod val="50000"/>
                </a:schemeClr>
              </a:solidFill>
              <a:latin typeface="Book Antiqua" pitchFamily="18" charset="0"/>
            </a:endParaRPr>
          </a:p>
          <a:p>
            <a:pPr algn="r"/>
            <a:r>
              <a:rPr lang="ru-RU" dirty="0" smtClean="0">
                <a:latin typeface="Book Antiqua" pitchFamily="18" charset="0"/>
              </a:rPr>
              <a:t>г. </a:t>
            </a:r>
            <a:r>
              <a:rPr lang="ru-RU" dirty="0" smtClean="0">
                <a:latin typeface="Book Antiqua" pitchFamily="18" charset="0"/>
              </a:rPr>
              <a:t>Котельники</a:t>
            </a:r>
            <a:endParaRPr lang="ru-RU" dirty="0" smtClean="0">
              <a:latin typeface="Book Antiqua" pitchFamily="18" charset="0"/>
            </a:endParaRPr>
          </a:p>
          <a:p>
            <a:pPr algn="r"/>
            <a:endParaRPr lang="ru-RU" b="0" i="1" dirty="0" smtClean="0">
              <a:latin typeface="Book Antiqua" pitchFamily="18" charset="0"/>
            </a:endParaRPr>
          </a:p>
        </p:txBody>
      </p:sp>
      <p:pic>
        <p:nvPicPr>
          <p:cNvPr id="36866" name="Picture 2" descr="C:\Users\Елена\Desktop\ПРОЕКТ СТЕЛЛА, ЛИЗА\МАТЕРИАЛ ПРОЕКТА\НАШЕ ФОТО\CIMG36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05064"/>
            <a:ext cx="31683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Елена\SkyDrive\ЕЛЕНА\Флешка\РАБОТА СМОЛИК Е.В\АТТЕСТАЦИЯ\ДОПМАТЕРИАЛ\ФОТО\img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053" y="1909836"/>
            <a:ext cx="1728192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95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91513" cy="1260376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31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3100" b="1" dirty="0" smtClean="0">
                <a:latin typeface="Book Antiqua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r>
              <a:rPr lang="ru-RU" sz="3100" b="1" dirty="0" smtClean="0">
                <a:latin typeface="Book Antiqua" pitchFamily="18" charset="0"/>
              </a:rPr>
              <a:t/>
            </a:r>
            <a:br>
              <a:rPr lang="ru-RU" sz="3100" b="1" dirty="0" smtClean="0">
                <a:latin typeface="Book Antiqua" pitchFamily="18" charset="0"/>
              </a:rPr>
            </a:br>
            <a:endParaRPr lang="ru-RU" sz="3100" b="1" dirty="0">
              <a:latin typeface="Book Antiqua" pitchFamily="18" charset="0"/>
            </a:endParaRPr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>
          <a:xfrm>
            <a:off x="107504" y="908720"/>
            <a:ext cx="8786403" cy="6194103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u="sng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Шаг 5. </a:t>
            </a:r>
            <a:r>
              <a:rPr lang="ru-RU" altLang="ru-RU" sz="2400" u="sng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Презентация </a:t>
            </a:r>
            <a:r>
              <a:rPr lang="ru-RU" altLang="ru-RU" sz="2400" u="sng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пособия: уровень РФ</a:t>
            </a:r>
          </a:p>
          <a:p>
            <a:pPr algn="ctr"/>
            <a:endParaRPr lang="ru-RU" altLang="ru-RU" sz="2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endParaRPr lang="ru-RU" altLang="ru-RU" sz="2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r"/>
            <a:endParaRPr lang="ru-RU" altLang="ru-RU" sz="2400" u="sng" dirty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r"/>
            <a:endParaRPr lang="ru-RU" altLang="ru-RU" sz="2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r"/>
            <a:r>
              <a:rPr lang="ru-RU" altLang="ru-RU" sz="2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                                                    </a:t>
            </a:r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ВСЕРОССИЙСКИЙ КОНКУРС «ЮНОСТЬ.НАУКА.КУЛЬТУРА»</a:t>
            </a:r>
          </a:p>
          <a:p>
            <a:endParaRPr lang="ru-RU" altLang="ru-RU" sz="1200" dirty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ВСЕРОССИЙСКИЙ КОНКУРС</a:t>
            </a:r>
          </a:p>
          <a:p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     «НАЦИОНАЛЬНОЕ</a:t>
            </a:r>
          </a:p>
          <a:p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 ДОСТОЯНИЕ РОССИИ»    </a:t>
            </a:r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                                                            ВСЕРОССИЙСКИЙ КОНКУРС      ВСЕРОССИЙСКИЙ КОНКУРС </a:t>
            </a:r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                                 </a:t>
            </a:r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                                 «МЕНЯ ОЦЕНЯТ В 21 ВЕКЕ»                                              «ЮНЭКО»</a:t>
            </a:r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6" y="1782833"/>
            <a:ext cx="1944216" cy="2487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950" y="1700808"/>
            <a:ext cx="2537002" cy="1840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319" y="4265511"/>
            <a:ext cx="2488633" cy="1830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1705" y="2680503"/>
            <a:ext cx="3571156" cy="2678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544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91513" cy="133238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31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3100" b="1" dirty="0" smtClean="0">
                <a:latin typeface="Book Antiqua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r>
              <a:rPr lang="ru-RU" sz="3100" b="1" dirty="0" smtClean="0">
                <a:latin typeface="Book Antiqua" pitchFamily="18" charset="0"/>
              </a:rPr>
              <a:t/>
            </a:r>
            <a:br>
              <a:rPr lang="ru-RU" sz="3100" b="1" dirty="0" smtClean="0">
                <a:latin typeface="Book Antiqua" pitchFamily="18" charset="0"/>
              </a:rPr>
            </a:br>
            <a:endParaRPr lang="ru-RU" sz="3100" b="1" dirty="0">
              <a:latin typeface="Book Antiqua" pitchFamily="18" charset="0"/>
            </a:endParaRPr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>
          <a:xfrm>
            <a:off x="179512" y="980727"/>
            <a:ext cx="8289925" cy="5750103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altLang="ru-RU" sz="10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altLang="ru-RU" sz="2400" u="sng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Шаг 5. </a:t>
            </a:r>
            <a:r>
              <a:rPr lang="ru-RU" altLang="ru-RU" sz="2400" u="sng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Презентация </a:t>
            </a:r>
            <a:r>
              <a:rPr lang="ru-RU" altLang="ru-RU" sz="2400" u="sng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пособия: международный уровень</a:t>
            </a:r>
            <a:endParaRPr lang="ru-RU" altLang="ru-RU" sz="2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endParaRPr lang="ru-RU" altLang="ru-RU" sz="2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endParaRPr lang="ru-RU" altLang="ru-RU" sz="2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endParaRPr lang="ru-RU" altLang="ru-RU" sz="2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endParaRPr lang="ru-RU" altLang="ru-RU" sz="2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endParaRPr lang="ru-RU" altLang="ru-RU" sz="2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endParaRPr lang="ru-RU" altLang="ru-RU" sz="2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МЕЖДУНАРОДНЫЙ КОНКУРС </a:t>
            </a:r>
          </a:p>
          <a:p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ТАЛАНТЛИВОЙ МОЛОДЕЖИ </a:t>
            </a:r>
          </a:p>
          <a:p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«ЗВЕЗДА ПРОМЕТЕЯ» </a:t>
            </a:r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r"/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МЕЖДУНАРОДНАЯ </a:t>
            </a:r>
          </a:p>
          <a:p>
            <a:pPr algn="r"/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НАУЧНО-ПРАКТИЧЕСКАЯ КОНФЕРЕНЦИЯ</a:t>
            </a:r>
          </a:p>
          <a:p>
            <a:pPr algn="r"/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«ПОИСК»</a:t>
            </a:r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3176288" cy="2279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543120"/>
            <a:ext cx="3247462" cy="2148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77" y="1915533"/>
            <a:ext cx="2733498" cy="2050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398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91513" cy="118836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31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3100" b="1" dirty="0" smtClean="0">
                <a:latin typeface="Book Antiqua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r>
              <a:rPr lang="ru-RU" sz="3100" b="1" dirty="0" smtClean="0">
                <a:latin typeface="Book Antiqua" pitchFamily="18" charset="0"/>
              </a:rPr>
              <a:t/>
            </a:r>
            <a:br>
              <a:rPr lang="ru-RU" sz="3100" b="1" dirty="0" smtClean="0">
                <a:latin typeface="Book Antiqua" pitchFamily="18" charset="0"/>
              </a:rPr>
            </a:br>
            <a:endParaRPr lang="ru-RU" sz="3100" b="1" dirty="0">
              <a:latin typeface="Book Antiqua" pitchFamily="18" charset="0"/>
            </a:endParaRPr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>
          <a:xfrm>
            <a:off x="107504" y="620688"/>
            <a:ext cx="8856984" cy="6121425"/>
          </a:xfrm>
        </p:spPr>
        <p:txBody>
          <a:bodyPr>
            <a:normAutofit fontScale="92500" lnSpcReduction="20000"/>
          </a:bodyPr>
          <a:lstStyle/>
          <a:p>
            <a:pPr algn="ctr"/>
            <a:endParaRPr lang="ru-RU" altLang="ru-RU" sz="10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altLang="ru-RU" sz="2400" u="sng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Шаг 5. </a:t>
            </a:r>
            <a:r>
              <a:rPr lang="ru-RU" altLang="ru-RU" sz="2400" u="sng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Презентация </a:t>
            </a:r>
            <a:r>
              <a:rPr lang="ru-RU" altLang="ru-RU" sz="2400" u="sng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пособия: </a:t>
            </a:r>
          </a:p>
          <a:p>
            <a:pPr algn="ctr"/>
            <a:r>
              <a:rPr lang="ru-RU" altLang="ru-RU" sz="2400" u="sng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выступления руководителя проекта</a:t>
            </a:r>
          </a:p>
          <a:p>
            <a:pPr algn="ctr"/>
            <a:r>
              <a:rPr lang="ru-RU" altLang="ru-RU" sz="2400" u="sng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 </a:t>
            </a:r>
          </a:p>
          <a:p>
            <a:pPr algn="r"/>
            <a:r>
              <a:rPr lang="ru-RU" altLang="ru-RU" sz="15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МЕЖДУНАРОДНЫЙ </a:t>
            </a:r>
          </a:p>
          <a:p>
            <a:pPr algn="r"/>
            <a:r>
              <a:rPr lang="ru-RU" altLang="ru-RU" sz="15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СЛЕТ УЧИТЕЛЕЙ БИОЛОГИИ </a:t>
            </a:r>
            <a:endParaRPr lang="ru-RU" altLang="ru-RU" sz="15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r"/>
            <a:r>
              <a:rPr lang="ru-RU" altLang="ru-RU" sz="15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                               Г. СОЧИ</a:t>
            </a:r>
            <a:endParaRPr lang="ru-RU" altLang="ru-RU" sz="15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altLang="ru-RU" sz="2400" u="sng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          </a:t>
            </a:r>
            <a:endParaRPr lang="ru-RU" altLang="ru-RU" sz="2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endParaRPr lang="ru-RU" altLang="ru-RU" sz="2400" u="sng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r"/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r"/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ЗАСЕДАНИЕ ГМО</a:t>
            </a:r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ВОСПИТАТЕЛЕЙ</a:t>
            </a:r>
          </a:p>
          <a:p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Г. КОТЕЛЬНИКИ    </a:t>
            </a:r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                                                                                          ОБЛАСТНАЯ</a:t>
            </a:r>
          </a:p>
          <a:p>
            <a:pPr algn="ctr"/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НАУЧНО-ПРАКТИЧЕСКАЯ </a:t>
            </a:r>
          </a:p>
          <a:p>
            <a:pPr algn="ctr"/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КОНФЕРЕНЦИЯ ПО ЭКОЛОГИИ</a:t>
            </a:r>
          </a:p>
          <a:p>
            <a:pPr algn="ctr"/>
            <a:r>
              <a:rPr lang="ru-RU" altLang="ru-RU" sz="1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АСОУ, Г. МОСКВА</a:t>
            </a:r>
          </a:p>
          <a:p>
            <a:endParaRPr lang="ru-RU" altLang="ru-RU" sz="14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3" y="1970457"/>
            <a:ext cx="2688299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52" y="3140968"/>
            <a:ext cx="2386761" cy="3180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970457"/>
            <a:ext cx="2448272" cy="3262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583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32384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200" b="1" dirty="0" smtClean="0">
                <a:latin typeface="Book Antiqua" pitchFamily="18" charset="0"/>
              </a:rPr>
              <a:t/>
            </a:r>
            <a:br>
              <a:rPr lang="ru-RU" sz="1200" b="1" dirty="0" smtClean="0">
                <a:latin typeface="Book Antiqua" pitchFamily="18" charset="0"/>
              </a:rPr>
            </a:br>
            <a:r>
              <a:rPr lang="ru-RU" sz="1200" b="1" dirty="0" smtClean="0">
                <a:latin typeface="Book Antiqua" pitchFamily="18" charset="0"/>
              </a:rPr>
              <a:t/>
            </a:r>
            <a:br>
              <a:rPr lang="ru-RU" sz="1200" b="1" dirty="0" smtClean="0">
                <a:latin typeface="Book Antiqua" pitchFamily="18" charset="0"/>
              </a:rPr>
            </a:br>
            <a:r>
              <a:rPr lang="ru-RU" sz="1200" b="1" dirty="0" smtClean="0">
                <a:latin typeface="Book Antiqua" pitchFamily="18" charset="0"/>
              </a:rPr>
              <a:t/>
            </a:r>
            <a:br>
              <a:rPr lang="ru-RU" sz="1200" b="1" dirty="0" smtClean="0">
                <a:latin typeface="Book Antiqua" pitchFamily="18" charset="0"/>
              </a:rPr>
            </a:br>
            <a:r>
              <a:rPr lang="ru-RU" sz="2800" b="1" dirty="0" smtClean="0">
                <a:latin typeface="Book Antiqua" pitchFamily="18" charset="0"/>
              </a:rPr>
              <a:t>ЭКОЛОГИЧЕСКАЯ </a:t>
            </a:r>
            <a:r>
              <a:rPr lang="ru-RU" sz="2800" b="1" dirty="0" smtClean="0">
                <a:latin typeface="Book Antiqua" pitchFamily="18" charset="0"/>
              </a:rPr>
              <a:t>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endParaRPr lang="ru-RU" sz="2800" b="1" dirty="0"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8964488" cy="5400898"/>
          </a:xfrm>
        </p:spPr>
        <p:txBody>
          <a:bodyPr rtlCol="0">
            <a:normAutofit/>
          </a:bodyPr>
          <a:lstStyle/>
          <a:p>
            <a:pPr algn="ctr" fontAlgn="auto">
              <a:defRPr/>
            </a:pPr>
            <a:r>
              <a:rPr lang="ru-RU" sz="2400" u="sng" dirty="0" smtClean="0">
                <a:solidFill>
                  <a:srgbClr val="C00000"/>
                </a:solidFill>
                <a:latin typeface="Book Antiqua" pitchFamily="18" charset="0"/>
              </a:rPr>
              <a:t>Шаг 5. Апробация наглядного пособия</a:t>
            </a:r>
            <a:endParaRPr lang="ru-RU" sz="2400" u="sng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ctr" fontAlgn="auto">
              <a:defRPr/>
            </a:pPr>
            <a:r>
              <a:rPr lang="ru-RU" sz="2400" dirty="0" smtClean="0">
                <a:latin typeface="Book Antiqua" pitchFamily="18" charset="0"/>
              </a:rPr>
              <a:t>Знакомство с наглядным пособием:</a:t>
            </a:r>
          </a:p>
          <a:p>
            <a:pPr algn="ctr" fontAlgn="auto">
              <a:defRPr/>
            </a:pPr>
            <a:r>
              <a:rPr lang="ru-RU" sz="2400" dirty="0" smtClean="0">
                <a:latin typeface="Book Antiqua" pitchFamily="18" charset="0"/>
              </a:rPr>
              <a:t> серия №1. </a:t>
            </a:r>
          </a:p>
          <a:p>
            <a:pPr algn="ctr" fontAlgn="auto">
              <a:defRPr/>
            </a:pPr>
            <a:r>
              <a:rPr lang="ru-RU" sz="2400" dirty="0" smtClean="0">
                <a:latin typeface="Book Antiqua" pitchFamily="18" charset="0"/>
              </a:rPr>
              <a:t>«Птицы и звери в нумизматике»</a:t>
            </a:r>
          </a:p>
          <a:p>
            <a:pPr algn="ctr" fontAlgn="auto">
              <a:defRPr/>
            </a:pPr>
            <a:endParaRPr lang="ru-RU" sz="2400" dirty="0" smtClean="0">
              <a:latin typeface="Book Antiqua" pitchFamily="18" charset="0"/>
            </a:endParaRPr>
          </a:p>
          <a:p>
            <a:pPr algn="ctr" fontAlgn="auto">
              <a:defRPr/>
            </a:pPr>
            <a:r>
              <a:rPr lang="ru-RU" sz="3600" dirty="0">
                <a:solidFill>
                  <a:srgbClr val="C00000"/>
                </a:solidFill>
                <a:latin typeface="Book Antiqua" pitchFamily="18" charset="0"/>
              </a:rPr>
              <a:t>КТО ЖЕ ОСТАНЕТСЯ НА ПЛАНЕТЕ ЗЕМЛЯ,</a:t>
            </a:r>
          </a:p>
          <a:p>
            <a:pPr algn="ctr" fontAlgn="auto">
              <a:defRPr/>
            </a:pPr>
            <a:r>
              <a:rPr lang="ru-RU" sz="3600" dirty="0">
                <a:solidFill>
                  <a:srgbClr val="C00000"/>
                </a:solidFill>
                <a:latin typeface="Book Antiqua" pitchFamily="18" charset="0"/>
              </a:rPr>
              <a:t> ЕСЛИ НА ГРАНИ ИСЧЕЗНОВЕНИЯ СЕГОДНЯ ОКАЗАЛИСЬ:</a:t>
            </a:r>
          </a:p>
          <a:p>
            <a:pPr algn="ctr" fontAlgn="auto">
              <a:defRPr/>
            </a:pPr>
            <a:endParaRPr lang="ru-RU" sz="2400" dirty="0" smtClean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31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D1282E"/>
                </a:solidFill>
                <a:latin typeface="Book Antiqua" pitchFamily="18" charset="0"/>
              </a:rPr>
              <a:t>ЭКОЛОГИЧЕСКАЯ АЗБУКА: </a:t>
            </a:r>
            <a:br>
              <a:rPr lang="ru-RU" sz="2800" b="1" dirty="0">
                <a:solidFill>
                  <a:srgbClr val="D1282E"/>
                </a:solidFill>
                <a:latin typeface="Book Antiqua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27651" name="Объект 4"/>
          <p:cNvGraphicFramePr>
            <a:graphicFrameLocks noChangeAspect="1"/>
          </p:cNvGraphicFramePr>
          <p:nvPr/>
        </p:nvGraphicFramePr>
        <p:xfrm>
          <a:off x="5148263" y="2189163"/>
          <a:ext cx="2490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7" name="Документ" r:id="rId3" imgW="5938880" imgH="9692458" progId="Word.Document.12">
                  <p:embed/>
                </p:oleObj>
              </mc:Choice>
              <mc:Fallback>
                <p:oleObj name="Документ" r:id="rId3" imgW="5938880" imgH="9692458" progId="Word.Document.12">
                  <p:embed/>
                  <p:pic>
                    <p:nvPicPr>
                      <p:cNvPr id="27651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2189163"/>
                        <a:ext cx="2490787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Блок-схема: процесс 9"/>
          <p:cNvSpPr/>
          <p:nvPr/>
        </p:nvSpPr>
        <p:spPr>
          <a:xfrm>
            <a:off x="684213" y="2060575"/>
            <a:ext cx="3024187" cy="4105275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27653" name="Объект 10"/>
          <p:cNvGraphicFramePr>
            <a:graphicFrameLocks noChangeAspect="1"/>
          </p:cNvGraphicFramePr>
          <p:nvPr/>
        </p:nvGraphicFramePr>
        <p:xfrm>
          <a:off x="755650" y="2081213"/>
          <a:ext cx="2911475" cy="408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8" name="Документ" r:id="rId5" imgW="7558476" imgH="10552453" progId="Word.Document.12">
                  <p:embed/>
                </p:oleObj>
              </mc:Choice>
              <mc:Fallback>
                <p:oleObj name="Документ" r:id="rId5" imgW="7558476" imgH="10552453" progId="Word.Document.12">
                  <p:embed/>
                  <p:pic>
                    <p:nvPicPr>
                      <p:cNvPr id="27653" name="Объект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2081213"/>
                        <a:ext cx="2911475" cy="4084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4" name="Объект 12"/>
          <p:cNvSpPr>
            <a:spLocks noGrp="1"/>
          </p:cNvSpPr>
          <p:nvPr>
            <p:ph idx="1"/>
          </p:nvPr>
        </p:nvSpPr>
        <p:spPr>
          <a:xfrm>
            <a:off x="323850" y="1727200"/>
            <a:ext cx="8496300" cy="4772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14" name="Прямоугольник 13"/>
          <p:cNvSpPr/>
          <p:nvPr/>
        </p:nvSpPr>
        <p:spPr>
          <a:xfrm>
            <a:off x="5219700" y="2060575"/>
            <a:ext cx="2933700" cy="41052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27656" name="Объект 14"/>
          <p:cNvGraphicFramePr>
            <a:graphicFrameLocks noChangeAspect="1"/>
          </p:cNvGraphicFramePr>
          <p:nvPr/>
        </p:nvGraphicFramePr>
        <p:xfrm>
          <a:off x="5219700" y="2060575"/>
          <a:ext cx="2933700" cy="410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9" name="Документ" r:id="rId7" imgW="5938880" imgH="9692458" progId="Word.Document.12">
                  <p:embed/>
                </p:oleObj>
              </mc:Choice>
              <mc:Fallback>
                <p:oleObj name="Документ" r:id="rId7" imgW="5938880" imgH="9692458" progId="Word.Document.12">
                  <p:embed/>
                  <p:pic>
                    <p:nvPicPr>
                      <p:cNvPr id="27656" name="Объект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2060575"/>
                        <a:ext cx="2933700" cy="410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278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28675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28678" name="Объект 5"/>
          <p:cNvGraphicFramePr>
            <a:graphicFrameLocks noChangeAspect="1"/>
          </p:cNvGraphicFramePr>
          <p:nvPr/>
        </p:nvGraphicFramePr>
        <p:xfrm>
          <a:off x="5364163" y="2044700"/>
          <a:ext cx="2667000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2" name="Документ" r:id="rId3" imgW="5938880" imgH="9566316" progId="Word.Document.12">
                  <p:embed/>
                </p:oleObj>
              </mc:Choice>
              <mc:Fallback>
                <p:oleObj name="Документ" r:id="rId3" imgW="5938880" imgH="9566316" progId="Word.Document.12">
                  <p:embed/>
                  <p:pic>
                    <p:nvPicPr>
                      <p:cNvPr id="28678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2044700"/>
                        <a:ext cx="2667000" cy="404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9" name="Объект 6"/>
          <p:cNvGraphicFramePr>
            <a:graphicFrameLocks noChangeAspect="1"/>
          </p:cNvGraphicFramePr>
          <p:nvPr/>
        </p:nvGraphicFramePr>
        <p:xfrm>
          <a:off x="808038" y="1916113"/>
          <a:ext cx="3095625" cy="432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3" name="Документ" r:id="rId5" imgW="7558476" imgH="10552453" progId="Word.Document.12">
                  <p:embed/>
                </p:oleObj>
              </mc:Choice>
              <mc:Fallback>
                <p:oleObj name="Документ" r:id="rId5" imgW="7558476" imgH="10552453" progId="Word.Document.12">
                  <p:embed/>
                  <p:pic>
                    <p:nvPicPr>
                      <p:cNvPr id="28679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038" y="1916113"/>
                        <a:ext cx="3095625" cy="432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134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29699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29702" name="Объект 7"/>
          <p:cNvGraphicFramePr>
            <a:graphicFrameLocks noChangeAspect="1"/>
          </p:cNvGraphicFramePr>
          <p:nvPr/>
        </p:nvGraphicFramePr>
        <p:xfrm>
          <a:off x="9207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6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29702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3" name="Объект 8"/>
          <p:cNvGraphicFramePr>
            <a:graphicFrameLocks noChangeAspect="1"/>
          </p:cNvGraphicFramePr>
          <p:nvPr/>
        </p:nvGraphicFramePr>
        <p:xfrm>
          <a:off x="5435600" y="1990725"/>
          <a:ext cx="2559050" cy="411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7" name="Документ" r:id="rId5" imgW="5938880" imgH="9554456" progId="Word.Document.12">
                  <p:embed/>
                </p:oleObj>
              </mc:Choice>
              <mc:Fallback>
                <p:oleObj name="Документ" r:id="rId5" imgW="5938880" imgH="9554456" progId="Word.Document.12">
                  <p:embed/>
                  <p:pic>
                    <p:nvPicPr>
                      <p:cNvPr id="29703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1990725"/>
                        <a:ext cx="2559050" cy="411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711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0723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30726" name="Объект 5"/>
          <p:cNvGraphicFramePr>
            <a:graphicFrameLocks noChangeAspect="1"/>
          </p:cNvGraphicFramePr>
          <p:nvPr/>
        </p:nvGraphicFramePr>
        <p:xfrm>
          <a:off x="9207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0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3072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7" name="Объект 6"/>
          <p:cNvGraphicFramePr>
            <a:graphicFrameLocks noChangeAspect="1"/>
          </p:cNvGraphicFramePr>
          <p:nvPr/>
        </p:nvGraphicFramePr>
        <p:xfrm>
          <a:off x="5462588" y="2044700"/>
          <a:ext cx="2538412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1" name="Документ" r:id="rId5" imgW="5938880" imgH="9505581" progId="Word.Document.12">
                  <p:embed/>
                </p:oleObj>
              </mc:Choice>
              <mc:Fallback>
                <p:oleObj name="Документ" r:id="rId5" imgW="5938880" imgH="9505581" progId="Word.Document.12">
                  <p:embed/>
                  <p:pic>
                    <p:nvPicPr>
                      <p:cNvPr id="3072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2588" y="2044700"/>
                        <a:ext cx="2538412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30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1747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31750" name="Объект 5"/>
          <p:cNvGraphicFramePr>
            <a:graphicFrameLocks noChangeAspect="1"/>
          </p:cNvGraphicFramePr>
          <p:nvPr/>
        </p:nvGraphicFramePr>
        <p:xfrm>
          <a:off x="9207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4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3175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1" name="Объект 6"/>
          <p:cNvGraphicFramePr>
            <a:graphicFrameLocks noChangeAspect="1"/>
          </p:cNvGraphicFramePr>
          <p:nvPr/>
        </p:nvGraphicFramePr>
        <p:xfrm>
          <a:off x="5464175" y="2044700"/>
          <a:ext cx="253523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5" name="Документ" r:id="rId5" imgW="5938880" imgH="9517440" progId="Word.Document.12">
                  <p:embed/>
                </p:oleObj>
              </mc:Choice>
              <mc:Fallback>
                <p:oleObj name="Документ" r:id="rId5" imgW="5938880" imgH="9517440" progId="Word.Document.12">
                  <p:embed/>
                  <p:pic>
                    <p:nvPicPr>
                      <p:cNvPr id="31751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4175" y="2044700"/>
                        <a:ext cx="2535238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127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2771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32774" name="Объект 5"/>
          <p:cNvGraphicFramePr>
            <a:graphicFrameLocks noChangeAspect="1"/>
          </p:cNvGraphicFramePr>
          <p:nvPr/>
        </p:nvGraphicFramePr>
        <p:xfrm>
          <a:off x="974725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8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32774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725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5" name="Объект 6"/>
          <p:cNvGraphicFramePr>
            <a:graphicFrameLocks noChangeAspect="1"/>
          </p:cNvGraphicFramePr>
          <p:nvPr/>
        </p:nvGraphicFramePr>
        <p:xfrm>
          <a:off x="5427663" y="2044700"/>
          <a:ext cx="26098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9" name="Документ" r:id="rId5" imgW="5938880" imgH="9247547" progId="Word.Document.12">
                  <p:embed/>
                </p:oleObj>
              </mc:Choice>
              <mc:Fallback>
                <p:oleObj name="Документ" r:id="rId5" imgW="5938880" imgH="9247547" progId="Word.Document.12">
                  <p:embed/>
                  <p:pic>
                    <p:nvPicPr>
                      <p:cNvPr id="32775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7663" y="2044700"/>
                        <a:ext cx="260985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379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18805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040560"/>
          </a:xfrm>
        </p:spPr>
        <p:txBody>
          <a:bodyPr>
            <a:normAutofit/>
          </a:bodyPr>
          <a:lstStyle/>
          <a:p>
            <a:pPr algn="ctr"/>
            <a:endParaRPr lang="ru-RU" dirty="0">
              <a:latin typeface="Book Antiqua" pitchFamily="18" charset="0"/>
            </a:endParaRPr>
          </a:p>
          <a:p>
            <a:pPr algn="ctr"/>
            <a:endParaRPr lang="ru-RU" dirty="0" smtClean="0">
              <a:latin typeface="Book Antiqua" pitchFamily="18" charset="0"/>
            </a:endParaRPr>
          </a:p>
          <a:p>
            <a:pPr algn="ctr"/>
            <a:endParaRPr lang="ru-RU" dirty="0">
              <a:latin typeface="Book Antiqua" pitchFamily="18" charset="0"/>
            </a:endParaRPr>
          </a:p>
          <a:p>
            <a:pPr algn="ctr"/>
            <a:endParaRPr lang="ru-RU" dirty="0" smtClean="0">
              <a:latin typeface="Book Antiqua" pitchFamily="18" charset="0"/>
            </a:endParaRPr>
          </a:p>
          <a:p>
            <a:pPr algn="ctr"/>
            <a:r>
              <a:rPr lang="ru-RU" dirty="0" smtClean="0">
                <a:latin typeface="Book Antiqua" pitchFamily="18" charset="0"/>
              </a:rPr>
              <a:t>   </a:t>
            </a:r>
          </a:p>
          <a:p>
            <a:pPr algn="ctr"/>
            <a:endParaRPr lang="ru-RU" dirty="0">
              <a:latin typeface="Book Antiqua" pitchFamily="18" charset="0"/>
            </a:endParaRPr>
          </a:p>
          <a:p>
            <a:pPr algn="ctr"/>
            <a:endParaRPr lang="ru-RU" dirty="0" smtClean="0">
              <a:latin typeface="Book Antiqua" pitchFamily="18" charset="0"/>
            </a:endParaRPr>
          </a:p>
          <a:p>
            <a:pPr algn="ctr"/>
            <a:endParaRPr lang="ru-RU" dirty="0">
              <a:latin typeface="Book Antiqua" pitchFamily="18" charset="0"/>
            </a:endParaRPr>
          </a:p>
          <a:p>
            <a:pPr algn="ctr"/>
            <a:endParaRPr lang="ru-RU" dirty="0" smtClean="0">
              <a:latin typeface="Book Antiqua" pitchFamily="18" charset="0"/>
            </a:endParaRPr>
          </a:p>
          <a:p>
            <a:pPr algn="ctr"/>
            <a:r>
              <a:rPr lang="ru-RU" sz="2400" u="sng" dirty="0" smtClean="0">
                <a:solidFill>
                  <a:srgbClr val="C00000"/>
                </a:solidFill>
                <a:latin typeface="Book Antiqua" pitchFamily="18" charset="0"/>
              </a:rPr>
              <a:t>Цель:</a:t>
            </a:r>
            <a:r>
              <a:rPr lang="ru-RU" dirty="0" smtClean="0">
                <a:latin typeface="Book Antiqua" pitchFamily="18" charset="0"/>
              </a:rPr>
              <a:t> </a:t>
            </a:r>
            <a:r>
              <a:rPr lang="ru-RU" sz="2400" i="1" dirty="0" smtClean="0">
                <a:latin typeface="Book Antiqua" pitchFamily="18" charset="0"/>
              </a:rPr>
              <a:t>формирование экологической культуры самых маленьких граждан нашего города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700808"/>
            <a:ext cx="4912561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973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3795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33798" name="Объект 5"/>
          <p:cNvGraphicFramePr>
            <a:graphicFrameLocks noChangeAspect="1"/>
          </p:cNvGraphicFramePr>
          <p:nvPr/>
        </p:nvGraphicFramePr>
        <p:xfrm>
          <a:off x="9207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2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33798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9" name="Объект 6"/>
          <p:cNvGraphicFramePr>
            <a:graphicFrameLocks noChangeAspect="1"/>
          </p:cNvGraphicFramePr>
          <p:nvPr/>
        </p:nvGraphicFramePr>
        <p:xfrm>
          <a:off x="5435600" y="2044700"/>
          <a:ext cx="25939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3" name="Документ" r:id="rId5" imgW="5938880" imgH="9302172" progId="Word.Document.12">
                  <p:embed/>
                </p:oleObj>
              </mc:Choice>
              <mc:Fallback>
                <p:oleObj name="Документ" r:id="rId5" imgW="5938880" imgH="9302172" progId="Word.Document.12">
                  <p:embed/>
                  <p:pic>
                    <p:nvPicPr>
                      <p:cNvPr id="33799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2044700"/>
                        <a:ext cx="25939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264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4819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34822" name="Объект 5"/>
          <p:cNvGraphicFramePr>
            <a:graphicFrameLocks noChangeAspect="1"/>
          </p:cNvGraphicFramePr>
          <p:nvPr/>
        </p:nvGraphicFramePr>
        <p:xfrm>
          <a:off x="9207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6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34822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3" name="Объект 6"/>
          <p:cNvGraphicFramePr>
            <a:graphicFrameLocks noChangeAspect="1"/>
          </p:cNvGraphicFramePr>
          <p:nvPr/>
        </p:nvGraphicFramePr>
        <p:xfrm>
          <a:off x="5449888" y="2044700"/>
          <a:ext cx="2563812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7" name="Документ" r:id="rId5" imgW="5938880" imgH="9415377" progId="Word.Document.12">
                  <p:embed/>
                </p:oleObj>
              </mc:Choice>
              <mc:Fallback>
                <p:oleObj name="Документ" r:id="rId5" imgW="5938880" imgH="9415377" progId="Word.Document.12">
                  <p:embed/>
                  <p:pic>
                    <p:nvPicPr>
                      <p:cNvPr id="34823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888" y="2044700"/>
                        <a:ext cx="2563812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478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5843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35846" name="Объект 5"/>
          <p:cNvGraphicFramePr>
            <a:graphicFrameLocks noChangeAspect="1"/>
          </p:cNvGraphicFramePr>
          <p:nvPr/>
        </p:nvGraphicFramePr>
        <p:xfrm>
          <a:off x="9207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0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3584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7" name="Объект 6"/>
          <p:cNvGraphicFramePr>
            <a:graphicFrameLocks noChangeAspect="1"/>
          </p:cNvGraphicFramePr>
          <p:nvPr/>
        </p:nvGraphicFramePr>
        <p:xfrm>
          <a:off x="5486400" y="2044700"/>
          <a:ext cx="24923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1" name="Документ" r:id="rId5" imgW="5938880" imgH="9684911" progId="Word.Document.12">
                  <p:embed/>
                </p:oleObj>
              </mc:Choice>
              <mc:Fallback>
                <p:oleObj name="Документ" r:id="rId5" imgW="5938880" imgH="9684911" progId="Word.Document.12">
                  <p:embed/>
                  <p:pic>
                    <p:nvPicPr>
                      <p:cNvPr id="3584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2044700"/>
                        <a:ext cx="24923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454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6867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36870" name="Объект 5"/>
          <p:cNvGraphicFramePr>
            <a:graphicFrameLocks noChangeAspect="1"/>
          </p:cNvGraphicFramePr>
          <p:nvPr/>
        </p:nvGraphicFramePr>
        <p:xfrm>
          <a:off x="9207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4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3687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1" name="Объект 6"/>
          <p:cNvGraphicFramePr>
            <a:graphicFrameLocks noChangeAspect="1"/>
          </p:cNvGraphicFramePr>
          <p:nvPr/>
        </p:nvGraphicFramePr>
        <p:xfrm>
          <a:off x="5486400" y="2044700"/>
          <a:ext cx="24907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5" name="Документ" r:id="rId5" imgW="5938880" imgH="9691739" progId="Word.Document.12">
                  <p:embed/>
                </p:oleObj>
              </mc:Choice>
              <mc:Fallback>
                <p:oleObj name="Документ" r:id="rId5" imgW="5938880" imgH="9691739" progId="Word.Document.12">
                  <p:embed/>
                  <p:pic>
                    <p:nvPicPr>
                      <p:cNvPr id="36871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2044700"/>
                        <a:ext cx="2490788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128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7891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37894" name="Объект 5"/>
          <p:cNvGraphicFramePr>
            <a:graphicFrameLocks noChangeAspect="1"/>
          </p:cNvGraphicFramePr>
          <p:nvPr/>
        </p:nvGraphicFramePr>
        <p:xfrm>
          <a:off x="9207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8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37894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5" name="Объект 6"/>
          <p:cNvGraphicFramePr>
            <a:graphicFrameLocks noChangeAspect="1"/>
          </p:cNvGraphicFramePr>
          <p:nvPr/>
        </p:nvGraphicFramePr>
        <p:xfrm>
          <a:off x="5449888" y="2044700"/>
          <a:ext cx="25654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9" name="Документ" r:id="rId5" imgW="5938880" imgH="9410345" progId="Word.Document.12">
                  <p:embed/>
                </p:oleObj>
              </mc:Choice>
              <mc:Fallback>
                <p:oleObj name="Документ" r:id="rId5" imgW="5938880" imgH="9410345" progId="Word.Document.12">
                  <p:embed/>
                  <p:pic>
                    <p:nvPicPr>
                      <p:cNvPr id="37895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888" y="2044700"/>
                        <a:ext cx="25654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411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8915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38918" name="Объект 5"/>
          <p:cNvGraphicFramePr>
            <a:graphicFrameLocks noChangeAspect="1"/>
          </p:cNvGraphicFramePr>
          <p:nvPr/>
        </p:nvGraphicFramePr>
        <p:xfrm>
          <a:off x="9207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2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38918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9" name="Объект 6"/>
          <p:cNvGraphicFramePr>
            <a:graphicFrameLocks noChangeAspect="1"/>
          </p:cNvGraphicFramePr>
          <p:nvPr/>
        </p:nvGraphicFramePr>
        <p:xfrm>
          <a:off x="5468938" y="2044700"/>
          <a:ext cx="25273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3" name="Документ" r:id="rId5" imgW="5938880" imgH="9546550" progId="Word.Document.12">
                  <p:embed/>
                </p:oleObj>
              </mc:Choice>
              <mc:Fallback>
                <p:oleObj name="Документ" r:id="rId5" imgW="5938880" imgH="9546550" progId="Word.Document.12">
                  <p:embed/>
                  <p:pic>
                    <p:nvPicPr>
                      <p:cNvPr id="38919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8938" y="2044700"/>
                        <a:ext cx="25273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495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9939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39942" name="Объект 5"/>
          <p:cNvGraphicFramePr>
            <a:graphicFrameLocks noChangeAspect="1"/>
          </p:cNvGraphicFramePr>
          <p:nvPr/>
        </p:nvGraphicFramePr>
        <p:xfrm>
          <a:off x="9207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6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39942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3" name="Объект 6"/>
          <p:cNvGraphicFramePr>
            <a:graphicFrameLocks noChangeAspect="1"/>
          </p:cNvGraphicFramePr>
          <p:nvPr/>
        </p:nvGraphicFramePr>
        <p:xfrm>
          <a:off x="5483225" y="2044700"/>
          <a:ext cx="249713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7" name="Документ" r:id="rId5" imgW="5938880" imgH="9662630" progId="Word.Document.12">
                  <p:embed/>
                </p:oleObj>
              </mc:Choice>
              <mc:Fallback>
                <p:oleObj name="Документ" r:id="rId5" imgW="5938880" imgH="9662630" progId="Word.Document.12">
                  <p:embed/>
                  <p:pic>
                    <p:nvPicPr>
                      <p:cNvPr id="39943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3225" y="2044700"/>
                        <a:ext cx="2497138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49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40963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40966" name="Объект 5"/>
          <p:cNvGraphicFramePr>
            <a:graphicFrameLocks noChangeAspect="1"/>
          </p:cNvGraphicFramePr>
          <p:nvPr/>
        </p:nvGraphicFramePr>
        <p:xfrm>
          <a:off x="9207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0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4096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7" name="Объект 6"/>
          <p:cNvGraphicFramePr>
            <a:graphicFrameLocks noChangeAspect="1"/>
          </p:cNvGraphicFramePr>
          <p:nvPr/>
        </p:nvGraphicFramePr>
        <p:xfrm>
          <a:off x="5435600" y="2044700"/>
          <a:ext cx="25923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1" name="Документ" r:id="rId5" imgW="5938880" imgH="9307204" progId="Word.Document.12">
                  <p:embed/>
                </p:oleObj>
              </mc:Choice>
              <mc:Fallback>
                <p:oleObj name="Документ" r:id="rId5" imgW="5938880" imgH="9307204" progId="Word.Document.12">
                  <p:embed/>
                  <p:pic>
                    <p:nvPicPr>
                      <p:cNvPr id="4096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2044700"/>
                        <a:ext cx="2592388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057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41990" name="Объект 5"/>
          <p:cNvGraphicFramePr>
            <a:graphicFrameLocks noChangeAspect="1"/>
          </p:cNvGraphicFramePr>
          <p:nvPr/>
        </p:nvGraphicFramePr>
        <p:xfrm>
          <a:off x="9207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4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4199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1" name="Объект 6"/>
          <p:cNvGraphicFramePr>
            <a:graphicFrameLocks noChangeAspect="1"/>
          </p:cNvGraphicFramePr>
          <p:nvPr/>
        </p:nvGraphicFramePr>
        <p:xfrm>
          <a:off x="5462588" y="2044700"/>
          <a:ext cx="2538412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5" name="Документ" r:id="rId5" imgW="5938880" imgH="9508456" progId="Word.Document.12">
                  <p:embed/>
                </p:oleObj>
              </mc:Choice>
              <mc:Fallback>
                <p:oleObj name="Документ" r:id="rId5" imgW="5938880" imgH="9508456" progId="Word.Document.12">
                  <p:embed/>
                  <p:pic>
                    <p:nvPicPr>
                      <p:cNvPr id="41991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2588" y="2044700"/>
                        <a:ext cx="2538412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288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43011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43014" name="Объект 5"/>
          <p:cNvGraphicFramePr>
            <a:graphicFrameLocks noChangeAspect="1"/>
          </p:cNvGraphicFramePr>
          <p:nvPr/>
        </p:nvGraphicFramePr>
        <p:xfrm>
          <a:off x="9207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8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43014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5" name="Объект 6"/>
          <p:cNvGraphicFramePr>
            <a:graphicFrameLocks noChangeAspect="1"/>
          </p:cNvGraphicFramePr>
          <p:nvPr/>
        </p:nvGraphicFramePr>
        <p:xfrm>
          <a:off x="5456238" y="2044700"/>
          <a:ext cx="2551112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9" name="Документ" r:id="rId5" imgW="5938880" imgH="9460658" progId="Word.Document.12">
                  <p:embed/>
                </p:oleObj>
              </mc:Choice>
              <mc:Fallback>
                <p:oleObj name="Документ" r:id="rId5" imgW="5938880" imgH="9460658" progId="Word.Document.12">
                  <p:embed/>
                  <p:pic>
                    <p:nvPicPr>
                      <p:cNvPr id="43015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6238" y="2044700"/>
                        <a:ext cx="2551112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413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332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31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3100" b="1" dirty="0" smtClean="0">
                <a:latin typeface="Book Antiqua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b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</a:br>
            <a:endParaRPr lang="ru-RU" sz="27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91264" cy="5544616"/>
          </a:xfrm>
        </p:spPr>
        <p:txBody>
          <a:bodyPr>
            <a:normAutofit fontScale="92500" lnSpcReduction="20000"/>
          </a:bodyPr>
          <a:lstStyle/>
          <a:p>
            <a:r>
              <a:rPr lang="ru-RU" sz="2400" u="sng" dirty="0" smtClean="0">
                <a:solidFill>
                  <a:srgbClr val="C00000"/>
                </a:solidFill>
                <a:latin typeface="Book Antiqua" pitchFamily="18" charset="0"/>
              </a:rPr>
              <a:t>Актуальность:</a:t>
            </a:r>
          </a:p>
          <a:p>
            <a:pPr algn="ctr"/>
            <a:r>
              <a:rPr lang="ru-RU" sz="2400" dirty="0" smtClean="0">
                <a:latin typeface="Book Antiqua" pitchFamily="18" charset="0"/>
              </a:rPr>
              <a:t> </a:t>
            </a:r>
            <a:r>
              <a:rPr lang="ru-RU" sz="2400" i="1" dirty="0" smtClean="0">
                <a:latin typeface="Book Antiqua" pitchFamily="18" charset="0"/>
              </a:rPr>
              <a:t>формирование экологической культуры необходимо   начинать в самого раннего возраста, что мы и предлагаем</a:t>
            </a:r>
          </a:p>
          <a:p>
            <a:pPr algn="ctr"/>
            <a:endParaRPr lang="ru-RU" sz="2400" b="0" dirty="0">
              <a:latin typeface="Book Antiqua" pitchFamily="18" charset="0"/>
            </a:endParaRPr>
          </a:p>
          <a:p>
            <a:pPr algn="ctr"/>
            <a:endParaRPr lang="ru-RU" sz="2400" dirty="0" smtClean="0">
              <a:latin typeface="Book Antiqua" pitchFamily="18" charset="0"/>
            </a:endParaRPr>
          </a:p>
          <a:p>
            <a:pPr algn="ctr"/>
            <a:endParaRPr lang="ru-RU" sz="2400" dirty="0">
              <a:latin typeface="Book Antiqua" pitchFamily="18" charset="0"/>
            </a:endParaRPr>
          </a:p>
          <a:p>
            <a:pPr algn="ctr"/>
            <a:endParaRPr lang="ru-RU" sz="2400" dirty="0" smtClean="0">
              <a:latin typeface="Book Antiqua" pitchFamily="18" charset="0"/>
            </a:endParaRPr>
          </a:p>
          <a:p>
            <a:pPr algn="ctr"/>
            <a:endParaRPr lang="ru-RU" sz="2400" dirty="0" smtClean="0">
              <a:latin typeface="Book Antiqua" pitchFamily="18" charset="0"/>
            </a:endParaRPr>
          </a:p>
          <a:p>
            <a:pPr algn="ctr"/>
            <a:endParaRPr lang="ru-RU" sz="1700" dirty="0" smtClean="0">
              <a:latin typeface="Book Antiqua" pitchFamily="18" charset="0"/>
            </a:endParaRPr>
          </a:p>
          <a:p>
            <a:pPr algn="ctr"/>
            <a:endParaRPr lang="ru-RU" sz="1700" dirty="0" smtClean="0">
              <a:latin typeface="Book Antiqua" pitchFamily="18" charset="0"/>
            </a:endParaRPr>
          </a:p>
          <a:p>
            <a:pPr algn="ctr"/>
            <a:endParaRPr lang="ru-RU" sz="1700" dirty="0">
              <a:latin typeface="Book Antiqua" pitchFamily="18" charset="0"/>
            </a:endParaRPr>
          </a:p>
          <a:p>
            <a:pPr algn="r"/>
            <a:endParaRPr lang="ru-RU" sz="1700" i="1" dirty="0" smtClean="0">
              <a:latin typeface="Book Antiqua" pitchFamily="18" charset="0"/>
            </a:endParaRPr>
          </a:p>
          <a:p>
            <a:pPr algn="r"/>
            <a:r>
              <a:rPr lang="ru-RU" sz="1700" i="1" dirty="0" smtClean="0">
                <a:latin typeface="Book Antiqua" pitchFamily="18" charset="0"/>
              </a:rPr>
              <a:t>«</a:t>
            </a:r>
            <a:r>
              <a:rPr lang="ru-RU" sz="1700" i="1" dirty="0" smtClean="0">
                <a:latin typeface="Book Antiqua" pitchFamily="18" charset="0"/>
              </a:rPr>
              <a:t>Все усилия при воспитании окажутся тщетны,</a:t>
            </a:r>
          </a:p>
          <a:p>
            <a:pPr algn="r"/>
            <a:r>
              <a:rPr lang="ru-RU" sz="1700" i="1" dirty="0" smtClean="0">
                <a:latin typeface="Book Antiqua" pitchFamily="18" charset="0"/>
              </a:rPr>
              <a:t>пока вы не научите  ваших воспитанников любить поле, птиц и цветы» </a:t>
            </a:r>
          </a:p>
          <a:p>
            <a:pPr algn="r"/>
            <a:r>
              <a:rPr lang="ru-RU" sz="1700" b="0" i="1" dirty="0" smtClean="0">
                <a:latin typeface="Book Antiqua" pitchFamily="18" charset="0"/>
              </a:rPr>
              <a:t>/ английский писатель-моралист </a:t>
            </a:r>
            <a:r>
              <a:rPr lang="ru-RU" sz="1700" b="0" i="1" dirty="0" err="1" smtClean="0">
                <a:latin typeface="Book Antiqua" pitchFamily="18" charset="0"/>
              </a:rPr>
              <a:t>Д.Рескин</a:t>
            </a:r>
            <a:r>
              <a:rPr lang="ru-RU" sz="1700" b="0" i="1" dirty="0" smtClean="0">
                <a:latin typeface="Book Antiqua" pitchFamily="18" charset="0"/>
              </a:rPr>
              <a:t>/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95" y="2492896"/>
            <a:ext cx="426287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47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44035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44038" name="Объект 5"/>
          <p:cNvGraphicFramePr>
            <a:graphicFrameLocks noChangeAspect="1"/>
          </p:cNvGraphicFramePr>
          <p:nvPr/>
        </p:nvGraphicFramePr>
        <p:xfrm>
          <a:off x="9207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2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44038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9" name="Объект 6"/>
          <p:cNvGraphicFramePr>
            <a:graphicFrameLocks noChangeAspect="1"/>
          </p:cNvGraphicFramePr>
          <p:nvPr/>
        </p:nvGraphicFramePr>
        <p:xfrm>
          <a:off x="5480050" y="2044700"/>
          <a:ext cx="25050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3" name="Документ" r:id="rId5" imgW="5938880" imgH="9632801" progId="Word.Document.12">
                  <p:embed/>
                </p:oleObj>
              </mc:Choice>
              <mc:Fallback>
                <p:oleObj name="Документ" r:id="rId5" imgW="5938880" imgH="9632801" progId="Word.Document.12">
                  <p:embed/>
                  <p:pic>
                    <p:nvPicPr>
                      <p:cNvPr id="44039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0050" y="2044700"/>
                        <a:ext cx="25050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412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45059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45062" name="Объект 5"/>
          <p:cNvGraphicFramePr>
            <a:graphicFrameLocks noChangeAspect="1"/>
          </p:cNvGraphicFramePr>
          <p:nvPr/>
        </p:nvGraphicFramePr>
        <p:xfrm>
          <a:off x="9207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6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45062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3" name="Объект 6"/>
          <p:cNvGraphicFramePr>
            <a:graphicFrameLocks noChangeAspect="1"/>
          </p:cNvGraphicFramePr>
          <p:nvPr/>
        </p:nvGraphicFramePr>
        <p:xfrm>
          <a:off x="5468938" y="2044700"/>
          <a:ext cx="25273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7" name="Документ" r:id="rId5" imgW="5938880" imgH="9551941" progId="Word.Document.12">
                  <p:embed/>
                </p:oleObj>
              </mc:Choice>
              <mc:Fallback>
                <p:oleObj name="Документ" r:id="rId5" imgW="5938880" imgH="9551941" progId="Word.Document.12">
                  <p:embed/>
                  <p:pic>
                    <p:nvPicPr>
                      <p:cNvPr id="45063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8938" y="2044700"/>
                        <a:ext cx="25273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032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46083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46086" name="Объект 5"/>
          <p:cNvGraphicFramePr>
            <a:graphicFrameLocks noChangeAspect="1"/>
          </p:cNvGraphicFramePr>
          <p:nvPr/>
        </p:nvGraphicFramePr>
        <p:xfrm>
          <a:off x="9207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0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4608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7" name="Объект 6"/>
          <p:cNvGraphicFramePr>
            <a:graphicFrameLocks noChangeAspect="1"/>
          </p:cNvGraphicFramePr>
          <p:nvPr/>
        </p:nvGraphicFramePr>
        <p:xfrm>
          <a:off x="5494338" y="2044700"/>
          <a:ext cx="2474912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1" name="Документ" r:id="rId5" imgW="5938880" imgH="9752474" progId="Word.Document.12">
                  <p:embed/>
                </p:oleObj>
              </mc:Choice>
              <mc:Fallback>
                <p:oleObj name="Документ" r:id="rId5" imgW="5938880" imgH="9752474" progId="Word.Document.12">
                  <p:embed/>
                  <p:pic>
                    <p:nvPicPr>
                      <p:cNvPr id="4608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4338" y="2044700"/>
                        <a:ext cx="2474912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967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47107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47110" name="Объект 5"/>
          <p:cNvGraphicFramePr>
            <a:graphicFrameLocks noChangeAspect="1"/>
          </p:cNvGraphicFramePr>
          <p:nvPr/>
        </p:nvGraphicFramePr>
        <p:xfrm>
          <a:off x="9207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4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4711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1" name="Объект 6"/>
          <p:cNvGraphicFramePr>
            <a:graphicFrameLocks noChangeAspect="1"/>
          </p:cNvGraphicFramePr>
          <p:nvPr/>
        </p:nvGraphicFramePr>
        <p:xfrm>
          <a:off x="5492750" y="2139950"/>
          <a:ext cx="24796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5" name="Документ" r:id="rId5" imgW="5938880" imgH="9733068" progId="Word.Document.12">
                  <p:embed/>
                </p:oleObj>
              </mc:Choice>
              <mc:Fallback>
                <p:oleObj name="Документ" r:id="rId5" imgW="5938880" imgH="9733068" progId="Word.Document.12">
                  <p:embed/>
                  <p:pic>
                    <p:nvPicPr>
                      <p:cNvPr id="47111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2750" y="2139950"/>
                        <a:ext cx="24796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058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48131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48134" name="Объект 5"/>
          <p:cNvGraphicFramePr>
            <a:graphicFrameLocks noChangeAspect="1"/>
          </p:cNvGraphicFramePr>
          <p:nvPr/>
        </p:nvGraphicFramePr>
        <p:xfrm>
          <a:off x="903288" y="2044700"/>
          <a:ext cx="2944812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8" name="Документ" r:id="rId3" imgW="7558476" imgH="10433139" progId="Word.Document.12">
                  <p:embed/>
                </p:oleObj>
              </mc:Choice>
              <mc:Fallback>
                <p:oleObj name="Документ" r:id="rId3" imgW="7558476" imgH="10433139" progId="Word.Document.12">
                  <p:embed/>
                  <p:pic>
                    <p:nvPicPr>
                      <p:cNvPr id="48134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288" y="2044700"/>
                        <a:ext cx="2944812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5" name="Объект 6"/>
          <p:cNvGraphicFramePr>
            <a:graphicFrameLocks noChangeAspect="1"/>
          </p:cNvGraphicFramePr>
          <p:nvPr/>
        </p:nvGraphicFramePr>
        <p:xfrm>
          <a:off x="5467350" y="2044700"/>
          <a:ext cx="25288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9" name="Документ" r:id="rId5" imgW="5938880" imgH="9544034" progId="Word.Document.12">
                  <p:embed/>
                </p:oleObj>
              </mc:Choice>
              <mc:Fallback>
                <p:oleObj name="Документ" r:id="rId5" imgW="5938880" imgH="9544034" progId="Word.Document.12">
                  <p:embed/>
                  <p:pic>
                    <p:nvPicPr>
                      <p:cNvPr id="48135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7350" y="2044700"/>
                        <a:ext cx="2528888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838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49155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49158" name="Объект 5"/>
          <p:cNvGraphicFramePr>
            <a:graphicFrameLocks noChangeAspect="1"/>
          </p:cNvGraphicFramePr>
          <p:nvPr/>
        </p:nvGraphicFramePr>
        <p:xfrm>
          <a:off x="9207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32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49158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9" name="Объект 6"/>
          <p:cNvGraphicFramePr>
            <a:graphicFrameLocks noChangeAspect="1"/>
          </p:cNvGraphicFramePr>
          <p:nvPr/>
        </p:nvGraphicFramePr>
        <p:xfrm>
          <a:off x="5486400" y="2044700"/>
          <a:ext cx="24923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33" name="Документ" r:id="rId5" imgW="5938880" imgH="9684911" progId="Word.Document.12">
                  <p:embed/>
                </p:oleObj>
              </mc:Choice>
              <mc:Fallback>
                <p:oleObj name="Документ" r:id="rId5" imgW="5938880" imgH="9684911" progId="Word.Document.12">
                  <p:embed/>
                  <p:pic>
                    <p:nvPicPr>
                      <p:cNvPr id="49159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2044700"/>
                        <a:ext cx="24923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058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0179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50182" name="Объект 5"/>
          <p:cNvGraphicFramePr>
            <a:graphicFrameLocks noChangeAspect="1"/>
          </p:cNvGraphicFramePr>
          <p:nvPr/>
        </p:nvGraphicFramePr>
        <p:xfrm>
          <a:off x="9207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6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50182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3" name="Объект 6"/>
          <p:cNvGraphicFramePr>
            <a:graphicFrameLocks noChangeAspect="1"/>
          </p:cNvGraphicFramePr>
          <p:nvPr/>
        </p:nvGraphicFramePr>
        <p:xfrm>
          <a:off x="5486400" y="2044700"/>
          <a:ext cx="24923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7" name="Документ" r:id="rId5" imgW="5938880" imgH="9684911" progId="Word.Document.12">
                  <p:embed/>
                </p:oleObj>
              </mc:Choice>
              <mc:Fallback>
                <p:oleObj name="Документ" r:id="rId5" imgW="5938880" imgH="9684911" progId="Word.Document.12">
                  <p:embed/>
                  <p:pic>
                    <p:nvPicPr>
                      <p:cNvPr id="50183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2044700"/>
                        <a:ext cx="24923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020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1203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51206" name="Объект 5"/>
          <p:cNvGraphicFramePr>
            <a:graphicFrameLocks noChangeAspect="1"/>
          </p:cNvGraphicFramePr>
          <p:nvPr/>
        </p:nvGraphicFramePr>
        <p:xfrm>
          <a:off x="9207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0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5120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7" name="Объект 6"/>
          <p:cNvGraphicFramePr>
            <a:graphicFrameLocks noChangeAspect="1"/>
          </p:cNvGraphicFramePr>
          <p:nvPr/>
        </p:nvGraphicFramePr>
        <p:xfrm>
          <a:off x="5467350" y="2044700"/>
          <a:ext cx="25288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1" name="Документ" r:id="rId5" imgW="5938880" imgH="9544394" progId="Word.Document.12">
                  <p:embed/>
                </p:oleObj>
              </mc:Choice>
              <mc:Fallback>
                <p:oleObj name="Документ" r:id="rId5" imgW="5938880" imgH="9544394" progId="Word.Document.12">
                  <p:embed/>
                  <p:pic>
                    <p:nvPicPr>
                      <p:cNvPr id="5120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7350" y="2044700"/>
                        <a:ext cx="2528888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338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2227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52230" name="Объект 7"/>
          <p:cNvGraphicFramePr>
            <a:graphicFrameLocks noChangeAspect="1"/>
          </p:cNvGraphicFramePr>
          <p:nvPr/>
        </p:nvGraphicFramePr>
        <p:xfrm>
          <a:off x="1008063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4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5223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063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1" name="Объект 8"/>
          <p:cNvGraphicFramePr>
            <a:graphicFrameLocks noChangeAspect="1"/>
          </p:cNvGraphicFramePr>
          <p:nvPr/>
        </p:nvGraphicFramePr>
        <p:xfrm>
          <a:off x="5462588" y="2044700"/>
          <a:ext cx="2538412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5" name="Документ" r:id="rId5" imgW="5938880" imgH="9509893" progId="Word.Document.12">
                  <p:embed/>
                </p:oleObj>
              </mc:Choice>
              <mc:Fallback>
                <p:oleObj name="Документ" r:id="rId5" imgW="5938880" imgH="9509893" progId="Word.Document.12">
                  <p:embed/>
                  <p:pic>
                    <p:nvPicPr>
                      <p:cNvPr id="52231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2588" y="2044700"/>
                        <a:ext cx="2538412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935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3251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53254" name="Объект 5"/>
          <p:cNvGraphicFramePr>
            <a:graphicFrameLocks noChangeAspect="1"/>
          </p:cNvGraphicFramePr>
          <p:nvPr/>
        </p:nvGraphicFramePr>
        <p:xfrm>
          <a:off x="9207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8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53254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5" name="Объект 6"/>
          <p:cNvGraphicFramePr>
            <a:graphicFrameLocks noChangeAspect="1"/>
          </p:cNvGraphicFramePr>
          <p:nvPr/>
        </p:nvGraphicFramePr>
        <p:xfrm>
          <a:off x="5497513" y="2044700"/>
          <a:ext cx="2468562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9" name="Документ" r:id="rId5" imgW="5938880" imgH="9774756" progId="Word.Document.12">
                  <p:embed/>
                </p:oleObj>
              </mc:Choice>
              <mc:Fallback>
                <p:oleObj name="Документ" r:id="rId5" imgW="5938880" imgH="9774756" progId="Word.Document.12">
                  <p:embed/>
                  <p:pic>
                    <p:nvPicPr>
                      <p:cNvPr id="53255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7513" y="2044700"/>
                        <a:ext cx="2468562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484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35080" cy="1332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31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3100" b="1" dirty="0" smtClean="0">
                <a:latin typeface="Book Antiqua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b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</a:br>
            <a:endParaRPr lang="ru-RU" sz="27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96752"/>
            <a:ext cx="6840760" cy="5256584"/>
          </a:xfrm>
        </p:spPr>
        <p:txBody>
          <a:bodyPr>
            <a:noAutofit/>
          </a:bodyPr>
          <a:lstStyle/>
          <a:p>
            <a:r>
              <a:rPr lang="ru-RU" u="sng" dirty="0" smtClean="0">
                <a:solidFill>
                  <a:srgbClr val="C00000"/>
                </a:solidFill>
                <a:latin typeface="Book Antiqua" pitchFamily="18" charset="0"/>
              </a:rPr>
              <a:t>Новизна:</a:t>
            </a:r>
          </a:p>
          <a:p>
            <a:pPr algn="just">
              <a:lnSpc>
                <a:spcPct val="170000"/>
              </a:lnSpc>
            </a:pPr>
            <a:r>
              <a:rPr lang="ru-RU" dirty="0" smtClean="0">
                <a:latin typeface="Book Antiqua" pitchFamily="18" charset="0"/>
              </a:rPr>
              <a:t> 1.  </a:t>
            </a:r>
            <a:r>
              <a:rPr lang="ru-RU" i="1" dirty="0" smtClean="0">
                <a:latin typeface="Book Antiqua" pitchFamily="18" charset="0"/>
              </a:rPr>
              <a:t>Пособие </a:t>
            </a:r>
            <a:r>
              <a:rPr lang="ru-RU" i="1" dirty="0" smtClean="0">
                <a:latin typeface="Book Antiqua" pitchFamily="18" charset="0"/>
              </a:rPr>
              <a:t>изготавливается</a:t>
            </a:r>
          </a:p>
          <a:p>
            <a:pPr algn="just">
              <a:lnSpc>
                <a:spcPct val="170000"/>
              </a:lnSpc>
            </a:pPr>
            <a:r>
              <a:rPr lang="ru-RU" i="1" dirty="0" smtClean="0">
                <a:latin typeface="Book Antiqua" pitchFamily="18" charset="0"/>
              </a:rPr>
              <a:t> </a:t>
            </a:r>
            <a:r>
              <a:rPr lang="ru-RU" i="1" dirty="0" smtClean="0">
                <a:latin typeface="Book Antiqua" pitchFamily="18" charset="0"/>
              </a:rPr>
              <a:t>руками детей для детей.</a:t>
            </a:r>
          </a:p>
          <a:p>
            <a:pPr algn="just">
              <a:lnSpc>
                <a:spcPct val="170000"/>
              </a:lnSpc>
            </a:pPr>
            <a:r>
              <a:rPr lang="ru-RU" b="0" i="1" dirty="0" smtClean="0">
                <a:latin typeface="Book Antiqua" pitchFamily="18" charset="0"/>
              </a:rPr>
              <a:t> </a:t>
            </a:r>
            <a:r>
              <a:rPr lang="ru-RU" i="1" dirty="0" smtClean="0">
                <a:latin typeface="Book Antiqua" pitchFamily="18" charset="0"/>
              </a:rPr>
              <a:t>2</a:t>
            </a:r>
            <a:r>
              <a:rPr lang="ru-RU" b="0" i="1" dirty="0" smtClean="0">
                <a:latin typeface="Book Antiqua" pitchFamily="18" charset="0"/>
              </a:rPr>
              <a:t>. </a:t>
            </a:r>
            <a:r>
              <a:rPr lang="ru-RU" i="1" dirty="0" smtClean="0">
                <a:latin typeface="Book Antiqua" pitchFamily="18" charset="0"/>
              </a:rPr>
              <a:t>Новая форма </a:t>
            </a:r>
            <a:r>
              <a:rPr lang="ru-RU" i="1" dirty="0" smtClean="0">
                <a:latin typeface="Book Antiqua" pitchFamily="18" charset="0"/>
              </a:rPr>
              <a:t>восприятия</a:t>
            </a:r>
          </a:p>
          <a:p>
            <a:pPr algn="just">
              <a:lnSpc>
                <a:spcPct val="170000"/>
              </a:lnSpc>
            </a:pPr>
            <a:r>
              <a:rPr lang="ru-RU" i="1" dirty="0" smtClean="0">
                <a:latin typeface="Book Antiqua" pitchFamily="18" charset="0"/>
              </a:rPr>
              <a:t> </a:t>
            </a:r>
            <a:r>
              <a:rPr lang="ru-RU" i="1" dirty="0" smtClean="0">
                <a:latin typeface="Book Antiqua" pitchFamily="18" charset="0"/>
              </a:rPr>
              <a:t>информации и получения </a:t>
            </a:r>
            <a:endParaRPr lang="ru-RU" i="1" dirty="0" smtClean="0">
              <a:latin typeface="Book Antiqua" pitchFamily="18" charset="0"/>
            </a:endParaRPr>
          </a:p>
          <a:p>
            <a:pPr algn="just">
              <a:lnSpc>
                <a:spcPct val="170000"/>
              </a:lnSpc>
            </a:pPr>
            <a:r>
              <a:rPr lang="ru-RU" i="1" dirty="0" smtClean="0">
                <a:latin typeface="Book Antiqua" pitchFamily="18" charset="0"/>
              </a:rPr>
              <a:t>новых </a:t>
            </a:r>
            <a:r>
              <a:rPr lang="ru-RU" i="1" dirty="0" smtClean="0">
                <a:latin typeface="Book Antiqua" pitchFamily="18" charset="0"/>
              </a:rPr>
              <a:t>знаний.</a:t>
            </a:r>
          </a:p>
          <a:p>
            <a:pPr algn="just">
              <a:lnSpc>
                <a:spcPct val="170000"/>
              </a:lnSpc>
            </a:pPr>
            <a:r>
              <a:rPr lang="ru-RU" i="1" dirty="0" smtClean="0">
                <a:latin typeface="Book Antiqua" pitchFamily="18" charset="0"/>
              </a:rPr>
              <a:t> 3.  Подобное пособие </a:t>
            </a:r>
            <a:endParaRPr lang="ru-RU" i="1" dirty="0" smtClean="0">
              <a:latin typeface="Book Antiqua" pitchFamily="18" charset="0"/>
            </a:endParaRPr>
          </a:p>
          <a:p>
            <a:pPr algn="just">
              <a:lnSpc>
                <a:spcPct val="170000"/>
              </a:lnSpc>
            </a:pPr>
            <a:r>
              <a:rPr lang="ru-RU" i="1" dirty="0" smtClean="0">
                <a:latin typeface="Book Antiqua" pitchFamily="18" charset="0"/>
              </a:rPr>
              <a:t>оформляется </a:t>
            </a:r>
            <a:r>
              <a:rPr lang="ru-RU" i="1" dirty="0" smtClean="0">
                <a:latin typeface="Book Antiqua" pitchFamily="18" charset="0"/>
              </a:rPr>
              <a:t>в городе Котельники впервые.</a:t>
            </a:r>
          </a:p>
          <a:p>
            <a:pPr algn="ctr"/>
            <a:endParaRPr lang="ru-RU" b="0" dirty="0">
              <a:latin typeface="Book Antiqua" pitchFamily="18" charset="0"/>
            </a:endParaRPr>
          </a:p>
          <a:p>
            <a:pPr algn="ctr"/>
            <a:endParaRPr lang="ru-RU" dirty="0" smtClean="0">
              <a:latin typeface="Book Antiqua" pitchFamily="18" charset="0"/>
            </a:endParaRPr>
          </a:p>
          <a:p>
            <a:pPr algn="ctr"/>
            <a:endParaRPr lang="ru-RU" dirty="0">
              <a:latin typeface="Book Antiqua" pitchFamily="18" charset="0"/>
            </a:endParaRPr>
          </a:p>
          <a:p>
            <a:pPr algn="ctr"/>
            <a:endParaRPr lang="ru-RU" dirty="0" smtClean="0">
              <a:latin typeface="Book Antiqua" pitchFamily="18" charset="0"/>
            </a:endParaRPr>
          </a:p>
          <a:p>
            <a:pPr algn="ctr"/>
            <a:endParaRPr lang="ru-RU" dirty="0" smtClean="0">
              <a:latin typeface="Book Antiqua" pitchFamily="18" charset="0"/>
            </a:endParaRPr>
          </a:p>
          <a:p>
            <a:pPr algn="ctr"/>
            <a:endParaRPr lang="ru-RU" dirty="0" smtClean="0">
              <a:latin typeface="Book Antiqua" pitchFamily="18" charset="0"/>
            </a:endParaRPr>
          </a:p>
          <a:p>
            <a:pPr algn="ctr"/>
            <a:endParaRPr lang="ru-RU" dirty="0">
              <a:latin typeface="Book Antiqua" pitchFamily="18" charset="0"/>
            </a:endParaRPr>
          </a:p>
          <a:p>
            <a:pPr algn="r"/>
            <a:r>
              <a:rPr lang="ru-RU" b="0" i="1" dirty="0" smtClean="0">
                <a:latin typeface="Book Antiqua" pitchFamily="18" charset="0"/>
              </a:rPr>
              <a:t>/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74" y="782955"/>
            <a:ext cx="1902324" cy="25722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408261"/>
            <a:ext cx="2016224" cy="26715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74" y="4132873"/>
            <a:ext cx="1902324" cy="2535253"/>
          </a:xfrm>
          <a:prstGeom prst="roundRect">
            <a:avLst>
              <a:gd name="adj" fmla="val 5889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1263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4275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54278" name="Объект 5"/>
          <p:cNvGraphicFramePr>
            <a:graphicFrameLocks noChangeAspect="1"/>
          </p:cNvGraphicFramePr>
          <p:nvPr/>
        </p:nvGraphicFramePr>
        <p:xfrm>
          <a:off x="10096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52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54278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96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9" name="Объект 6"/>
          <p:cNvGraphicFramePr>
            <a:graphicFrameLocks noChangeAspect="1"/>
          </p:cNvGraphicFramePr>
          <p:nvPr/>
        </p:nvGraphicFramePr>
        <p:xfrm>
          <a:off x="5481638" y="2044700"/>
          <a:ext cx="2500312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53" name="Документ" r:id="rId5" imgW="5938880" imgH="9650051" progId="Word.Document.12">
                  <p:embed/>
                </p:oleObj>
              </mc:Choice>
              <mc:Fallback>
                <p:oleObj name="Документ" r:id="rId5" imgW="5938880" imgH="9650051" progId="Word.Document.12">
                  <p:embed/>
                  <p:pic>
                    <p:nvPicPr>
                      <p:cNvPr id="54279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1638" y="2044700"/>
                        <a:ext cx="2500312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888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5299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55302" name="Объект 5"/>
          <p:cNvGraphicFramePr>
            <a:graphicFrameLocks noChangeAspect="1"/>
          </p:cNvGraphicFramePr>
          <p:nvPr/>
        </p:nvGraphicFramePr>
        <p:xfrm>
          <a:off x="952500" y="2044700"/>
          <a:ext cx="295592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6" name="Документ" r:id="rId3" imgW="7558476" imgH="10391451" progId="Word.Document.12">
                  <p:embed/>
                </p:oleObj>
              </mc:Choice>
              <mc:Fallback>
                <p:oleObj name="Документ" r:id="rId3" imgW="7558476" imgH="10391451" progId="Word.Document.12">
                  <p:embed/>
                  <p:pic>
                    <p:nvPicPr>
                      <p:cNvPr id="55302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0" y="2044700"/>
                        <a:ext cx="295592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3" name="Объект 6"/>
          <p:cNvGraphicFramePr>
            <a:graphicFrameLocks noChangeAspect="1"/>
          </p:cNvGraphicFramePr>
          <p:nvPr/>
        </p:nvGraphicFramePr>
        <p:xfrm>
          <a:off x="5486400" y="2044700"/>
          <a:ext cx="24923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7" name="Документ" r:id="rId5" imgW="5938880" imgH="9684911" progId="Word.Document.12">
                  <p:embed/>
                </p:oleObj>
              </mc:Choice>
              <mc:Fallback>
                <p:oleObj name="Документ" r:id="rId5" imgW="5938880" imgH="9684911" progId="Word.Document.12">
                  <p:embed/>
                  <p:pic>
                    <p:nvPicPr>
                      <p:cNvPr id="55303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2044700"/>
                        <a:ext cx="24923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33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6323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56326" name="Объект 5"/>
          <p:cNvGraphicFramePr>
            <a:graphicFrameLocks noChangeAspect="1"/>
          </p:cNvGraphicFramePr>
          <p:nvPr/>
        </p:nvGraphicFramePr>
        <p:xfrm>
          <a:off x="9207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00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5632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7" name="Объект 6"/>
          <p:cNvGraphicFramePr>
            <a:graphicFrameLocks noChangeAspect="1"/>
          </p:cNvGraphicFramePr>
          <p:nvPr/>
        </p:nvGraphicFramePr>
        <p:xfrm>
          <a:off x="5456238" y="2044700"/>
          <a:ext cx="25527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01" name="Документ" r:id="rId5" imgW="5938880" imgH="9452033" progId="Word.Document.12">
                  <p:embed/>
                </p:oleObj>
              </mc:Choice>
              <mc:Fallback>
                <p:oleObj name="Документ" r:id="rId5" imgW="5938880" imgH="9452033" progId="Word.Document.12">
                  <p:embed/>
                  <p:pic>
                    <p:nvPicPr>
                      <p:cNvPr id="5632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6238" y="2044700"/>
                        <a:ext cx="25527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802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7347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57350" name="Объект 5"/>
          <p:cNvGraphicFramePr>
            <a:graphicFrameLocks noChangeAspect="1"/>
          </p:cNvGraphicFramePr>
          <p:nvPr/>
        </p:nvGraphicFramePr>
        <p:xfrm>
          <a:off x="879475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4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5735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9475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51" name="Объект 6"/>
          <p:cNvGraphicFramePr>
            <a:graphicFrameLocks noChangeAspect="1"/>
          </p:cNvGraphicFramePr>
          <p:nvPr/>
        </p:nvGraphicFramePr>
        <p:xfrm>
          <a:off x="5481638" y="2044700"/>
          <a:ext cx="25019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5" name="Документ" r:id="rId5" imgW="5938880" imgH="9647895" progId="Word.Document.12">
                  <p:embed/>
                </p:oleObj>
              </mc:Choice>
              <mc:Fallback>
                <p:oleObj name="Документ" r:id="rId5" imgW="5938880" imgH="9647895" progId="Word.Document.12">
                  <p:embed/>
                  <p:pic>
                    <p:nvPicPr>
                      <p:cNvPr id="57351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1638" y="2044700"/>
                        <a:ext cx="25019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376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8371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58374" name="Объект 5"/>
          <p:cNvGraphicFramePr>
            <a:graphicFrameLocks noChangeAspect="1"/>
          </p:cNvGraphicFramePr>
          <p:nvPr/>
        </p:nvGraphicFramePr>
        <p:xfrm>
          <a:off x="9207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8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58374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5" name="Объект 6"/>
          <p:cNvGraphicFramePr>
            <a:graphicFrameLocks noChangeAspect="1"/>
          </p:cNvGraphicFramePr>
          <p:nvPr/>
        </p:nvGraphicFramePr>
        <p:xfrm>
          <a:off x="5464175" y="2044700"/>
          <a:ext cx="253523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9" name="Документ" r:id="rId5" imgW="5938880" imgH="9522112" progId="Word.Document.12">
                  <p:embed/>
                </p:oleObj>
              </mc:Choice>
              <mc:Fallback>
                <p:oleObj name="Документ" r:id="rId5" imgW="5938880" imgH="9522112" progId="Word.Document.12">
                  <p:embed/>
                  <p:pic>
                    <p:nvPicPr>
                      <p:cNvPr id="58375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4175" y="2044700"/>
                        <a:ext cx="2535238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873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1371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9395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040312"/>
          </a:xfrm>
        </p:spPr>
        <p:txBody>
          <a:bodyPr/>
          <a:lstStyle/>
          <a:p>
            <a:pPr algn="ctr"/>
            <a:endParaRPr lang="ru-RU" altLang="ru-RU" smtClean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1916113"/>
            <a:ext cx="3097212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9700" y="1916113"/>
            <a:ext cx="3024188" cy="432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59398" name="Объект 5"/>
          <p:cNvGraphicFramePr>
            <a:graphicFrameLocks noChangeAspect="1"/>
          </p:cNvGraphicFramePr>
          <p:nvPr/>
        </p:nvGraphicFramePr>
        <p:xfrm>
          <a:off x="920750" y="2044700"/>
          <a:ext cx="29114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2" name="Документ" r:id="rId3" imgW="7558476" imgH="10552453" progId="Word.Document.12">
                  <p:embed/>
                </p:oleObj>
              </mc:Choice>
              <mc:Fallback>
                <p:oleObj name="Документ" r:id="rId3" imgW="7558476" imgH="10552453" progId="Word.Document.12">
                  <p:embed/>
                  <p:pic>
                    <p:nvPicPr>
                      <p:cNvPr id="59398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044700"/>
                        <a:ext cx="29114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9" name="Объект 6"/>
          <p:cNvGraphicFramePr>
            <a:graphicFrameLocks noChangeAspect="1"/>
          </p:cNvGraphicFramePr>
          <p:nvPr/>
        </p:nvGraphicFramePr>
        <p:xfrm>
          <a:off x="5454650" y="2044700"/>
          <a:ext cx="25558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3" name="Документ" r:id="rId5" imgW="5938880" imgH="9444127" progId="Word.Document.12">
                  <p:embed/>
                </p:oleObj>
              </mc:Choice>
              <mc:Fallback>
                <p:oleObj name="Документ" r:id="rId5" imgW="5938880" imgH="9444127" progId="Word.Document.12">
                  <p:embed/>
                  <p:pic>
                    <p:nvPicPr>
                      <p:cNvPr id="59399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4650" y="2044700"/>
                        <a:ext cx="25558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305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332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31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3100" b="1" dirty="0" smtClean="0">
                <a:latin typeface="Book Antiqua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r>
              <a:rPr lang="ru-RU" sz="3100" b="1" dirty="0" smtClean="0">
                <a:latin typeface="Book Antiqua" pitchFamily="18" charset="0"/>
              </a:rPr>
              <a:t/>
            </a:r>
            <a:br>
              <a:rPr lang="ru-RU" sz="3100" b="1" dirty="0" smtClean="0">
                <a:latin typeface="Book Antiqua" pitchFamily="18" charset="0"/>
              </a:rPr>
            </a:br>
            <a:endParaRPr lang="ru-RU" sz="3100" b="1" dirty="0"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8720"/>
            <a:ext cx="8964488" cy="6048672"/>
          </a:xfrm>
        </p:spPr>
        <p:txBody>
          <a:bodyPr>
            <a:normAutofit fontScale="85000" lnSpcReduction="10000"/>
          </a:bodyPr>
          <a:lstStyle/>
          <a:p>
            <a:pPr algn="ctr"/>
            <a:endParaRPr lang="ru-RU" sz="1000" u="sng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ctr"/>
            <a:r>
              <a:rPr lang="ru-RU" sz="2400" u="sng" dirty="0">
                <a:solidFill>
                  <a:srgbClr val="C00000"/>
                </a:solidFill>
                <a:latin typeface="Book Antiqua" pitchFamily="18" charset="0"/>
              </a:rPr>
              <a:t>Ш</a:t>
            </a:r>
            <a:r>
              <a:rPr lang="ru-RU" sz="2400" u="sng" dirty="0" smtClean="0">
                <a:solidFill>
                  <a:srgbClr val="C00000"/>
                </a:solidFill>
                <a:latin typeface="Book Antiqua" pitchFamily="18" charset="0"/>
              </a:rPr>
              <a:t>аг 5. Апробация наглядных пособий: внеурочная деятельность</a:t>
            </a:r>
            <a:endParaRPr lang="ru-RU" sz="2400" u="sng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ctr"/>
            <a:endParaRPr lang="ru-RU" sz="2400" u="sng" dirty="0">
              <a:solidFill>
                <a:srgbClr val="C00000"/>
              </a:solidFill>
              <a:latin typeface="Book Antiqua" pitchFamily="18" charset="0"/>
            </a:endParaRPr>
          </a:p>
          <a:p>
            <a:pPr algn="ctr"/>
            <a:endParaRPr lang="ru-RU" sz="2400" u="sng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ctr"/>
            <a:endParaRPr lang="ru-RU" sz="2400" u="sng" dirty="0">
              <a:solidFill>
                <a:srgbClr val="C00000"/>
              </a:solidFill>
              <a:latin typeface="Book Antiqua" pitchFamily="18" charset="0"/>
            </a:endParaRPr>
          </a:p>
          <a:p>
            <a:pPr algn="ctr"/>
            <a:endParaRPr lang="ru-RU" sz="2400" u="sng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r"/>
            <a:endParaRPr lang="ru-RU" sz="1400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r"/>
            <a:endParaRPr lang="ru-RU" sz="1400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r"/>
            <a:endParaRPr lang="ru-RU" sz="1400" dirty="0">
              <a:solidFill>
                <a:srgbClr val="C00000"/>
              </a:solidFill>
              <a:latin typeface="Book Antiqua" pitchFamily="18" charset="0"/>
            </a:endParaRPr>
          </a:p>
          <a:p>
            <a:pPr algn="r"/>
            <a:endParaRPr lang="ru-RU" sz="1400" dirty="0">
              <a:solidFill>
                <a:srgbClr val="C00000"/>
              </a:solidFill>
              <a:latin typeface="Book Antiqua" pitchFamily="18" charset="0"/>
            </a:endParaRPr>
          </a:p>
          <a:p>
            <a:pPr algn="r"/>
            <a:endParaRPr lang="ru-RU" sz="1400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r"/>
            <a:endParaRPr lang="ru-RU" sz="1400" dirty="0">
              <a:solidFill>
                <a:srgbClr val="C00000"/>
              </a:solidFill>
              <a:latin typeface="Book Antiqua" pitchFamily="18" charset="0"/>
            </a:endParaRPr>
          </a:p>
          <a:p>
            <a:pPr algn="r"/>
            <a:endParaRPr lang="ru-RU" sz="1400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r"/>
            <a:endParaRPr lang="ru-RU" sz="1400" dirty="0">
              <a:solidFill>
                <a:srgbClr val="C00000"/>
              </a:solidFill>
              <a:latin typeface="Book Antiqua" pitchFamily="18" charset="0"/>
            </a:endParaRPr>
          </a:p>
          <a:p>
            <a:pPr algn="ctr"/>
            <a:endParaRPr lang="ru-RU" sz="1800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ctr"/>
            <a:endParaRPr lang="ru-RU" sz="1800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ctr"/>
            <a:endParaRPr lang="ru-RU" sz="1800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ctr"/>
            <a:r>
              <a:rPr lang="ru-RU" sz="2600" dirty="0" smtClean="0">
                <a:solidFill>
                  <a:srgbClr val="C00000"/>
                </a:solidFill>
                <a:latin typeface="Book Antiqua" pitchFamily="18" charset="0"/>
              </a:rPr>
              <a:t>ГРУППОВАЯ РАБОТА В 1-ЫХ КЛАССАХ МБОУ КСОШ №3   </a:t>
            </a:r>
            <a:endParaRPr lang="ru-RU" sz="2600" dirty="0" smtClean="0">
              <a:solidFill>
                <a:srgbClr val="C00000"/>
              </a:solidFill>
              <a:latin typeface="Book Antiqua" pitchFamily="18" charset="0"/>
            </a:endParaRPr>
          </a:p>
          <a:p>
            <a:endParaRPr lang="ru-RU" sz="1400" dirty="0">
              <a:solidFill>
                <a:srgbClr val="C00000"/>
              </a:solidFill>
              <a:latin typeface="Book Antiqua" pitchFamily="18" charset="0"/>
            </a:endParaRPr>
          </a:p>
          <a:p>
            <a:endParaRPr lang="ru-RU" sz="1400" dirty="0" smtClean="0">
              <a:solidFill>
                <a:srgbClr val="C00000"/>
              </a:solidFill>
              <a:latin typeface="Book Antiqua" pitchFamily="18" charset="0"/>
            </a:endParaRPr>
          </a:p>
          <a:p>
            <a:endParaRPr lang="ru-RU" sz="1400" dirty="0" smtClean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992650"/>
            <a:ext cx="2880320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83" y="3992650"/>
            <a:ext cx="3096344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614" y="1799167"/>
            <a:ext cx="2880320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94071"/>
            <a:ext cx="3096344" cy="1949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823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404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31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3100" b="1" dirty="0" smtClean="0">
                <a:latin typeface="Book Antiqua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r>
              <a:rPr lang="ru-RU" sz="3100" b="1" dirty="0" smtClean="0">
                <a:latin typeface="Book Antiqua" pitchFamily="18" charset="0"/>
              </a:rPr>
              <a:t/>
            </a:r>
            <a:br>
              <a:rPr lang="ru-RU" sz="3100" b="1" dirty="0" smtClean="0">
                <a:latin typeface="Book Antiqua" pitchFamily="18" charset="0"/>
              </a:rPr>
            </a:br>
            <a:endParaRPr lang="ru-RU" sz="3100" b="1" dirty="0"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908720"/>
            <a:ext cx="9252520" cy="5832648"/>
          </a:xfrm>
        </p:spPr>
        <p:txBody>
          <a:bodyPr>
            <a:normAutofit/>
          </a:bodyPr>
          <a:lstStyle/>
          <a:p>
            <a:pPr algn="ctr"/>
            <a:endParaRPr lang="ru-RU" sz="1000" u="sng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ctr"/>
            <a:r>
              <a:rPr lang="ru-RU" u="sng" dirty="0">
                <a:solidFill>
                  <a:srgbClr val="C00000"/>
                </a:solidFill>
                <a:latin typeface="Book Antiqua" pitchFamily="18" charset="0"/>
              </a:rPr>
              <a:t>Ш</a:t>
            </a:r>
            <a:r>
              <a:rPr lang="ru-RU" u="sng" dirty="0" smtClean="0">
                <a:solidFill>
                  <a:srgbClr val="C00000"/>
                </a:solidFill>
                <a:latin typeface="Book Antiqua" pitchFamily="18" charset="0"/>
              </a:rPr>
              <a:t>аг 5. Апробация наглядных пособий: внеурочная деятельность</a:t>
            </a:r>
            <a:endParaRPr lang="ru-RU" u="sng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ctr"/>
            <a:endParaRPr lang="ru-RU" sz="2400" u="sng" dirty="0">
              <a:solidFill>
                <a:srgbClr val="C00000"/>
              </a:solidFill>
              <a:latin typeface="Book Antiqua" pitchFamily="18" charset="0"/>
            </a:endParaRPr>
          </a:p>
          <a:p>
            <a:pPr algn="ctr"/>
            <a:endParaRPr lang="ru-RU" sz="2400" u="sng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ctr"/>
            <a:endParaRPr lang="ru-RU" sz="2400" u="sng" dirty="0">
              <a:solidFill>
                <a:srgbClr val="C00000"/>
              </a:solidFill>
              <a:latin typeface="Book Antiqua" pitchFamily="18" charset="0"/>
            </a:endParaRPr>
          </a:p>
          <a:p>
            <a:pPr algn="ctr"/>
            <a:endParaRPr lang="ru-RU" sz="2400" u="sng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r"/>
            <a:endParaRPr lang="ru-RU" sz="1400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r"/>
            <a:endParaRPr lang="ru-RU" sz="1400" dirty="0">
              <a:solidFill>
                <a:srgbClr val="C00000"/>
              </a:solidFill>
              <a:latin typeface="Book Antiqua" pitchFamily="18" charset="0"/>
            </a:endParaRPr>
          </a:p>
          <a:p>
            <a:pPr algn="r"/>
            <a:endParaRPr lang="ru-RU" sz="1400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r"/>
            <a:endParaRPr lang="ru-RU" sz="1400" dirty="0">
              <a:solidFill>
                <a:srgbClr val="C00000"/>
              </a:solidFill>
              <a:latin typeface="Book Antiqua" pitchFamily="18" charset="0"/>
            </a:endParaRPr>
          </a:p>
          <a:p>
            <a:pPr algn="r"/>
            <a:endParaRPr lang="ru-RU" sz="1400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r"/>
            <a:endParaRPr lang="ru-RU" sz="1400" dirty="0">
              <a:solidFill>
                <a:srgbClr val="C00000"/>
              </a:solidFill>
              <a:latin typeface="Book Antiqua" pitchFamily="18" charset="0"/>
            </a:endParaRPr>
          </a:p>
          <a:p>
            <a:pPr algn="ctr"/>
            <a:endParaRPr lang="ru-RU" sz="1800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ГРУППОВАЯ РАБОТА ВО 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2</a:t>
            </a: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-ЫХ КЛАССАХ МБОУ КСОШ №3</a:t>
            </a:r>
            <a:endParaRPr lang="ru-RU" dirty="0" smtClean="0">
              <a:solidFill>
                <a:srgbClr val="C00000"/>
              </a:solidFill>
              <a:latin typeface="Book Antiqua" pitchFamily="18" charset="0"/>
            </a:endParaRPr>
          </a:p>
          <a:p>
            <a:endParaRPr lang="ru-RU" dirty="0">
              <a:solidFill>
                <a:srgbClr val="C00000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C00000"/>
              </a:solidFill>
              <a:latin typeface="Book Antiqua" pitchFamily="18" charset="0"/>
            </a:endParaRPr>
          </a:p>
          <a:p>
            <a:endParaRPr lang="ru-RU" sz="1400" dirty="0" smtClean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781" y="1911805"/>
            <a:ext cx="2449835" cy="1838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20" y="1911805"/>
            <a:ext cx="2002923" cy="2669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33" y="3652564"/>
            <a:ext cx="2581035" cy="1936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88" y="3617832"/>
            <a:ext cx="2581035" cy="1936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34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6839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endParaRPr lang="ru-RU" sz="3100" b="1" dirty="0"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2718"/>
            <a:ext cx="8712968" cy="6372626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>
                <a:solidFill>
                  <a:srgbClr val="C00000"/>
                </a:solidFill>
                <a:latin typeface="Book Antiqua" pitchFamily="18" charset="0"/>
              </a:rPr>
              <a:t>Шаг 5. Анализ применения наглядных пособий во внеурочной деятельности</a:t>
            </a:r>
          </a:p>
          <a:p>
            <a:pPr algn="ctr"/>
            <a:r>
              <a:rPr lang="ru-RU" sz="2400" i="1" dirty="0" smtClean="0">
                <a:latin typeface="Book Antiqua" pitchFamily="18" charset="0"/>
              </a:rPr>
              <a:t>Результаты анкетирования среди обучающихся 5-ых классов: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916832"/>
            <a:ext cx="813690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Результаты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анкетирования обучающихся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испытуемых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классах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(с применением наглядного пособия «Экологическая азбука: кто следующий?»):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всего 87 респондентов, из них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высокий уровень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экологической грамотности показали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81 %, 18 % -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показали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уровень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знаний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1 % -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низкий.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Результаты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анкетирования в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обычных классах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всего 79 респондентов, из них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высокий уровень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показали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18 %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- 65 %, 17 % -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низкий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54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97202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91264" cy="4680520"/>
          </a:xfrm>
        </p:spPr>
        <p:txBody>
          <a:bodyPr>
            <a:normAutofit/>
          </a:bodyPr>
          <a:lstStyle/>
          <a:p>
            <a:pPr algn="ctr"/>
            <a:endParaRPr lang="ru-RU" dirty="0">
              <a:latin typeface="Book Antiqua" pitchFamily="18" charset="0"/>
            </a:endParaRPr>
          </a:p>
          <a:p>
            <a:pPr algn="ctr"/>
            <a:endParaRPr lang="ru-RU" dirty="0" smtClean="0">
              <a:latin typeface="Book Antiqua" pitchFamily="18" charset="0"/>
            </a:endParaRPr>
          </a:p>
          <a:p>
            <a:pPr algn="ctr"/>
            <a:endParaRPr lang="ru-RU" dirty="0">
              <a:latin typeface="Book Antiqua" pitchFamily="18" charset="0"/>
            </a:endParaRPr>
          </a:p>
          <a:p>
            <a:pPr algn="ctr"/>
            <a:endParaRPr lang="ru-RU" dirty="0" smtClean="0">
              <a:latin typeface="Book Antiqua" pitchFamily="18" charset="0"/>
            </a:endParaRPr>
          </a:p>
          <a:p>
            <a:pPr algn="ctr"/>
            <a:r>
              <a:rPr lang="ru-RU" dirty="0" smtClean="0">
                <a:latin typeface="Book Antiqua" pitchFamily="18" charset="0"/>
              </a:rPr>
              <a:t>   </a:t>
            </a:r>
          </a:p>
          <a:p>
            <a:pPr algn="ctr"/>
            <a:endParaRPr lang="ru-RU" dirty="0">
              <a:latin typeface="Book Antiqua" pitchFamily="18" charset="0"/>
            </a:endParaRPr>
          </a:p>
          <a:p>
            <a:pPr algn="ctr"/>
            <a:endParaRPr lang="ru-RU" dirty="0" smtClean="0">
              <a:latin typeface="Book Antiqua" pitchFamily="18" charset="0"/>
            </a:endParaRPr>
          </a:p>
          <a:p>
            <a:pPr algn="ctr"/>
            <a:r>
              <a:rPr lang="ru-RU" sz="3600" i="1" dirty="0" smtClean="0">
                <a:solidFill>
                  <a:srgbClr val="C00000"/>
                </a:solidFill>
                <a:latin typeface="Book Antiqua" pitchFamily="18" charset="0"/>
              </a:rPr>
              <a:t>Цель достигнута!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12" y="1340768"/>
            <a:ext cx="5760640" cy="4003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304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5480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31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3100" b="1" dirty="0" smtClean="0">
                <a:latin typeface="Book Antiqua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r>
              <a:rPr lang="ru-RU" sz="3100" b="1" dirty="0" smtClean="0">
                <a:latin typeface="Book Antiqua" pitchFamily="18" charset="0"/>
              </a:rPr>
              <a:t/>
            </a:r>
            <a:br>
              <a:rPr lang="ru-RU" sz="3100" b="1" dirty="0" smtClean="0">
                <a:latin typeface="Book Antiqua" pitchFamily="18" charset="0"/>
              </a:rPr>
            </a:br>
            <a:endParaRPr lang="ru-RU" sz="3100" b="1" dirty="0"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91264" cy="5472608"/>
          </a:xfrm>
        </p:spPr>
        <p:txBody>
          <a:bodyPr>
            <a:normAutofit fontScale="92500" lnSpcReduction="10000"/>
          </a:bodyPr>
          <a:lstStyle/>
          <a:p>
            <a:endParaRPr lang="ru-RU" sz="2800" dirty="0" smtClean="0">
              <a:solidFill>
                <a:srgbClr val="C00000"/>
              </a:solidFill>
              <a:latin typeface="Book Antiqua" pitchFamily="18" charset="0"/>
            </a:endParaRPr>
          </a:p>
          <a:p>
            <a:r>
              <a:rPr lang="ru-RU" sz="2800" u="sng" dirty="0" smtClean="0">
                <a:solidFill>
                  <a:srgbClr val="C00000"/>
                </a:solidFill>
                <a:latin typeface="Book Antiqua" pitchFamily="18" charset="0"/>
              </a:rPr>
              <a:t>Задачи: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i="1" dirty="0" smtClean="0">
                <a:latin typeface="Book Antiqua" pitchFamily="18" charset="0"/>
              </a:rPr>
              <a:t>проведение социологического опроса;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i="1" dirty="0" smtClean="0">
                <a:latin typeface="Book Antiqua" pitchFamily="18" charset="0"/>
              </a:rPr>
              <a:t>разработка концепции наглядного пособия;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i="1" dirty="0" smtClean="0">
                <a:latin typeface="Book Antiqua" pitchFamily="18" charset="0"/>
              </a:rPr>
              <a:t>исследование литературных источников и интернет - ресурсов и их анализ;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i="1" dirty="0" smtClean="0">
                <a:latin typeface="Book Antiqua" pitchFamily="18" charset="0"/>
              </a:rPr>
              <a:t>составление шаблона наглядного пособия;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i="1" dirty="0">
                <a:latin typeface="Book Antiqua" pitchFamily="18" charset="0"/>
              </a:rPr>
              <a:t>в</a:t>
            </a:r>
            <a:r>
              <a:rPr lang="ru-RU" sz="2800" i="1" dirty="0" smtClean="0">
                <a:latin typeface="Book Antiqua" pitchFamily="18" charset="0"/>
              </a:rPr>
              <a:t>ыпуск </a:t>
            </a:r>
            <a:r>
              <a:rPr lang="ru-RU" sz="2800" i="1" dirty="0" smtClean="0">
                <a:latin typeface="Book Antiqua" pitchFamily="18" charset="0"/>
              </a:rPr>
              <a:t>наглядного пособия, </a:t>
            </a:r>
            <a:r>
              <a:rPr lang="ru-RU" sz="2800" i="1" dirty="0" smtClean="0">
                <a:latin typeface="Book Antiqua" pitchFamily="18" charset="0"/>
              </a:rPr>
              <a:t>его презентация, </a:t>
            </a:r>
            <a:r>
              <a:rPr lang="ru-RU" sz="2800" i="1" dirty="0" smtClean="0">
                <a:latin typeface="Book Antiqua" pitchFamily="18" charset="0"/>
              </a:rPr>
              <a:t>апробация в учебно-воспитательном процессе и ее анализ,  выводы и распространение среди образовательных учреждений города Котельники.</a:t>
            </a:r>
            <a:endParaRPr lang="ru-RU" sz="2800" i="1" dirty="0" smtClean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82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91264" cy="10081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424936" cy="5544616"/>
          </a:xfrm>
        </p:spPr>
        <p:txBody>
          <a:bodyPr>
            <a:normAutofit/>
          </a:bodyPr>
          <a:lstStyle/>
          <a:p>
            <a:endParaRPr lang="ru-RU" u="sng" dirty="0" smtClean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  <a:p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Шаг </a:t>
            </a:r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5. Выводы:</a:t>
            </a:r>
            <a:endParaRPr lang="ru-RU" u="sng" dirty="0" smtClean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i="1" dirty="0" smtClean="0">
                <a:latin typeface="Book Antiqua" pitchFamily="18" charset="0"/>
              </a:rPr>
              <a:t>изучают основы грамматики;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i="1" dirty="0" smtClean="0">
                <a:latin typeface="Book Antiqua" pitchFamily="18" charset="0"/>
              </a:rPr>
              <a:t>знакомятся с Красной </a:t>
            </a:r>
            <a:r>
              <a:rPr lang="ru-RU" sz="2200" i="1" dirty="0" smtClean="0">
                <a:latin typeface="Book Antiqua" pitchFamily="18" charset="0"/>
              </a:rPr>
              <a:t>книгой;</a:t>
            </a:r>
            <a:endParaRPr lang="ru-RU" sz="2200" i="1" dirty="0" smtClean="0">
              <a:latin typeface="Book Antiqua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i="1" dirty="0">
                <a:latin typeface="Book Antiqua" pitchFamily="18" charset="0"/>
              </a:rPr>
              <a:t>у</a:t>
            </a:r>
            <a:r>
              <a:rPr lang="ru-RU" sz="2200" i="1" dirty="0" smtClean="0">
                <a:latin typeface="Book Antiqua" pitchFamily="18" charset="0"/>
              </a:rPr>
              <a:t>знают о </a:t>
            </a:r>
            <a:r>
              <a:rPr lang="ru-RU" sz="2200" i="1" dirty="0" smtClean="0">
                <a:latin typeface="Book Antiqua" pitchFamily="18" charset="0"/>
              </a:rPr>
              <a:t>представителях флоры и фауны, </a:t>
            </a:r>
            <a:r>
              <a:rPr lang="ru-RU" sz="2200" i="1" dirty="0" smtClean="0">
                <a:latin typeface="Book Antiqua" pitchFamily="18" charset="0"/>
              </a:rPr>
              <a:t>взятых под охрану </a:t>
            </a:r>
            <a:r>
              <a:rPr lang="ru-RU" sz="2200" i="1" dirty="0" smtClean="0">
                <a:latin typeface="Book Antiqua" pitchFamily="18" charset="0"/>
              </a:rPr>
              <a:t>закона в том числе и Московской области;</a:t>
            </a:r>
            <a:endParaRPr lang="ru-RU" sz="2200" i="1" dirty="0" smtClean="0">
              <a:latin typeface="Book Antiqua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i="1" dirty="0" smtClean="0">
                <a:latin typeface="Book Antiqua" pitchFamily="18" charset="0"/>
              </a:rPr>
              <a:t>знакомятся с внешним строением  представителей </a:t>
            </a:r>
            <a:r>
              <a:rPr lang="ru-RU" sz="2200" i="1" dirty="0" smtClean="0">
                <a:latin typeface="Book Antiqua" pitchFamily="18" charset="0"/>
              </a:rPr>
              <a:t>растительного и животного мира</a:t>
            </a:r>
            <a:r>
              <a:rPr lang="ru-RU" sz="2200" i="1" dirty="0" smtClean="0">
                <a:latin typeface="Book Antiqua" pitchFamily="18" charset="0"/>
              </a:rPr>
              <a:t>;</a:t>
            </a:r>
            <a:endParaRPr lang="ru-RU" sz="2200" i="1" dirty="0" smtClean="0">
              <a:latin typeface="Book Antiqua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i="1" dirty="0" smtClean="0">
                <a:latin typeface="Book Antiqua" pitchFamily="18" charset="0"/>
              </a:rPr>
              <a:t>получают представление о </a:t>
            </a:r>
            <a:r>
              <a:rPr lang="ru-RU" sz="2200" i="1" dirty="0" smtClean="0">
                <a:latin typeface="Book Antiqua" pitchFamily="18" charset="0"/>
              </a:rPr>
              <a:t>систематике, нумизматике, филателии, фалеристике, биологии и экологии;</a:t>
            </a:r>
            <a:endParaRPr lang="ru-RU" sz="2200" i="1" dirty="0" smtClean="0">
              <a:latin typeface="Book Antiqua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i="1" dirty="0" smtClean="0">
                <a:latin typeface="Book Antiqua" pitchFamily="18" charset="0"/>
              </a:rPr>
              <a:t>учатся понимать значение охраны живой природы;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i="1" dirty="0">
                <a:latin typeface="Book Antiqua" pitchFamily="18" charset="0"/>
              </a:rPr>
              <a:t>в</a:t>
            </a:r>
            <a:r>
              <a:rPr lang="ru-RU" sz="2200" i="1" dirty="0" smtClean="0">
                <a:latin typeface="Book Antiqua" pitchFamily="18" charset="0"/>
              </a:rPr>
              <a:t>оспитываются в духе защитников  окружающей среды.</a:t>
            </a:r>
            <a:endParaRPr lang="ru-RU" sz="2200" dirty="0" smtClean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11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404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Book Antiqua" pitchFamily="18" charset="0"/>
              </a:rPr>
              <a:t>ЭКОЛОГИЧЕСКАЯ АЗБУКА: </a:t>
            </a:r>
            <a:br>
              <a:rPr lang="ru-RU" sz="31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br>
              <a:rPr lang="ru-RU" sz="3100" b="1" dirty="0" smtClean="0">
                <a:solidFill>
                  <a:schemeClr val="tx1"/>
                </a:solidFill>
                <a:latin typeface="Book Antiqua" pitchFamily="18" charset="0"/>
              </a:rPr>
            </a:br>
            <a:endParaRPr lang="ru-RU" sz="31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291264" cy="5472608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>
                <a:solidFill>
                  <a:srgbClr val="C00000"/>
                </a:solidFill>
                <a:latin typeface="Book Antiqua" pitchFamily="18" charset="0"/>
              </a:rPr>
              <a:t>Шаг 5. </a:t>
            </a:r>
            <a:r>
              <a:rPr lang="ru-RU" sz="2400" u="sng" dirty="0" smtClean="0">
                <a:solidFill>
                  <a:srgbClr val="C00000"/>
                </a:solidFill>
                <a:latin typeface="Book Antiqua" pitchFamily="18" charset="0"/>
              </a:rPr>
              <a:t>Выпуск </a:t>
            </a:r>
            <a:r>
              <a:rPr lang="ru-RU" sz="2400" u="sng" dirty="0" smtClean="0">
                <a:solidFill>
                  <a:srgbClr val="C00000"/>
                </a:solidFill>
                <a:latin typeface="Book Antiqua" pitchFamily="18" charset="0"/>
              </a:rPr>
              <a:t>пособий для распространения в образовательных учреждениях города Котельники</a:t>
            </a:r>
            <a:endParaRPr lang="ru-RU" sz="2400" dirty="0" smtClean="0">
              <a:latin typeface="Book Antiqua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097" y="2204864"/>
            <a:ext cx="2624523" cy="3497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886" y="2924944"/>
            <a:ext cx="2751368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82" y="2924944"/>
            <a:ext cx="2697749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790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291513" cy="93684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52736"/>
            <a:ext cx="8784976" cy="5805264"/>
          </a:xfrm>
        </p:spPr>
        <p:txBody>
          <a:bodyPr rtlCol="0">
            <a:normAutofit fontScale="92500" lnSpcReduction="10000"/>
          </a:bodyPr>
          <a:lstStyle/>
          <a:p>
            <a:pPr algn="ctr" fontAlgn="auto">
              <a:defRPr/>
            </a:pPr>
            <a:r>
              <a:rPr lang="ru-RU" u="sng" dirty="0" smtClean="0">
                <a:solidFill>
                  <a:srgbClr val="C00000"/>
                </a:solidFill>
                <a:latin typeface="Book Antiqua" pitchFamily="18" charset="0"/>
              </a:rPr>
              <a:t>Шаг  5. Практический выход: </a:t>
            </a:r>
            <a:r>
              <a:rPr lang="ru-RU" u="sng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C00000"/>
                </a:solidFill>
                <a:latin typeface="Book Antiqua" pitchFamily="18" charset="0"/>
              </a:rPr>
              <a:t>распространение </a:t>
            </a:r>
            <a:r>
              <a:rPr lang="ru-RU" u="sng" dirty="0" smtClean="0">
                <a:solidFill>
                  <a:srgbClr val="C00000"/>
                </a:solidFill>
                <a:latin typeface="Book Antiqua" pitchFamily="18" charset="0"/>
              </a:rPr>
              <a:t>наглядного пособия среди </a:t>
            </a:r>
            <a:r>
              <a:rPr lang="ru-RU" u="sng" dirty="0" smtClean="0">
                <a:solidFill>
                  <a:srgbClr val="C00000"/>
                </a:solidFill>
                <a:latin typeface="Book Antiqua" pitchFamily="18" charset="0"/>
              </a:rPr>
              <a:t>школ города Котельники</a:t>
            </a:r>
          </a:p>
          <a:p>
            <a:pPr algn="ctr" fontAlgn="auto">
              <a:defRPr/>
            </a:pPr>
            <a:endParaRPr lang="ru-RU" u="sng" dirty="0">
              <a:latin typeface="Book Antiqua" pitchFamily="18" charset="0"/>
            </a:endParaRPr>
          </a:p>
          <a:p>
            <a:pPr algn="ctr" fontAlgn="auto">
              <a:defRPr/>
            </a:pPr>
            <a:endParaRPr lang="ru-RU" u="sng" dirty="0" smtClean="0">
              <a:latin typeface="Book Antiqua" pitchFamily="18" charset="0"/>
            </a:endParaRPr>
          </a:p>
          <a:p>
            <a:pPr algn="ctr" fontAlgn="auto">
              <a:defRPr/>
            </a:pPr>
            <a:endParaRPr lang="ru-RU" u="sng" dirty="0">
              <a:latin typeface="Book Antiqua" pitchFamily="18" charset="0"/>
            </a:endParaRPr>
          </a:p>
          <a:p>
            <a:pPr algn="ctr" fontAlgn="auto">
              <a:defRPr/>
            </a:pPr>
            <a:endParaRPr lang="ru-RU" u="sng" dirty="0" smtClean="0">
              <a:latin typeface="Book Antiqua" pitchFamily="18" charset="0"/>
            </a:endParaRPr>
          </a:p>
          <a:p>
            <a:pPr algn="ctr" fontAlgn="auto">
              <a:defRPr/>
            </a:pPr>
            <a:endParaRPr lang="ru-RU" u="sng" dirty="0">
              <a:latin typeface="Book Antiqua" pitchFamily="18" charset="0"/>
            </a:endParaRPr>
          </a:p>
          <a:p>
            <a:pPr algn="ctr" fontAlgn="auto">
              <a:defRPr/>
            </a:pPr>
            <a:endParaRPr lang="ru-RU" u="sng" dirty="0" smtClean="0">
              <a:latin typeface="Book Antiqua" pitchFamily="18" charset="0"/>
            </a:endParaRPr>
          </a:p>
          <a:p>
            <a:pPr algn="ctr" fontAlgn="auto">
              <a:defRPr/>
            </a:pPr>
            <a:endParaRPr lang="ru-RU" u="sng" dirty="0">
              <a:latin typeface="Book Antiqua" pitchFamily="18" charset="0"/>
            </a:endParaRPr>
          </a:p>
          <a:p>
            <a:pPr algn="ctr" fontAlgn="auto">
              <a:defRPr/>
            </a:pPr>
            <a:endParaRPr lang="ru-RU" u="sng" dirty="0" smtClean="0">
              <a:latin typeface="Book Antiqua" pitchFamily="18" charset="0"/>
            </a:endParaRPr>
          </a:p>
          <a:p>
            <a:pPr algn="ctr" fontAlgn="auto">
              <a:defRPr/>
            </a:pPr>
            <a:endParaRPr lang="ru-RU" u="sng" dirty="0">
              <a:latin typeface="Book Antiqua" pitchFamily="18" charset="0"/>
            </a:endParaRPr>
          </a:p>
          <a:p>
            <a:pPr algn="r" fontAlgn="auto">
              <a:defRPr/>
            </a:pPr>
            <a:r>
              <a:rPr lang="ru-RU" dirty="0" smtClean="0">
                <a:latin typeface="Book Antiqua" pitchFamily="18" charset="0"/>
              </a:rPr>
              <a:t>Вручение наглядного пособия </a:t>
            </a:r>
          </a:p>
          <a:p>
            <a:pPr algn="r" fontAlgn="auto">
              <a:defRPr/>
            </a:pPr>
            <a:r>
              <a:rPr lang="ru-RU" dirty="0" smtClean="0">
                <a:latin typeface="Book Antiqua" pitchFamily="18" charset="0"/>
              </a:rPr>
              <a:t>МБОУ КСОШ №1 и МБОУ КСОШ №2</a:t>
            </a:r>
          </a:p>
          <a:p>
            <a:pPr algn="r" fontAlgn="auto">
              <a:defRPr/>
            </a:pPr>
            <a:r>
              <a:rPr lang="ru-RU" dirty="0" smtClean="0">
                <a:latin typeface="Book Antiqua" pitchFamily="18" charset="0"/>
              </a:rPr>
              <a:t> на Дне открытых дверей МБОУ КСОШ №3</a:t>
            </a:r>
            <a:endParaRPr lang="ru-RU" dirty="0" smtClean="0">
              <a:latin typeface="Book Antiqua" pitchFamily="18" charset="0"/>
            </a:endParaRPr>
          </a:p>
          <a:p>
            <a:pPr marL="285750" indent="-285750" fontAlgn="auto">
              <a:buFont typeface="Wingdings" pitchFamily="2" charset="2"/>
              <a:buChar char="Ø"/>
              <a:defRPr/>
            </a:pPr>
            <a:endParaRPr lang="ru-RU" dirty="0" smtClean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88" y="4567784"/>
            <a:ext cx="2954610" cy="1969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058" y="2483650"/>
            <a:ext cx="2663552" cy="1961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66" y="2081203"/>
            <a:ext cx="4289947" cy="2859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618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291513" cy="93684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Book Antiqua" pitchFamily="18" charset="0"/>
              </a:rPr>
              <a:t>ЭКОЛОГИЧЕСКАЯ АЗБУКА: </a:t>
            </a:r>
            <a:br>
              <a:rPr lang="ru-RU" sz="28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52736"/>
            <a:ext cx="8784976" cy="5805264"/>
          </a:xfrm>
        </p:spPr>
        <p:txBody>
          <a:bodyPr rtlCol="0">
            <a:normAutofit/>
          </a:bodyPr>
          <a:lstStyle/>
          <a:p>
            <a:pPr algn="ctr" fontAlgn="auto">
              <a:defRPr/>
            </a:pPr>
            <a:r>
              <a:rPr lang="ru-RU" u="sng" dirty="0" smtClean="0">
                <a:solidFill>
                  <a:srgbClr val="C00000"/>
                </a:solidFill>
                <a:latin typeface="Book Antiqua" pitchFamily="18" charset="0"/>
              </a:rPr>
              <a:t>Шаг  5. Практический выход: </a:t>
            </a:r>
            <a:r>
              <a:rPr lang="ru-RU" u="sng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C00000"/>
                </a:solidFill>
                <a:latin typeface="Book Antiqua" pitchFamily="18" charset="0"/>
              </a:rPr>
              <a:t>распространение </a:t>
            </a:r>
            <a:r>
              <a:rPr lang="ru-RU" u="sng" dirty="0" smtClean="0">
                <a:solidFill>
                  <a:srgbClr val="C00000"/>
                </a:solidFill>
                <a:latin typeface="Book Antiqua" pitchFamily="18" charset="0"/>
              </a:rPr>
              <a:t>наглядного пособия среди </a:t>
            </a:r>
            <a:r>
              <a:rPr lang="ru-RU" u="sng" dirty="0" smtClean="0">
                <a:solidFill>
                  <a:srgbClr val="C00000"/>
                </a:solidFill>
                <a:latin typeface="Book Antiqua" pitchFamily="18" charset="0"/>
              </a:rPr>
              <a:t>детских садов города Котельники</a:t>
            </a:r>
          </a:p>
          <a:p>
            <a:pPr algn="ctr" fontAlgn="auto">
              <a:defRPr/>
            </a:pPr>
            <a:endParaRPr lang="ru-RU" u="sng" dirty="0" smtClean="0">
              <a:latin typeface="Book Antiqua" pitchFamily="18" charset="0"/>
            </a:endParaRPr>
          </a:p>
          <a:p>
            <a:pPr algn="ctr" fontAlgn="auto">
              <a:defRPr/>
            </a:pPr>
            <a:endParaRPr lang="ru-RU" u="sng" dirty="0">
              <a:latin typeface="Book Antiqua" pitchFamily="18" charset="0"/>
            </a:endParaRPr>
          </a:p>
          <a:p>
            <a:pPr algn="ctr" fontAlgn="auto">
              <a:defRPr/>
            </a:pPr>
            <a:endParaRPr lang="ru-RU" u="sng" dirty="0" smtClean="0">
              <a:latin typeface="Book Antiqua" pitchFamily="18" charset="0"/>
            </a:endParaRPr>
          </a:p>
          <a:p>
            <a:pPr algn="ctr" fontAlgn="auto">
              <a:defRPr/>
            </a:pPr>
            <a:endParaRPr lang="ru-RU" u="sng" dirty="0">
              <a:latin typeface="Book Antiqua" pitchFamily="18" charset="0"/>
            </a:endParaRPr>
          </a:p>
          <a:p>
            <a:pPr algn="ctr" fontAlgn="auto">
              <a:defRPr/>
            </a:pPr>
            <a:endParaRPr lang="ru-RU" u="sng" dirty="0" smtClean="0">
              <a:latin typeface="Book Antiqua" pitchFamily="18" charset="0"/>
            </a:endParaRPr>
          </a:p>
          <a:p>
            <a:pPr algn="ctr" fontAlgn="auto">
              <a:defRPr/>
            </a:pPr>
            <a:endParaRPr lang="ru-RU" u="sng" dirty="0" smtClean="0">
              <a:latin typeface="Book Antiqua" pitchFamily="18" charset="0"/>
            </a:endParaRPr>
          </a:p>
          <a:p>
            <a:pPr algn="r" fontAlgn="auto">
              <a:defRPr/>
            </a:pPr>
            <a:endParaRPr lang="ru-RU" dirty="0" smtClean="0">
              <a:latin typeface="Book Antiqua" pitchFamily="18" charset="0"/>
            </a:endParaRPr>
          </a:p>
          <a:p>
            <a:pPr algn="r" fontAlgn="auto">
              <a:defRPr/>
            </a:pPr>
            <a:r>
              <a:rPr lang="ru-RU" dirty="0" smtClean="0">
                <a:latin typeface="Book Antiqua" pitchFamily="18" charset="0"/>
              </a:rPr>
              <a:t>Наглядные пособия</a:t>
            </a:r>
          </a:p>
          <a:p>
            <a:pPr algn="r" fontAlgn="auto">
              <a:defRPr/>
            </a:pPr>
            <a:r>
              <a:rPr lang="ru-RU" dirty="0" smtClean="0">
                <a:latin typeface="Book Antiqua" pitchFamily="18" charset="0"/>
              </a:rPr>
              <a:t> получили д/с г. Котельники:</a:t>
            </a:r>
          </a:p>
          <a:p>
            <a:pPr algn="r" fontAlgn="auto">
              <a:defRPr/>
            </a:pPr>
            <a:r>
              <a:rPr lang="ru-RU" dirty="0" smtClean="0">
                <a:latin typeface="Book Antiqua" pitchFamily="18" charset="0"/>
              </a:rPr>
              <a:t>«Детство», «Сказка», «Ладушки», </a:t>
            </a:r>
          </a:p>
          <a:p>
            <a:pPr algn="r" fontAlgn="auto">
              <a:defRPr/>
            </a:pPr>
            <a:r>
              <a:rPr lang="ru-RU" dirty="0" smtClean="0">
                <a:latin typeface="Book Antiqua" pitchFamily="18" charset="0"/>
              </a:rPr>
              <a:t>«Светлячок» и «Солнышко».</a:t>
            </a:r>
            <a:endParaRPr lang="ru-RU" dirty="0">
              <a:latin typeface="Book Antiqua" pitchFamily="18" charset="0"/>
            </a:endParaRPr>
          </a:p>
          <a:p>
            <a:pPr algn="r" fontAlgn="auto">
              <a:defRPr/>
            </a:pPr>
            <a:endParaRPr lang="ru-RU" u="sng" dirty="0" smtClean="0">
              <a:latin typeface="Book Antiqua" pitchFamily="18" charset="0"/>
            </a:endParaRPr>
          </a:p>
          <a:p>
            <a:pPr algn="ctr" fontAlgn="auto">
              <a:defRPr/>
            </a:pPr>
            <a:endParaRPr lang="ru-RU" u="sng" dirty="0">
              <a:latin typeface="Book Antiqua" pitchFamily="18" charset="0"/>
            </a:endParaRPr>
          </a:p>
          <a:p>
            <a:pPr algn="ctr" fontAlgn="auto">
              <a:defRPr/>
            </a:pPr>
            <a:endParaRPr lang="ru-RU" u="sng" dirty="0" smtClean="0">
              <a:latin typeface="Book Antiqua" pitchFamily="18" charset="0"/>
            </a:endParaRPr>
          </a:p>
          <a:p>
            <a:pPr marL="285750" indent="-285750" fontAlgn="auto">
              <a:buFont typeface="Wingdings" pitchFamily="2" charset="2"/>
              <a:buChar char="Ø"/>
              <a:defRPr/>
            </a:pPr>
            <a:endParaRPr lang="ru-RU" dirty="0" smtClean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861048"/>
            <a:ext cx="3240360" cy="2394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046" y="1826000"/>
            <a:ext cx="4118638" cy="30431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1989584"/>
            <a:ext cx="3313063" cy="2379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842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91264" cy="108012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Book Antiqua" pitchFamily="18" charset="0"/>
              </a:rPr>
              <a:t>ЭКОЛОГИЧЕСКАЯ АЗБУКА: </a:t>
            </a: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040560"/>
          </a:xfrm>
        </p:spPr>
        <p:txBody>
          <a:bodyPr>
            <a:normAutofit/>
          </a:bodyPr>
          <a:lstStyle/>
          <a:p>
            <a:pPr algn="ctr"/>
            <a:endParaRPr lang="ru-RU" sz="3600" dirty="0" smtClean="0">
              <a:solidFill>
                <a:srgbClr val="00B050"/>
              </a:solidFill>
              <a:latin typeface="Book Antiqua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997407"/>
              </p:ext>
            </p:extLst>
          </p:nvPr>
        </p:nvGraphicFramePr>
        <p:xfrm>
          <a:off x="899592" y="1988840"/>
          <a:ext cx="3321368" cy="460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3" name="Документ" r:id="rId3" imgW="7558476" imgH="10487764" progId="Word.Document.12">
                  <p:embed/>
                </p:oleObj>
              </mc:Choice>
              <mc:Fallback>
                <p:oleObj name="Документ" r:id="rId3" imgW="7558476" imgH="1048776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9592" y="1988840"/>
                        <a:ext cx="3321368" cy="460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589998"/>
              </p:ext>
            </p:extLst>
          </p:nvPr>
        </p:nvGraphicFramePr>
        <p:xfrm>
          <a:off x="5004048" y="1988840"/>
          <a:ext cx="3355573" cy="460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4" name="Документ" r:id="rId5" imgW="7558476" imgH="10381029" progId="Word.Document.12">
                  <p:embed/>
                </p:oleObj>
              </mc:Choice>
              <mc:Fallback>
                <p:oleObj name="Документ" r:id="rId5" imgW="7558476" imgH="1038102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04048" y="1988840"/>
                        <a:ext cx="3355573" cy="460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21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91264" cy="1371600"/>
          </a:xfrm>
        </p:spPr>
        <p:txBody>
          <a:bodyPr>
            <a:normAutofit/>
          </a:bodyPr>
          <a:lstStyle/>
          <a:p>
            <a:pPr algn="ctr"/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256584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sz="3600" dirty="0" smtClean="0">
              <a:solidFill>
                <a:srgbClr val="00B050"/>
              </a:solidFill>
              <a:latin typeface="Book Antiqua" pitchFamily="18" charset="0"/>
            </a:endParaRPr>
          </a:p>
          <a:p>
            <a:pPr algn="ctr"/>
            <a:endParaRPr lang="ru-RU" sz="3600" dirty="0">
              <a:solidFill>
                <a:srgbClr val="00B050"/>
              </a:solidFill>
              <a:latin typeface="Book Antiqua" pitchFamily="18" charset="0"/>
            </a:endParaRPr>
          </a:p>
          <a:p>
            <a:pPr algn="ctr"/>
            <a:endParaRPr lang="ru-RU" sz="3600" dirty="0" smtClean="0">
              <a:solidFill>
                <a:srgbClr val="00B050"/>
              </a:solidFill>
              <a:latin typeface="Book Antiqua" pitchFamily="18" charset="0"/>
            </a:endParaRPr>
          </a:p>
          <a:p>
            <a:pPr algn="ctr"/>
            <a:endParaRPr lang="ru-RU" sz="3600" dirty="0">
              <a:solidFill>
                <a:srgbClr val="00B050"/>
              </a:solidFill>
              <a:latin typeface="Book Antiqua" pitchFamily="18" charset="0"/>
            </a:endParaRPr>
          </a:p>
          <a:p>
            <a:pPr algn="ctr"/>
            <a:endParaRPr lang="ru-RU" sz="3600" dirty="0" smtClean="0">
              <a:solidFill>
                <a:srgbClr val="00B050"/>
              </a:solidFill>
              <a:latin typeface="Book Antiqua" pitchFamily="18" charset="0"/>
            </a:endParaRPr>
          </a:p>
          <a:p>
            <a:pPr algn="ctr"/>
            <a:endParaRPr lang="ru-RU" sz="3600" dirty="0">
              <a:solidFill>
                <a:srgbClr val="00B050"/>
              </a:solidFill>
              <a:latin typeface="Book Antiqua" pitchFamily="18" charset="0"/>
            </a:endParaRPr>
          </a:p>
          <a:p>
            <a:pPr algn="ctr"/>
            <a:endParaRPr lang="ru-RU" sz="3600" dirty="0" smtClean="0">
              <a:latin typeface="Book Antiqua" pitchFamily="18" charset="0"/>
            </a:endParaRPr>
          </a:p>
          <a:p>
            <a:pPr algn="ctr"/>
            <a:r>
              <a:rPr lang="ru-RU" sz="4800" dirty="0" smtClean="0">
                <a:latin typeface="Book Antiqua" pitchFamily="18" charset="0"/>
              </a:rPr>
              <a:t>СПАСИБО ЗА ВНИМАНИЕ!</a:t>
            </a:r>
          </a:p>
        </p:txBody>
      </p:sp>
      <p:pic>
        <p:nvPicPr>
          <p:cNvPr id="5" name="Picture 2" descr="C:\Users\Елена\Desktop\ПРОЕКТ СТЕЛЛА, ЛИЗА\МАТЕРИАЛ ПРОЕКТА\НАШЕ ФОТО\CIMG368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869" y="980728"/>
            <a:ext cx="5790565" cy="4395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0973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4760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31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3100" b="1" dirty="0" smtClean="0">
                <a:latin typeface="Book Antiqua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r>
              <a:rPr lang="ru-RU" sz="3100" b="1" dirty="0" smtClean="0">
                <a:latin typeface="Book Antiqua" pitchFamily="18" charset="0"/>
              </a:rPr>
              <a:t/>
            </a:r>
            <a:br>
              <a:rPr lang="ru-RU" sz="3100" b="1" dirty="0" smtClean="0">
                <a:latin typeface="Book Antiqua" pitchFamily="18" charset="0"/>
              </a:rPr>
            </a:br>
            <a:endParaRPr lang="ru-RU" sz="3100" b="1" dirty="0"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91264" cy="5252833"/>
          </a:xfrm>
        </p:spPr>
        <p:txBody>
          <a:bodyPr>
            <a:normAutofit/>
          </a:bodyPr>
          <a:lstStyle/>
          <a:p>
            <a:endParaRPr lang="ru-RU" sz="2400" dirty="0" smtClean="0">
              <a:latin typeface="Book Antiqua" pitchFamily="18" charset="0"/>
            </a:endParaRPr>
          </a:p>
          <a:p>
            <a:r>
              <a:rPr lang="ru-RU" sz="2400" u="sng" dirty="0" smtClean="0">
                <a:solidFill>
                  <a:srgbClr val="C00000"/>
                </a:solidFill>
                <a:latin typeface="Book Antiqua" pitchFamily="18" charset="0"/>
              </a:rPr>
              <a:t>Методика:</a:t>
            </a:r>
          </a:p>
          <a:p>
            <a:pPr algn="ctr"/>
            <a:r>
              <a:rPr lang="ru-RU" sz="2400" i="1" dirty="0" smtClean="0">
                <a:latin typeface="Book Antiqua" pitchFamily="18" charset="0"/>
              </a:rPr>
              <a:t>Статистические, литературные и информационные исследования по направлениям – систематика, нумизматика, филателия и фалеристика.</a:t>
            </a:r>
          </a:p>
          <a:p>
            <a:pPr algn="ctr"/>
            <a:endParaRPr lang="ru-RU" sz="2400" i="1" dirty="0" smtClean="0">
              <a:latin typeface="Book Antiqua" pitchFamily="18" charset="0"/>
            </a:endParaRPr>
          </a:p>
        </p:txBody>
      </p:sp>
      <p:pic>
        <p:nvPicPr>
          <p:cNvPr id="4" name="Picture 2" descr="C:\Users\Елена\Desktop\ПРОЕКТ СТЕЛЛА, ЛИЗА\МАТЕРИАЛ ПРОЕКТА\КОНЦЕПЦИЯ\CIMG38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242661"/>
            <a:ext cx="2952328" cy="2214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 descr="C:\Users\Елена\Desktop\ПРОЕКТ СТЕЛЛА, ЛИЗА\МАТЕРИАЛ ПРОЕКТА\ОФОРМЛЕНИЕ ПОСОБИЯ\ФОТО ДИЗАЙН СТРАНИЦ\CIMG34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557" y="3501008"/>
            <a:ext cx="3040010" cy="2141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C:\Users\Елена\Desktop\ПРОЕКТ СТЕЛЛА, ЛИЗА\ДОП К ПРОЕКТУ\ФОТО\iCAN5L6J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01008"/>
            <a:ext cx="2855795" cy="2141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39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404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3100" b="1" dirty="0" smtClean="0">
                <a:latin typeface="Book Antiqua" pitchFamily="18" charset="0"/>
              </a:rPr>
              <a:t>ЭКОЛОГИЧЕСКАЯ АЗБУКА: </a:t>
            </a:r>
            <a:br>
              <a:rPr lang="ru-RU" sz="3100" b="1" dirty="0" smtClean="0">
                <a:latin typeface="Book Antiqua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ook Antiqua" pitchFamily="18" charset="0"/>
              </a:rPr>
              <a:t>КТО СЛЕДУЮЩИЙ?</a:t>
            </a:r>
            <a:r>
              <a:rPr lang="ru-RU" sz="3100" b="1" dirty="0" smtClean="0">
                <a:latin typeface="Book Antiqua" pitchFamily="18" charset="0"/>
              </a:rPr>
              <a:t/>
            </a:r>
            <a:br>
              <a:rPr lang="ru-RU" sz="3100" b="1" dirty="0" smtClean="0">
                <a:latin typeface="Book Antiqua" pitchFamily="18" charset="0"/>
              </a:rPr>
            </a:br>
            <a:endParaRPr lang="ru-RU" sz="3100" b="1" dirty="0"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91264" cy="5544616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endParaRPr lang="ru-RU" sz="900" u="sng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ctr"/>
            <a:r>
              <a:rPr lang="ru-RU" sz="2400" u="sng" dirty="0" smtClean="0">
                <a:solidFill>
                  <a:srgbClr val="C00000"/>
                </a:solidFill>
                <a:latin typeface="Book Antiqua" pitchFamily="18" charset="0"/>
              </a:rPr>
              <a:t>Шаг 1. Социологический опрос </a:t>
            </a:r>
          </a:p>
          <a:p>
            <a:pPr algn="ctr"/>
            <a:r>
              <a:rPr lang="ru-RU" sz="2400" i="1" dirty="0" smtClean="0">
                <a:latin typeface="Book Antiqua" pitchFamily="18" charset="0"/>
              </a:rPr>
              <a:t>«Формирование экологического мировоззрения подрастающего поколения через пропаганду защиты и сохранения природы в условиях образовательного учреждения»</a:t>
            </a:r>
          </a:p>
          <a:p>
            <a:pPr algn="just"/>
            <a:endParaRPr lang="ru-RU" sz="2400" i="1" dirty="0" smtClean="0">
              <a:latin typeface="Book Antiqua" pitchFamily="18" charset="0"/>
            </a:endParaRPr>
          </a:p>
        </p:txBody>
      </p:sp>
      <p:pic>
        <p:nvPicPr>
          <p:cNvPr id="44034" name="Picture 2" descr="C:\Users\Елена\Desktop\ПРОЕКТ СТЕЛЛА, ЛИЗА\МАТЕРИАЛ ПРОЕКТА\СОЦОПРОС\ФОТО ОПРОСА\CIMG34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732" y="4255518"/>
            <a:ext cx="2889483" cy="2167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C:\Users\Елена\Desktop\ПРОЕКТ СТЕЛЛА, ЛИЗА\МАТЕРИАЛ ПРОЕКТА\СОЦОПРОС\ФОТО ОПРОСА\CIMG34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713" y="3573016"/>
            <a:ext cx="2195990" cy="2841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C:\Users\Елена\Desktop\ПРОЕКТ СТЕЛЛА, ЛИЗА\МАТЕРИАЛ ПРОЕКТА\СОЦОПРОС\ФОТО ОПРОСА\CIMG34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2137211" cy="2849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5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6839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endParaRPr lang="ru-RU" sz="3100" b="1" dirty="0"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2718"/>
            <a:ext cx="8291264" cy="6372626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 smtClean="0">
                <a:latin typeface="Book Antiqua" pitchFamily="18" charset="0"/>
              </a:rPr>
              <a:t>Результаты опроса среди учителей, 5, 9 и 11 классов </a:t>
            </a:r>
          </a:p>
          <a:p>
            <a:pPr algn="ctr"/>
            <a:r>
              <a:rPr lang="ru-RU" sz="2400" i="1" dirty="0" smtClean="0">
                <a:latin typeface="Book Antiqua" pitchFamily="18" charset="0"/>
              </a:rPr>
              <a:t>МБОУ КСОШ №3 (111 человек)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499304738"/>
              </p:ext>
            </p:extLst>
          </p:nvPr>
        </p:nvGraphicFramePr>
        <p:xfrm>
          <a:off x="827584" y="1124744"/>
          <a:ext cx="7416824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441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2035</TotalTime>
  <Words>981</Words>
  <Application>Microsoft Office PowerPoint</Application>
  <PresentationFormat>Экран (4:3)</PresentationFormat>
  <Paragraphs>340</Paragraphs>
  <Slides>65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4" baseType="lpstr">
      <vt:lpstr>Arial</vt:lpstr>
      <vt:lpstr>Arial Black</vt:lpstr>
      <vt:lpstr>Book Antiqua</vt:lpstr>
      <vt:lpstr>Calibri</vt:lpstr>
      <vt:lpstr>Symbol</vt:lpstr>
      <vt:lpstr>Times New Roman</vt:lpstr>
      <vt:lpstr>Wingdings</vt:lpstr>
      <vt:lpstr>Главная</vt:lpstr>
      <vt:lpstr>Документ</vt:lpstr>
      <vt:lpstr> ПРОЕКТ «ЭКОЛОГИЧЕСКАЯ АЗБУКА:  КТО СЛЕДУЮЩИЙ?» </vt:lpstr>
      <vt:lpstr>«ЭКОЛОГИЧЕСКАЯ АЗБУКА:  КТО СЛЕДУЮЩИЙ?»   – ЭТО НАГЛЯДНОЕ ПОСОБИЕ ДЛЯ ДЕТЕЙ 6-7 ЛЕТ</vt:lpstr>
      <vt:lpstr>ЭКОЛОГИЧЕСКАЯ АЗБУКА:  КТО СЛЕДУЮЩИЙ?</vt:lpstr>
      <vt:lpstr> ЭКОЛОГИЧЕСКАЯ АЗБУКА:  КТО СЛЕДУЮЩИЙ? </vt:lpstr>
      <vt:lpstr> ЭКОЛОГИЧЕСКАЯ АЗБУКА:  КТО СЛЕДУЮЩИЙ? </vt:lpstr>
      <vt:lpstr> ЭКОЛОГИЧЕСКАЯ АЗБУКА:  КТО СЛЕДУЮЩИЙ? </vt:lpstr>
      <vt:lpstr> ЭКОЛОГИЧЕСКАЯ АЗБУКА:  КТО СЛЕДУЮЩИЙ? </vt:lpstr>
      <vt:lpstr> ЭКОЛОГИЧЕСКАЯ АЗБУКА:  КТО СЛЕДУЮЩИЙ? </vt:lpstr>
      <vt:lpstr> </vt:lpstr>
      <vt:lpstr> ЭКОЛОГИЧЕСКАЯ АЗБУКА:  КТО СЛЕДУЮЩИЙ? </vt:lpstr>
      <vt:lpstr> ЭКОЛОГИЧЕСКАЯ АЗБУКА:  КТО СЛЕДУЮЩИЙ? </vt:lpstr>
      <vt:lpstr> ЭКОЛОГИЧЕСКАЯ АЗБУКА:  КТО СЛЕДУЮЩИЙ?  </vt:lpstr>
      <vt:lpstr> ЭКОЛОГИЧЕСКАЯ АЗБУКА:  КТО СЛЕДУЮЩИЙ? </vt:lpstr>
      <vt:lpstr> ЭКОЛОГИЧЕСКАЯ АЗБУКА:  КТО СЛЕДУЮЩИЙ? </vt:lpstr>
      <vt:lpstr> ЭКОЛОГИЧЕСКАЯ АЗБУКА:  КТО СЛЕДУЮЩИЙ? </vt:lpstr>
      <vt:lpstr> ЭКОЛОГИЧЕСКАЯ АЗБУКА:  КТО СЛЕДУЮЩИЙ? </vt:lpstr>
      <vt:lpstr> ЭКОЛОГИЧЕСКАЯ АЗБУКА:  КТО СЛЕДУЮЩИЙ? </vt:lpstr>
      <vt:lpstr> ЭКОЛОГИЧЕСКАЯ АЗБУКА:  КТО СЛЕДУЮЩИЙ? </vt:lpstr>
      <vt:lpstr> ЭКОЛОГИЧЕСКАЯ АЗБУКА:  КТО СЛЕДУЮЩИЙ? </vt:lpstr>
      <vt:lpstr> ЭКОЛОГИЧЕСКАЯ АЗБУКА:  КТО СЛЕДУЮЩИЙ? </vt:lpstr>
      <vt:lpstr> ЭКОЛОГИЧЕСКАЯ АЗБУКА:  КТО СЛЕДУЮЩИЙ? </vt:lpstr>
      <vt:lpstr> ЭКОЛОГИЧЕСКАЯ АЗБУКА:  КТО СЛЕДУЮЩИЙ? </vt:lpstr>
      <vt:lpstr>   ЭКОЛОГИЧЕСКАЯ АЗБУКА:  КТО СЛЕДУЮЩИЙ? 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 ЭКОЛОГИЧЕСКАЯ АЗБУКА:  КТО СЛЕДУЮЩИЙ? </vt:lpstr>
      <vt:lpstr> ЭКОЛОГИЧЕСКАЯ АЗБУКА:  КТО СЛЕДУЮЩИЙ? </vt:lpstr>
      <vt:lpstr> </vt:lpstr>
      <vt:lpstr>ЭКОЛОГИЧЕСКАЯ АЗБУКА:  КТО СЛЕДУЮЩИЙ?</vt:lpstr>
      <vt:lpstr>ЭКОЛОГИЧЕСКАЯ АЗБУКА:  КТО СЛЕДУЮЩИЙ?</vt:lpstr>
      <vt:lpstr> ЭКОЛОГИЧЕСКАЯ АЗБУКА:  КТО СЛЕДУЮЩИЙ? </vt:lpstr>
      <vt:lpstr>ЭКОЛОГИЧЕСКАЯ АЗБУКА:  КТО СЛЕДУЮЩИЙ?</vt:lpstr>
      <vt:lpstr>ЭКОЛОГИЧЕСКАЯ АЗБУКА:  КТО СЛЕДУЮЩИЙ?</vt:lpstr>
      <vt:lpstr>ЭКОЛОГИЧЕСКАЯ АЗБУКА:  КТО СЛЕДУЮЩИЙ?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109</cp:revision>
  <dcterms:created xsi:type="dcterms:W3CDTF">2013-01-20T17:20:21Z</dcterms:created>
  <dcterms:modified xsi:type="dcterms:W3CDTF">2017-06-18T16:47:06Z</dcterms:modified>
</cp:coreProperties>
</file>