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699" r:id="rId2"/>
  </p:sldMasterIdLst>
  <p:notesMasterIdLst>
    <p:notesMasterId r:id="rId54"/>
  </p:notesMasterIdLst>
  <p:sldIdLst>
    <p:sldId id="256" r:id="rId3"/>
    <p:sldId id="293" r:id="rId4"/>
    <p:sldId id="292" r:id="rId5"/>
    <p:sldId id="272" r:id="rId6"/>
    <p:sldId id="294" r:id="rId7"/>
    <p:sldId id="274" r:id="rId8"/>
    <p:sldId id="281" r:id="rId9"/>
    <p:sldId id="280" r:id="rId10"/>
    <p:sldId id="324" r:id="rId11"/>
    <p:sldId id="279" r:id="rId12"/>
    <p:sldId id="320" r:id="rId13"/>
    <p:sldId id="296" r:id="rId14"/>
    <p:sldId id="295" r:id="rId15"/>
    <p:sldId id="258" r:id="rId16"/>
    <p:sldId id="284" r:id="rId17"/>
    <p:sldId id="283" r:id="rId18"/>
    <p:sldId id="286" r:id="rId19"/>
    <p:sldId id="264" r:id="rId20"/>
    <p:sldId id="265" r:id="rId21"/>
    <p:sldId id="266" r:id="rId22"/>
    <p:sldId id="259" r:id="rId23"/>
    <p:sldId id="300" r:id="rId24"/>
    <p:sldId id="297" r:id="rId25"/>
    <p:sldId id="298" r:id="rId26"/>
    <p:sldId id="323" r:id="rId27"/>
    <p:sldId id="315" r:id="rId28"/>
    <p:sldId id="317" r:id="rId29"/>
    <p:sldId id="382" r:id="rId30"/>
    <p:sldId id="260" r:id="rId31"/>
    <p:sldId id="289" r:id="rId32"/>
    <p:sldId id="311" r:id="rId33"/>
    <p:sldId id="261" r:id="rId34"/>
    <p:sldId id="287" r:id="rId35"/>
    <p:sldId id="262" r:id="rId36"/>
    <p:sldId id="263" r:id="rId37"/>
    <p:sldId id="301" r:id="rId38"/>
    <p:sldId id="302" r:id="rId39"/>
    <p:sldId id="268" r:id="rId40"/>
    <p:sldId id="304" r:id="rId41"/>
    <p:sldId id="383" r:id="rId42"/>
    <p:sldId id="322" r:id="rId43"/>
    <p:sldId id="316" r:id="rId44"/>
    <p:sldId id="318" r:id="rId45"/>
    <p:sldId id="319" r:id="rId46"/>
    <p:sldId id="271" r:id="rId47"/>
    <p:sldId id="321" r:id="rId48"/>
    <p:sldId id="327" r:id="rId49"/>
    <p:sldId id="365" r:id="rId50"/>
    <p:sldId id="267" r:id="rId51"/>
    <p:sldId id="384" r:id="rId52"/>
    <p:sldId id="326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26" autoAdjust="0"/>
    <p:restoredTop sz="92871" autoAdjust="0"/>
  </p:normalViewPr>
  <p:slideViewPr>
    <p:cSldViewPr>
      <p:cViewPr varScale="1">
        <p:scale>
          <a:sx n="64" d="100"/>
          <a:sy n="64" d="100"/>
        </p:scale>
        <p:origin x="-157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FA901-3313-462A-B351-2E9608787EA4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518DA-0C64-4512-9715-9B691DFEE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518DA-0C64-4512-9715-9B691DFEE1A0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518DA-0C64-4512-9715-9B691DFEE1A0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518DA-0C64-4512-9715-9B691DFEE1A0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B91C-C704-41D2-B7AB-4DD7C405FCA4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96AC-A1E7-4EDD-8FE6-E5F893DD38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B91C-C704-41D2-B7AB-4DD7C405FCA4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96AC-A1E7-4EDD-8FE6-E5F893DD38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B91C-C704-41D2-B7AB-4DD7C405FCA4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96AC-A1E7-4EDD-8FE6-E5F893DD38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DEFC5-2CF6-4043-AFB7-1713E11BE5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B91C-C704-41D2-B7AB-4DD7C405FCA4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96AC-A1E7-4EDD-8FE6-E5F893DD38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10935-4A15-414C-A9AF-76B33D06EA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B91C-C704-41D2-B7AB-4DD7C405FCA4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96AC-A1E7-4EDD-8FE6-E5F893DD38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B91C-C704-41D2-B7AB-4DD7C405FCA4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96AC-A1E7-4EDD-8FE6-E5F893DD38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B91C-C704-41D2-B7AB-4DD7C405FCA4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96AC-A1E7-4EDD-8FE6-E5F893DD38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B91C-C704-41D2-B7AB-4DD7C405FCA4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96AC-A1E7-4EDD-8FE6-E5F893DD38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B91C-C704-41D2-B7AB-4DD7C405FCA4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96AC-A1E7-4EDD-8FE6-E5F893DD38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B91C-C704-41D2-B7AB-4DD7C405FCA4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96AC-A1E7-4EDD-8FE6-E5F893DD38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6B91C-C704-41D2-B7AB-4DD7C405FCA4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16196AC-A1E7-4EDD-8FE6-E5F893DD38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D0CD3ED-916A-49F1-8E97-440AB7F1F347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AFB0FAB-CA97-4DDE-9958-5945F90A9F5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14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1029" name="Rectangle 3" descr="Narrow vertical"/>
            <p:cNvSpPr>
              <a:spLocks noChangeArrowheads="1"/>
            </p:cNvSpPr>
            <p:nvPr/>
          </p:nvSpPr>
          <p:spPr bwMode="auto">
            <a:xfrm>
              <a:off x="288" y="48"/>
              <a:ext cx="5184" cy="240"/>
            </a:xfrm>
            <a:prstGeom prst="rect">
              <a:avLst/>
            </a:prstGeom>
            <a:pattFill prst="narVert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ru-RU" sz="2400"/>
            </a:p>
          </p:txBody>
        </p:sp>
        <p:sp>
          <p:nvSpPr>
            <p:cNvPr id="1030" name="Rectangle 4" descr="Narrow horizontal"/>
            <p:cNvSpPr>
              <a:spLocks noChangeArrowheads="1"/>
            </p:cNvSpPr>
            <p:nvPr/>
          </p:nvSpPr>
          <p:spPr bwMode="auto">
            <a:xfrm>
              <a:off x="48" y="288"/>
              <a:ext cx="240" cy="3744"/>
            </a:xfrm>
            <a:prstGeom prst="rect">
              <a:avLst/>
            </a:prstGeom>
            <a:pattFill prst="narHorz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ru-RU" sz="2400"/>
            </a:p>
          </p:txBody>
        </p:sp>
        <p:sp>
          <p:nvSpPr>
            <p:cNvPr id="1031" name="Rectangle 5" descr="Narrow vertical"/>
            <p:cNvSpPr>
              <a:spLocks noChangeArrowheads="1"/>
            </p:cNvSpPr>
            <p:nvPr/>
          </p:nvSpPr>
          <p:spPr bwMode="auto">
            <a:xfrm>
              <a:off x="288" y="4032"/>
              <a:ext cx="5184" cy="240"/>
            </a:xfrm>
            <a:prstGeom prst="rect">
              <a:avLst/>
            </a:prstGeom>
            <a:pattFill prst="narVert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ru-RU" sz="2400"/>
            </a:p>
          </p:txBody>
        </p:sp>
        <p:sp>
          <p:nvSpPr>
            <p:cNvPr id="1032" name="Rectangle 6" descr="Narrow horizontal"/>
            <p:cNvSpPr>
              <a:spLocks noChangeArrowheads="1"/>
            </p:cNvSpPr>
            <p:nvPr/>
          </p:nvSpPr>
          <p:spPr bwMode="auto">
            <a:xfrm>
              <a:off x="5472" y="288"/>
              <a:ext cx="240" cy="3744"/>
            </a:xfrm>
            <a:prstGeom prst="rect">
              <a:avLst/>
            </a:prstGeom>
            <a:pattFill prst="narHorz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ru-RU" sz="2400"/>
            </a:p>
          </p:txBody>
        </p:sp>
        <p:sp>
          <p:nvSpPr>
            <p:cNvPr id="1033" name="Rectangle 7"/>
            <p:cNvSpPr>
              <a:spLocks noChangeArrowheads="1"/>
            </p:cNvSpPr>
            <p:nvPr/>
          </p:nvSpPr>
          <p:spPr bwMode="auto">
            <a:xfrm>
              <a:off x="288" y="288"/>
              <a:ext cx="5184" cy="3744"/>
            </a:xfrm>
            <a:prstGeom prst="rect">
              <a:avLst/>
            </a:prstGeom>
            <a:noFill/>
            <a:ln w="57150" cap="sq" cmpd="tri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ru-RU" sz="2400"/>
            </a:p>
          </p:txBody>
        </p:sp>
        <p:sp>
          <p:nvSpPr>
            <p:cNvPr id="1034" name="Rectangle 8"/>
            <p:cNvSpPr>
              <a:spLocks noChangeArrowheads="1"/>
            </p:cNvSpPr>
            <p:nvPr/>
          </p:nvSpPr>
          <p:spPr bwMode="auto">
            <a:xfrm>
              <a:off x="48" y="48"/>
              <a:ext cx="5664" cy="4224"/>
            </a:xfrm>
            <a:prstGeom prst="rect">
              <a:avLst/>
            </a:prstGeom>
            <a:noFill/>
            <a:ln w="12700" cap="sq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ru-RU" sz="2400"/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0" y="0"/>
              <a:ext cx="384" cy="384"/>
              <a:chOff x="0" y="0"/>
              <a:chExt cx="384" cy="384"/>
            </a:xfrm>
          </p:grpSpPr>
          <p:sp>
            <p:nvSpPr>
              <p:cNvPr id="1045" name="Rectangle 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84" cy="384"/>
              </a:xfrm>
              <a:prstGeom prst="rect">
                <a:avLst/>
              </a:prstGeom>
              <a:solidFill>
                <a:schemeClr val="bg1"/>
              </a:solidFill>
              <a:ln w="57150" cap="sq" cmpd="tri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4939" name="Oval 11"/>
              <p:cNvSpPr>
                <a:spLocks noChangeArrowheads="1"/>
              </p:cNvSpPr>
              <p:nvPr/>
            </p:nvSpPr>
            <p:spPr bwMode="auto">
              <a:xfrm>
                <a:off x="101" y="101"/>
                <a:ext cx="182" cy="182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0" y="3935"/>
              <a:ext cx="384" cy="384"/>
              <a:chOff x="0" y="3935"/>
              <a:chExt cx="384" cy="384"/>
            </a:xfrm>
          </p:grpSpPr>
          <p:sp>
            <p:nvSpPr>
              <p:cNvPr id="1043" name="Rectangle 13"/>
              <p:cNvSpPr>
                <a:spLocks noChangeArrowheads="1"/>
              </p:cNvSpPr>
              <p:nvPr/>
            </p:nvSpPr>
            <p:spPr bwMode="auto">
              <a:xfrm>
                <a:off x="0" y="3935"/>
                <a:ext cx="384" cy="384"/>
              </a:xfrm>
              <a:prstGeom prst="rect">
                <a:avLst/>
              </a:prstGeom>
              <a:solidFill>
                <a:schemeClr val="bg1"/>
              </a:solidFill>
              <a:ln w="57150" cap="sq" cmpd="tri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4942" name="Oval 14"/>
              <p:cNvSpPr>
                <a:spLocks noChangeArrowheads="1"/>
              </p:cNvSpPr>
              <p:nvPr/>
            </p:nvSpPr>
            <p:spPr bwMode="auto">
              <a:xfrm>
                <a:off x="101" y="4036"/>
                <a:ext cx="182" cy="182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5375" y="3935"/>
              <a:ext cx="384" cy="384"/>
              <a:chOff x="5375" y="3935"/>
              <a:chExt cx="384" cy="384"/>
            </a:xfrm>
          </p:grpSpPr>
          <p:sp>
            <p:nvSpPr>
              <p:cNvPr id="1041" name="Rectangle 16"/>
              <p:cNvSpPr>
                <a:spLocks noChangeArrowheads="1"/>
              </p:cNvSpPr>
              <p:nvPr/>
            </p:nvSpPr>
            <p:spPr bwMode="auto">
              <a:xfrm>
                <a:off x="5375" y="3935"/>
                <a:ext cx="384" cy="384"/>
              </a:xfrm>
              <a:prstGeom prst="rect">
                <a:avLst/>
              </a:prstGeom>
              <a:solidFill>
                <a:schemeClr val="bg1"/>
              </a:solidFill>
              <a:ln w="57150" cap="sq" cmpd="tri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4945" name="Oval 17"/>
              <p:cNvSpPr>
                <a:spLocks noChangeArrowheads="1"/>
              </p:cNvSpPr>
              <p:nvPr/>
            </p:nvSpPr>
            <p:spPr bwMode="auto">
              <a:xfrm>
                <a:off x="5476" y="4036"/>
                <a:ext cx="182" cy="182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5375" y="0"/>
              <a:ext cx="384" cy="384"/>
              <a:chOff x="5375" y="0"/>
              <a:chExt cx="384" cy="384"/>
            </a:xfrm>
          </p:grpSpPr>
          <p:sp>
            <p:nvSpPr>
              <p:cNvPr id="1039" name="Rectangle 19"/>
              <p:cNvSpPr>
                <a:spLocks noChangeArrowheads="1"/>
              </p:cNvSpPr>
              <p:nvPr/>
            </p:nvSpPr>
            <p:spPr bwMode="auto">
              <a:xfrm>
                <a:off x="5375" y="0"/>
                <a:ext cx="384" cy="384"/>
              </a:xfrm>
              <a:prstGeom prst="rect">
                <a:avLst/>
              </a:prstGeom>
              <a:solidFill>
                <a:schemeClr val="bg1"/>
              </a:solidFill>
              <a:ln w="57150" cap="sq" cmpd="tri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4948" name="Oval 20"/>
              <p:cNvSpPr>
                <a:spLocks noChangeArrowheads="1"/>
              </p:cNvSpPr>
              <p:nvPr/>
            </p:nvSpPr>
            <p:spPr bwMode="auto">
              <a:xfrm>
                <a:off x="5476" y="101"/>
                <a:ext cx="182" cy="182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1229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9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i.ytimg.com/vi/IkVsS780H40/maxresdefault.jpg"/>
          <p:cNvPicPr>
            <a:picLocks noChangeAspect="1" noChangeArrowheads="1"/>
          </p:cNvPicPr>
          <p:nvPr/>
        </p:nvPicPr>
        <p:blipFill>
          <a:blip r:embed="rId2"/>
          <a:srcRect l="4184"/>
          <a:stretch>
            <a:fillRect/>
          </a:stretch>
        </p:blipFill>
        <p:spPr bwMode="auto">
          <a:xfrm>
            <a:off x="-672920" y="0"/>
            <a:ext cx="981692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57422" y="1285860"/>
            <a:ext cx="6143668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9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900" b="1" dirty="0" smtClean="0">
                <a:solidFill>
                  <a:srgbClr val="002060"/>
                </a:solidFill>
              </a:rPr>
              <a:t>Внеаудиторное мероприятие</a:t>
            </a:r>
          </a:p>
          <a:p>
            <a:pPr algn="ctr"/>
            <a:endParaRPr lang="ru-RU" sz="1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9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«Математическое </a:t>
            </a:r>
            <a:r>
              <a:rPr lang="ru-RU" sz="3200" b="1" dirty="0" err="1" smtClean="0">
                <a:solidFill>
                  <a:srgbClr val="FF0000"/>
                </a:solidFill>
              </a:rPr>
              <a:t>киношоу</a:t>
            </a:r>
            <a:r>
              <a:rPr lang="ru-RU" sz="3200" b="1" dirty="0" smtClean="0">
                <a:solidFill>
                  <a:srgbClr val="FF0000"/>
                </a:solidFill>
              </a:rPr>
              <a:t>»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2900" b="1" dirty="0" smtClean="0">
                <a:solidFill>
                  <a:srgbClr val="002060"/>
                </a:solidFill>
              </a:rPr>
              <a:t>к</a:t>
            </a:r>
            <a:r>
              <a:rPr lang="ru-RU" sz="2900" b="1" dirty="0" smtClean="0">
                <a:solidFill>
                  <a:srgbClr val="FF0000"/>
                </a:solidFill>
              </a:rPr>
              <a:t> </a:t>
            </a:r>
            <a:r>
              <a:rPr lang="ru-RU" sz="2900" b="1" dirty="0" smtClean="0">
                <a:solidFill>
                  <a:srgbClr val="002060"/>
                </a:solidFill>
              </a:rPr>
              <a:t>Году российского кино – 2016</a:t>
            </a:r>
          </a:p>
          <a:p>
            <a:pPr algn="ctr"/>
            <a:endParaRPr lang="ru-RU" sz="2400" b="1" dirty="0">
              <a:solidFill>
                <a:srgbClr val="FF0000"/>
              </a:solidFill>
              <a:latin typeface="Book Antiqua" pitchFamily="18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Book Antiqua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Разработала: преподаватель математики </a:t>
            </a:r>
            <a:r>
              <a:rPr lang="ru-RU" sz="2400" b="1" dirty="0" err="1" smtClean="0">
                <a:solidFill>
                  <a:srgbClr val="002060"/>
                </a:solidFill>
              </a:rPr>
              <a:t>Ахтямова</a:t>
            </a:r>
            <a:r>
              <a:rPr lang="ru-RU" sz="2400" b="1" dirty="0" smtClean="0">
                <a:solidFill>
                  <a:srgbClr val="002060"/>
                </a:solidFill>
              </a:rPr>
              <a:t> Л.Т.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Уфа, 2016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71604" y="285728"/>
            <a:ext cx="7572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Book Antiqua" pitchFamily="18" charset="0"/>
              </a:rPr>
              <a:t>ГБПОУ  Уфимский автотранспортный колледж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267744" y="5149352"/>
            <a:ext cx="4248472" cy="1538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sng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8926" y="785794"/>
            <a:ext cx="6072230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 smtClean="0">
                <a:solidFill>
                  <a:srgbClr val="002060"/>
                </a:solidFill>
              </a:rPr>
              <a:t>Кино – самое молодое из искусств, но оно давно уже признано самым важным из искусств, и оно действительно ориентирует многих людей в их жизни. Кино создает общественное мнение и управляет им. </a:t>
            </a:r>
            <a:endParaRPr lang="ru-RU" sz="2900" dirty="0">
              <a:solidFill>
                <a:srgbClr val="002060"/>
              </a:solidFill>
            </a:endParaRPr>
          </a:p>
        </p:txBody>
      </p:sp>
      <p:pic>
        <p:nvPicPr>
          <p:cNvPr id="11" name="Picture 2" descr="C:\Documents and Settings\Библиотека-02\Рабочий стол\КИНО\РИСУНКИ\tv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928670"/>
            <a:ext cx="2287236" cy="285752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28596" y="4031986"/>
            <a:ext cx="4786346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900" dirty="0" smtClean="0">
                <a:solidFill>
                  <a:srgbClr val="002060"/>
                </a:solidFill>
              </a:rPr>
              <a:t>Это обеспечило ему не только привязанность зрителей, но и самое пристальное внимание </a:t>
            </a:r>
          </a:p>
          <a:p>
            <a:r>
              <a:rPr lang="ru-RU" sz="2900" dirty="0" smtClean="0">
                <a:solidFill>
                  <a:srgbClr val="002060"/>
                </a:solidFill>
              </a:rPr>
              <a:t>со стороны власти.</a:t>
            </a:r>
            <a:r>
              <a:rPr lang="ru-RU" sz="2800" dirty="0" smtClean="0">
                <a:solidFill>
                  <a:srgbClr val="002060"/>
                </a:solidFill>
              </a:rPr>
              <a:t> </a:t>
            </a:r>
          </a:p>
          <a:p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4143380"/>
            <a:ext cx="4214842" cy="228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1" descr="C:\Users\1\Desktop\Меропр Кино\MOV11.jpg"/>
          <p:cNvPicPr>
            <a:picLocks noChangeAspect="1" noChangeArrowheads="1"/>
          </p:cNvPicPr>
          <p:nvPr/>
        </p:nvPicPr>
        <p:blipFill>
          <a:blip r:embed="rId2"/>
          <a:srcRect t="19608"/>
          <a:stretch>
            <a:fillRect/>
          </a:stretch>
        </p:blipFill>
        <p:spPr bwMode="auto">
          <a:xfrm>
            <a:off x="0" y="-91072"/>
            <a:ext cx="9358346" cy="6949072"/>
          </a:xfrm>
          <a:prstGeom prst="rect">
            <a:avLst/>
          </a:prstGeom>
          <a:noFill/>
        </p:spPr>
      </p:pic>
      <p:sp>
        <p:nvSpPr>
          <p:cNvPr id="4" name="Содержимое 10"/>
          <p:cNvSpPr>
            <a:spLocks noGrp="1"/>
          </p:cNvSpPr>
          <p:nvPr>
            <p:ph idx="1"/>
          </p:nvPr>
        </p:nvSpPr>
        <p:spPr>
          <a:xfrm>
            <a:off x="2928926" y="285728"/>
            <a:ext cx="6357982" cy="378619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6600" b="1" dirty="0" smtClean="0">
                <a:solidFill>
                  <a:schemeClr val="bg1"/>
                </a:solidFill>
              </a:rPr>
              <a:t>История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b="1" dirty="0" smtClean="0">
              <a:solidFill>
                <a:schemeClr val="bg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6000" b="1" dirty="0" smtClean="0">
                <a:solidFill>
                  <a:schemeClr val="bg1"/>
                </a:solidFill>
              </a:rPr>
              <a:t>кинематографа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7" descr="C:\Users\Dmitriy\Desktop\Сашин Проект\ПРЕЗЕНТАЦИЯ\рабочее\kinetoscop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168" y="928670"/>
            <a:ext cx="3502707" cy="44037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0" y="5429278"/>
            <a:ext cx="9144000" cy="1428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ru-RU" sz="2000" u="none" kern="0" dirty="0" smtClean="0">
                <a:solidFill>
                  <a:schemeClr val="bg1"/>
                </a:solidFill>
                <a:latin typeface="+mn-lt"/>
              </a:rPr>
              <a:t>1889</a:t>
            </a:r>
            <a:r>
              <a:rPr lang="ru-RU" sz="2000" u="none" kern="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000" u="none" kern="0" dirty="0">
                <a:solidFill>
                  <a:srgbClr val="002060"/>
                </a:solidFill>
                <a:latin typeface="+mn-lt"/>
              </a:rPr>
              <a:t>год </a:t>
            </a:r>
            <a:r>
              <a:rPr lang="ru-RU" sz="2000" b="0" u="none" kern="0" dirty="0">
                <a:solidFill>
                  <a:srgbClr val="002060"/>
                </a:solidFill>
                <a:latin typeface="+mn-lt"/>
              </a:rPr>
              <a:t>– </a:t>
            </a:r>
            <a:r>
              <a:rPr lang="ru-RU" sz="2000" b="0" u="none" kern="0" dirty="0" smtClean="0">
                <a:solidFill>
                  <a:srgbClr val="002060"/>
                </a:solidFill>
                <a:latin typeface="+mn-lt"/>
              </a:rPr>
              <a:t>американский изобретатель </a:t>
            </a:r>
            <a:r>
              <a:rPr lang="ru-RU" sz="2000" b="0" u="none" kern="0" dirty="0" smtClean="0">
                <a:solidFill>
                  <a:schemeClr val="bg1"/>
                </a:solidFill>
                <a:latin typeface="+mn-lt"/>
              </a:rPr>
              <a:t>Томас </a:t>
            </a:r>
            <a:r>
              <a:rPr lang="ru-RU" sz="2000" b="0" u="none" kern="0" dirty="0">
                <a:solidFill>
                  <a:schemeClr val="bg1"/>
                </a:solidFill>
                <a:latin typeface="+mn-lt"/>
              </a:rPr>
              <a:t>Эдисон </a:t>
            </a:r>
            <a:r>
              <a:rPr lang="ru-RU" sz="2000" b="0" u="none" kern="0" dirty="0">
                <a:solidFill>
                  <a:srgbClr val="002060"/>
                </a:solidFill>
                <a:latin typeface="+mn-lt"/>
              </a:rPr>
              <a:t>создал </a:t>
            </a:r>
            <a:r>
              <a:rPr lang="ru-RU" sz="2000" b="0" u="none" kern="0" dirty="0" smtClean="0">
                <a:solidFill>
                  <a:srgbClr val="002060"/>
                </a:solidFill>
                <a:latin typeface="+mn-lt"/>
              </a:rPr>
              <a:t>кинетоскоп (</a:t>
            </a:r>
            <a:r>
              <a:rPr lang="ru-RU" sz="2000" dirty="0" smtClean="0">
                <a:solidFill>
                  <a:srgbClr val="002060"/>
                </a:solidFill>
              </a:rPr>
              <a:t>от греческого «</a:t>
            </a:r>
            <a:r>
              <a:rPr lang="ru-RU" sz="2000" dirty="0" err="1" smtClean="0">
                <a:solidFill>
                  <a:srgbClr val="002060"/>
                </a:solidFill>
              </a:rPr>
              <a:t>кинетос</a:t>
            </a:r>
            <a:r>
              <a:rPr lang="ru-RU" sz="2000" dirty="0" smtClean="0">
                <a:solidFill>
                  <a:srgbClr val="002060"/>
                </a:solidFill>
              </a:rPr>
              <a:t>» </a:t>
            </a:r>
            <a:r>
              <a:rPr lang="ru-RU" sz="2000" dirty="0" smtClean="0"/>
              <a:t>–</a:t>
            </a:r>
            <a:r>
              <a:rPr lang="ru-RU" sz="2000" dirty="0" smtClean="0">
                <a:solidFill>
                  <a:srgbClr val="002060"/>
                </a:solidFill>
              </a:rPr>
              <a:t> движущийся и «</a:t>
            </a:r>
            <a:r>
              <a:rPr lang="ru-RU" sz="2000" dirty="0" err="1" smtClean="0">
                <a:solidFill>
                  <a:srgbClr val="002060"/>
                </a:solidFill>
              </a:rPr>
              <a:t>скопио</a:t>
            </a:r>
            <a:r>
              <a:rPr lang="ru-RU" sz="2000" dirty="0" smtClean="0">
                <a:solidFill>
                  <a:srgbClr val="002060"/>
                </a:solidFill>
              </a:rPr>
              <a:t>» </a:t>
            </a:r>
            <a:r>
              <a:rPr lang="ru-RU" sz="2000" dirty="0" smtClean="0"/>
              <a:t>–</a:t>
            </a:r>
            <a:r>
              <a:rPr lang="ru-RU" sz="2000" dirty="0" smtClean="0">
                <a:solidFill>
                  <a:srgbClr val="002060"/>
                </a:solidFill>
              </a:rPr>
              <a:t> смотреть) </a:t>
            </a:r>
            <a:r>
              <a:rPr lang="ru-RU" sz="2000" dirty="0" smtClean="0"/>
              <a:t>–</a:t>
            </a:r>
            <a:r>
              <a:rPr lang="ru-RU" sz="2000" dirty="0" smtClean="0">
                <a:solidFill>
                  <a:srgbClr val="002060"/>
                </a:solidFill>
              </a:rPr>
              <a:t> оптический прибор для показа движущихся картинок</a:t>
            </a:r>
            <a:r>
              <a:rPr lang="ru-RU" sz="2000" b="0" u="none" kern="0" dirty="0" smtClean="0">
                <a:solidFill>
                  <a:srgbClr val="002060"/>
                </a:solidFill>
                <a:latin typeface="+mn-lt"/>
              </a:rPr>
              <a:t>. </a:t>
            </a:r>
            <a:r>
              <a:rPr lang="ru-RU" sz="2000" kern="0" dirty="0" smtClean="0">
                <a:solidFill>
                  <a:srgbClr val="002060"/>
                </a:solidFill>
              </a:rPr>
              <a:t>В кинетоскопе, чтобы увидеть движущееся изображение, нужно было смотреть в объектив. 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ru-RU" sz="3200" b="0" u="none" kern="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ru-RU" sz="3200" b="0" u="none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ru-RU" sz="3200" b="0" u="none" kern="0" dirty="0">
              <a:latin typeface="+mn-lt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-214338"/>
            <a:ext cx="9144000" cy="85725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+mn-lt"/>
              </a:rPr>
              <a:t>Немного </a:t>
            </a:r>
            <a:r>
              <a:rPr lang="ru-RU" sz="4000" b="1" dirty="0">
                <a:solidFill>
                  <a:srgbClr val="FF0000"/>
                </a:solidFill>
                <a:latin typeface="+mn-lt"/>
              </a:rPr>
              <a:t>из истории </a:t>
            </a:r>
            <a:r>
              <a:rPr lang="ru-RU" sz="4000" b="1" dirty="0" smtClean="0">
                <a:solidFill>
                  <a:srgbClr val="FF0000"/>
                </a:solidFill>
                <a:latin typeface="+mn-lt"/>
              </a:rPr>
              <a:t>кинематографа</a:t>
            </a:r>
            <a:endParaRPr lang="ru-RU" sz="4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785794"/>
            <a:ext cx="3230860" cy="46053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4572000" y="5429264"/>
            <a:ext cx="1785950" cy="50006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Томас Эдисон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0" y="5429264"/>
            <a:ext cx="714380" cy="50006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889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28670"/>
            <a:ext cx="5072066" cy="264320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400" dirty="0" smtClean="0"/>
              <a:t>	</a:t>
            </a:r>
            <a:r>
              <a:rPr lang="ru-RU" sz="2400" dirty="0" smtClean="0">
                <a:solidFill>
                  <a:srgbClr val="002060"/>
                </a:solidFill>
              </a:rPr>
              <a:t>Изобретателями киноаппарата считаются                                </a:t>
            </a:r>
            <a:r>
              <a:rPr lang="ru-RU" sz="2400" dirty="0">
                <a:solidFill>
                  <a:srgbClr val="002060"/>
                </a:solidFill>
              </a:rPr>
              <a:t>Первые короткометражные фильмы были </a:t>
            </a:r>
            <a:r>
              <a:rPr lang="ru-RU" sz="2400" dirty="0" smtClean="0">
                <a:solidFill>
                  <a:srgbClr val="002060"/>
                </a:solidFill>
              </a:rPr>
              <a:t>документальными и </a:t>
            </a:r>
            <a:r>
              <a:rPr lang="ru-RU" sz="2400" dirty="0">
                <a:solidFill>
                  <a:srgbClr val="002060"/>
                </a:solidFill>
              </a:rPr>
              <a:t>продолжались </a:t>
            </a:r>
            <a:r>
              <a:rPr lang="ru-RU" sz="2400" dirty="0" smtClean="0">
                <a:solidFill>
                  <a:srgbClr val="002060"/>
                </a:solidFill>
              </a:rPr>
              <a:t>всего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                      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5362" name="Picture 2" descr="http://www.citibreak.com/upload/article/55158b56e4b027d3e00b1ad8/55158b92e4b027d3e00b1a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785794"/>
            <a:ext cx="3786822" cy="2428892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2928926" y="714356"/>
            <a:ext cx="3786214" cy="6429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240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240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2400" dirty="0"/>
          </a:p>
          <a:p>
            <a:pPr marL="342900" lvl="0" indent="-342900"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Самый известный актер черно-белых фильмов начала XX века                             Уже став знаменитым, он принял участие в конкурсе своих двойников и занял только третье место. </a:t>
            </a:r>
          </a:p>
        </p:txBody>
      </p:sp>
      <p:pic>
        <p:nvPicPr>
          <p:cNvPr id="15364" name="Picture 4" descr="http://n-europe.eu/sites/default/files/imagecache/800x600s/chaplin-with-doll-x.jpg"/>
          <p:cNvPicPr>
            <a:picLocks noChangeAspect="1" noChangeArrowheads="1"/>
          </p:cNvPicPr>
          <p:nvPr/>
        </p:nvPicPr>
        <p:blipFill>
          <a:blip r:embed="rId3"/>
          <a:srcRect l="14516" r="22581"/>
          <a:stretch>
            <a:fillRect/>
          </a:stretch>
        </p:blipFill>
        <p:spPr bwMode="auto">
          <a:xfrm>
            <a:off x="214283" y="3357561"/>
            <a:ext cx="2928958" cy="3189561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1928794" y="1285860"/>
            <a:ext cx="2714644" cy="50006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братья Люмьер.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428992" y="2428868"/>
            <a:ext cx="1857388" cy="428628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минуту. 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4000496" y="4357694"/>
            <a:ext cx="2357454" cy="50006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Чарли Чаплин.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2264" y="3357561"/>
            <a:ext cx="2357454" cy="32948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85720" y="642918"/>
            <a:ext cx="871543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 smtClean="0">
                <a:solidFill>
                  <a:srgbClr val="002060"/>
                </a:solidFill>
              </a:rPr>
              <a:t>Родоначальники кинематографа: Люмьер Огюст Луи Мари Николя (1862-1954)</a:t>
            </a:r>
            <a:r>
              <a:rPr lang="ru-RU" sz="2300" dirty="0" smtClean="0"/>
              <a:t> и </a:t>
            </a:r>
            <a:r>
              <a:rPr lang="ru-RU" sz="2300" dirty="0" smtClean="0">
                <a:solidFill>
                  <a:srgbClr val="002060"/>
                </a:solidFill>
              </a:rPr>
              <a:t>Люмьер Луи Жан (1864-1948). </a:t>
            </a:r>
          </a:p>
          <a:p>
            <a:endParaRPr lang="ru-RU" sz="800" dirty="0" smtClean="0">
              <a:solidFill>
                <a:srgbClr val="002060"/>
              </a:solidFill>
            </a:endParaRPr>
          </a:p>
          <a:p>
            <a:r>
              <a:rPr lang="ru-RU" sz="2300" dirty="0" smtClean="0">
                <a:solidFill>
                  <a:srgbClr val="002060"/>
                </a:solidFill>
              </a:rPr>
              <a:t>Изобретателем техники, названной                                      (от греческого </a:t>
            </a:r>
            <a:r>
              <a:rPr lang="ru-RU" sz="2300" dirty="0" err="1" smtClean="0">
                <a:solidFill>
                  <a:srgbClr val="002060"/>
                </a:solidFill>
              </a:rPr>
              <a:t>κίνημα </a:t>
            </a:r>
            <a:r>
              <a:rPr lang="ru-RU" sz="2300" dirty="0" smtClean="0"/>
              <a:t>–</a:t>
            </a:r>
            <a:r>
              <a:rPr lang="ru-RU" sz="2300" dirty="0" smtClean="0">
                <a:solidFill>
                  <a:srgbClr val="002060"/>
                </a:solidFill>
              </a:rPr>
              <a:t> движение и </a:t>
            </a:r>
            <a:r>
              <a:rPr lang="ru-RU" sz="2300" dirty="0" err="1" smtClean="0">
                <a:solidFill>
                  <a:srgbClr val="002060"/>
                </a:solidFill>
              </a:rPr>
              <a:t>γράφειν </a:t>
            </a:r>
            <a:r>
              <a:rPr lang="ru-RU" sz="2300" dirty="0" smtClean="0"/>
              <a:t>–</a:t>
            </a:r>
            <a:r>
              <a:rPr lang="ru-RU" sz="2300" dirty="0" smtClean="0">
                <a:solidFill>
                  <a:srgbClr val="002060"/>
                </a:solidFill>
              </a:rPr>
              <a:t> писать), был младший брат Луи. Его проект частично финансировал старший брат Огюст, а после создания съемочного аппарата оба брата активно участвовали в создании первых фильмов. </a:t>
            </a:r>
          </a:p>
          <a:p>
            <a:endParaRPr lang="ru-RU" sz="800" dirty="0" smtClean="0">
              <a:solidFill>
                <a:srgbClr val="002060"/>
              </a:solidFill>
            </a:endParaRPr>
          </a:p>
          <a:p>
            <a:r>
              <a:rPr lang="ru-RU" sz="2300" dirty="0" smtClean="0">
                <a:solidFill>
                  <a:srgbClr val="002060"/>
                </a:solidFill>
              </a:rPr>
              <a:t>Патентная заявка на изобретение синематографа была подана</a:t>
            </a:r>
          </a:p>
          <a:p>
            <a:r>
              <a:rPr lang="ru-RU" sz="2300" dirty="0" smtClean="0">
                <a:solidFill>
                  <a:srgbClr val="002060"/>
                </a:solidFill>
              </a:rPr>
              <a:t>                                     , почти через             после того, как в США был запатентован кинетоскоп Эдисона, рассчитанный на индивидуальный просмотр.                                       состоялся  первый показ.      </a:t>
            </a:r>
          </a:p>
          <a:p>
            <a:endParaRPr lang="ru-RU" sz="800" dirty="0" smtClean="0">
              <a:solidFill>
                <a:srgbClr val="002060"/>
              </a:solidFill>
            </a:endParaRPr>
          </a:p>
          <a:p>
            <a:r>
              <a:rPr lang="ru-RU" sz="2300" dirty="0" smtClean="0">
                <a:solidFill>
                  <a:srgbClr val="002060"/>
                </a:solidFill>
              </a:rPr>
              <a:t>Хотя Люмьеры были знакомы с изобретением Эдисона и, вероятно, использовали некоторые его идеи, тот факт, что их синематограф был предназначен для массового просмотра, позволяет именно их считать создателями современного кино. </a:t>
            </a:r>
            <a:endParaRPr lang="ru-RU" dirty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5143504" y="1473706"/>
            <a:ext cx="2857520" cy="50006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ru-RU" sz="2300" dirty="0" smtClean="0">
                <a:solidFill>
                  <a:srgbClr val="FF0000"/>
                </a:solidFill>
              </a:rPr>
              <a:t>«синематографом»</a:t>
            </a: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357158" y="3684772"/>
            <a:ext cx="3286148" cy="50006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lnSpc>
                <a:spcPct val="110000"/>
              </a:lnSpc>
              <a:buClr>
                <a:schemeClr val="accent3"/>
              </a:buClr>
              <a:buSzPct val="95000"/>
              <a:defRPr/>
            </a:pPr>
            <a:r>
              <a:rPr lang="ru-RU" sz="2300" dirty="0" smtClean="0">
                <a:solidFill>
                  <a:srgbClr val="FF0000"/>
                </a:solidFill>
              </a:rPr>
              <a:t>13 февраля 1895 года  </a:t>
            </a: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4786314" y="3684772"/>
            <a:ext cx="1357322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lnSpc>
                <a:spcPct val="110000"/>
              </a:lnSpc>
              <a:buClr>
                <a:schemeClr val="accent3"/>
              </a:buClr>
              <a:buSzPct val="95000"/>
              <a:defRPr/>
            </a:pPr>
            <a:r>
              <a:rPr lang="ru-RU" sz="2300" dirty="0" smtClean="0">
                <a:solidFill>
                  <a:srgbClr val="FF0000"/>
                </a:solidFill>
              </a:rPr>
              <a:t>2 года</a:t>
            </a: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071934" y="4372684"/>
            <a:ext cx="2857520" cy="50006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lnSpc>
                <a:spcPct val="110000"/>
              </a:lnSpc>
              <a:buClr>
                <a:schemeClr val="accent3"/>
              </a:buClr>
              <a:buSzPct val="95000"/>
              <a:defRPr/>
            </a:pPr>
            <a:r>
              <a:rPr lang="ru-RU" sz="2300" dirty="0" smtClean="0">
                <a:solidFill>
                  <a:srgbClr val="FF0000"/>
                </a:solidFill>
              </a:rPr>
              <a:t>28 декабря 1895 года       </a:t>
            </a: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764704"/>
            <a:ext cx="85725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Кинематограф в России был признан «важнейшим из искусств»                                      когда Владимир Ленин подписал Декрет о национализации кинематографа.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С тех пор в стране в этот день праздновали «День советского кино», «День кино России», а ныне отмечают</a:t>
            </a: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В истории нашего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кинематографа были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и Оскары, и искрометные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комедии, и легендарные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киноленты, разобранные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на цитаты.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034" y="0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День российского кино</a:t>
            </a:r>
          </a:p>
        </p:txBody>
      </p:sp>
      <p:pic>
        <p:nvPicPr>
          <p:cNvPr id="11266" name="Picture 2" descr="http://darislovo.ru/wp-content/uploads/Den-kin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16" y="3143249"/>
            <a:ext cx="4714908" cy="3143272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2173088" y="1127994"/>
            <a:ext cx="3143272" cy="57150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27 августа 1919 года,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428596" y="2571744"/>
            <a:ext cx="3929090" cy="50006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ru-RU" sz="2400" dirty="0" smtClean="0">
                <a:solidFill>
                  <a:srgbClr val="FF0000"/>
                </a:solidFill>
              </a:rPr>
              <a:t>«День российского кино».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5429264"/>
            <a:ext cx="4071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FF0000"/>
                </a:solidFill>
              </a:rPr>
              <a:t>«Из всех искусств важнейшим для нас является кино». 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                                        </a:t>
            </a:r>
            <a:r>
              <a:rPr lang="ru-RU" dirty="0" smtClean="0">
                <a:solidFill>
                  <a:srgbClr val="FF0000"/>
                </a:solidFill>
              </a:rPr>
              <a:t>В.И.Ленин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358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764704"/>
            <a:ext cx="84296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                               в петербургском саду «Аквариум» в антракте между 2-м и 3-м отделениями опереточного спектакля «Альфред-паша в Париже» состоялся первый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в России киносеанс.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5157629"/>
            <a:ext cx="8143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Публике были продемонстрированы короткие документальные фильмы братьев Люмьер – «Выход рабочих с завода», «Разрушение стены» и знаменитое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0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Первый </a:t>
            </a:r>
            <a:r>
              <a:rPr lang="ru-RU" sz="4000" b="1" dirty="0" err="1" smtClean="0">
                <a:solidFill>
                  <a:srgbClr val="FF0000"/>
                </a:solidFill>
              </a:rPr>
              <a:t>кинопоказ</a:t>
            </a:r>
            <a:r>
              <a:rPr lang="ru-RU" sz="4000" b="1" dirty="0" smtClean="0">
                <a:solidFill>
                  <a:srgbClr val="FF0000"/>
                </a:solidFill>
              </a:rPr>
              <a:t> в России</a:t>
            </a:r>
          </a:p>
        </p:txBody>
      </p:sp>
      <p:pic>
        <p:nvPicPr>
          <p:cNvPr id="1028" name="Picture 4" descr="http://www.runivers.ru/images/date/akvarium42816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428868"/>
            <a:ext cx="3714776" cy="2629855"/>
          </a:xfrm>
          <a:prstGeom prst="rect">
            <a:avLst/>
          </a:prstGeom>
          <a:noFill/>
        </p:spPr>
      </p:pic>
      <p:pic>
        <p:nvPicPr>
          <p:cNvPr id="1030" name="Picture 6" descr="http://pechakucha.de/webplayer/PK_20/01/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408468"/>
            <a:ext cx="3500462" cy="2625345"/>
          </a:xfrm>
          <a:prstGeom prst="rect">
            <a:avLst/>
          </a:prstGeom>
          <a:noFill/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571472" y="785794"/>
            <a:ext cx="2714644" cy="428628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ru-RU" sz="2400" dirty="0" smtClean="0">
                <a:solidFill>
                  <a:srgbClr val="FF0000"/>
                </a:solidFill>
              </a:rPr>
              <a:t>1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 мая 1896 года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6212025"/>
            <a:ext cx="3286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«Прибытие поезда».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358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836712"/>
            <a:ext cx="85011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                                 </a:t>
            </a:r>
            <a:r>
              <a:rPr lang="ru-RU" sz="2400" dirty="0" smtClean="0">
                <a:solidFill>
                  <a:srgbClr val="002060"/>
                </a:solidFill>
              </a:rPr>
              <a:t>произошел первый показ фильма отечественного производства 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</a:rPr>
              <a:t>Картина режиссера Владимира Ромашкова (по мотивам русской народной песни о Стеньке Разине «Из-за острова на стрежень») открыла эру российского кино.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Длился первый российский фильм всего</a:t>
            </a:r>
          </a:p>
          <a:p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0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Первый российский фильм </a:t>
            </a:r>
          </a:p>
        </p:txBody>
      </p:sp>
      <p:pic>
        <p:nvPicPr>
          <p:cNvPr id="1026" name="Picture 2" descr="C:\Users\гшршгр\Documents\639c04fab1164cc6cf934f01f6f490b5.jpg"/>
          <p:cNvPicPr>
            <a:picLocks noChangeAspect="1" noChangeArrowheads="1"/>
          </p:cNvPicPr>
          <p:nvPr/>
        </p:nvPicPr>
        <p:blipFill>
          <a:blip r:embed="rId2" cstate="print"/>
          <a:srcRect t="12636"/>
          <a:stretch>
            <a:fillRect/>
          </a:stretch>
        </p:blipFill>
        <p:spPr bwMode="auto">
          <a:xfrm>
            <a:off x="1857356" y="3214686"/>
            <a:ext cx="5857916" cy="339849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7158" y="842242"/>
            <a:ext cx="3214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15 октября 1908 года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29124" y="1214422"/>
            <a:ext cx="3643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«Понизовая вольница».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44180" y="2658172"/>
            <a:ext cx="3214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7 минут.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358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85728"/>
            <a:ext cx="4857752" cy="38576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400" dirty="0" smtClean="0"/>
              <a:t>	</a:t>
            </a:r>
            <a:r>
              <a:rPr lang="ru-RU" sz="2400" dirty="0">
                <a:solidFill>
                  <a:srgbClr val="002060"/>
                </a:solidFill>
              </a:rPr>
              <a:t>Первым цветным фильмом </a:t>
            </a:r>
            <a:r>
              <a:rPr lang="ru-RU" sz="2400" dirty="0" smtClean="0">
                <a:solidFill>
                  <a:srgbClr val="002060"/>
                </a:solidFill>
              </a:rPr>
              <a:t>стал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    Первые </a:t>
            </a:r>
            <a:r>
              <a:rPr lang="ru-RU" sz="2400" dirty="0">
                <a:solidFill>
                  <a:srgbClr val="002060"/>
                </a:solidFill>
              </a:rPr>
              <a:t>цветные фильмы снимались на черно-белой пленке и раскрашивались вручную. В России, самый известный фильм, </a:t>
            </a:r>
            <a:r>
              <a:rPr lang="ru-RU" sz="2400" dirty="0" smtClean="0">
                <a:solidFill>
                  <a:srgbClr val="002060"/>
                </a:solidFill>
              </a:rPr>
              <a:t>в           году раскрашенный </a:t>
            </a:r>
            <a:r>
              <a:rPr lang="ru-RU" sz="2400" dirty="0">
                <a:solidFill>
                  <a:srgbClr val="002060"/>
                </a:solidFill>
              </a:rPr>
              <a:t>вручную частично – только флаг </a:t>
            </a:r>
            <a:r>
              <a:rPr lang="ru-RU" sz="2400" dirty="0" smtClean="0">
                <a:solidFill>
                  <a:srgbClr val="002060"/>
                </a:solidFill>
              </a:rPr>
              <a:t>– 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071934" y="785794"/>
            <a:ext cx="5072066" cy="6072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240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240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2400" dirty="0"/>
          </a:p>
          <a:p>
            <a:pPr marL="342900" lvl="0" indent="-342900">
              <a:spcBef>
                <a:spcPct val="20000"/>
              </a:spcBef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400" dirty="0"/>
              <a:t>	</a:t>
            </a:r>
            <a:r>
              <a:rPr lang="ru-RU" sz="2400" dirty="0" smtClean="0">
                <a:solidFill>
                  <a:srgbClr val="002060"/>
                </a:solidFill>
              </a:rPr>
              <a:t>Самый </a:t>
            </a:r>
            <a:r>
              <a:rPr lang="ru-RU" sz="2400" dirty="0">
                <a:solidFill>
                  <a:srgbClr val="002060"/>
                </a:solidFill>
              </a:rPr>
              <a:t>длинный фильм был снят в Дании, и он </a:t>
            </a:r>
            <a:r>
              <a:rPr lang="ru-RU" sz="2400" dirty="0" smtClean="0">
                <a:solidFill>
                  <a:srgbClr val="002060"/>
                </a:solidFill>
              </a:rPr>
              <a:t>длился </a:t>
            </a:r>
          </a:p>
          <a:p>
            <a:pPr marL="342900" lvl="0" indent="-342900"/>
            <a:r>
              <a:rPr lang="ru-RU" sz="2400" dirty="0" smtClean="0">
                <a:solidFill>
                  <a:srgbClr val="002060"/>
                </a:solidFill>
              </a:rPr>
              <a:t>                         Первый </a:t>
            </a:r>
            <a:r>
              <a:rPr lang="ru-RU" sz="2400" dirty="0">
                <a:solidFill>
                  <a:srgbClr val="002060"/>
                </a:solidFill>
              </a:rPr>
              <a:t>Московский международный кинофестиваль состоялся в </a:t>
            </a:r>
            <a:r>
              <a:rPr lang="ru-RU" sz="2400" dirty="0" smtClean="0">
                <a:solidFill>
                  <a:srgbClr val="002060"/>
                </a:solidFill>
              </a:rPr>
              <a:t>           году</a:t>
            </a:r>
            <a:r>
              <a:rPr lang="ru-RU" sz="2400" dirty="0">
                <a:solidFill>
                  <a:srgbClr val="002060"/>
                </a:solidFill>
              </a:rPr>
              <a:t>, на котором первую премию получил </a:t>
            </a:r>
            <a:r>
              <a:rPr lang="ru-RU" sz="2400" dirty="0" smtClean="0">
                <a:solidFill>
                  <a:srgbClr val="002060"/>
                </a:solidFill>
              </a:rPr>
              <a:t>фильм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410" name="Picture 2" descr="http://ic.pics.livejournal.com/gomer4ik/10100230/210481/210481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357694"/>
            <a:ext cx="3286148" cy="2252823"/>
          </a:xfrm>
          <a:prstGeom prst="rect">
            <a:avLst/>
          </a:prstGeom>
          <a:noFill/>
        </p:spPr>
      </p:pic>
      <p:pic>
        <p:nvPicPr>
          <p:cNvPr id="17412" name="Picture 4" descr="http://angliya.com/wp-content/uploads/2014/09/kino-1406-1_1371230604.jpg"/>
          <p:cNvPicPr>
            <a:picLocks noChangeAspect="1" noChangeArrowheads="1"/>
          </p:cNvPicPr>
          <p:nvPr/>
        </p:nvPicPr>
        <p:blipFill>
          <a:blip r:embed="rId3"/>
          <a:srcRect l="4839"/>
          <a:stretch>
            <a:fillRect/>
          </a:stretch>
        </p:blipFill>
        <p:spPr bwMode="auto">
          <a:xfrm>
            <a:off x="4643438" y="428604"/>
            <a:ext cx="4214842" cy="332186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071538" y="642918"/>
            <a:ext cx="3214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«Танец </a:t>
            </a:r>
            <a:r>
              <a:rPr lang="ru-RU" sz="2400" dirty="0" err="1" smtClean="0">
                <a:solidFill>
                  <a:srgbClr val="FF0000"/>
                </a:solidFill>
              </a:rPr>
              <a:t>Лои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Фуллер</a:t>
            </a:r>
            <a:r>
              <a:rPr lang="ru-RU" sz="2400" dirty="0" smtClean="0">
                <a:solidFill>
                  <a:srgbClr val="FF0000"/>
                </a:solidFill>
              </a:rPr>
              <a:t>».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3526697"/>
            <a:ext cx="36769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«Броненосец Потемкин»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Сергея Эйзенштейна.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00562" y="4586998"/>
            <a:ext cx="1574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240 часов.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15140" y="6054159"/>
            <a:ext cx="1552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«Чапаев».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58626" y="5301378"/>
            <a:ext cx="727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1935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99688" y="2452279"/>
            <a:ext cx="735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1925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57166"/>
            <a:ext cx="4714876" cy="31432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	</a:t>
            </a:r>
            <a:r>
              <a:rPr lang="ru-RU" sz="2400" dirty="0">
                <a:solidFill>
                  <a:srgbClr val="002060"/>
                </a:solidFill>
              </a:rPr>
              <a:t>Первый советский </a:t>
            </a:r>
            <a:r>
              <a:rPr lang="ru-RU" sz="2400" dirty="0" smtClean="0">
                <a:solidFill>
                  <a:srgbClr val="002060"/>
                </a:solidFill>
              </a:rPr>
              <a:t>кинобоевик </a:t>
            </a:r>
            <a:r>
              <a:rPr lang="ru-RU" sz="2400" dirty="0">
                <a:solidFill>
                  <a:srgbClr val="002060"/>
                </a:solidFill>
              </a:rPr>
              <a:t>был снят </a:t>
            </a:r>
            <a:r>
              <a:rPr lang="ru-RU" sz="2400" dirty="0" smtClean="0">
                <a:solidFill>
                  <a:srgbClr val="002060"/>
                </a:solidFill>
              </a:rPr>
              <a:t> режиссером Борисом Дуровым в          году </a:t>
            </a:r>
            <a:r>
              <a:rPr lang="ru-RU" sz="2400" dirty="0">
                <a:solidFill>
                  <a:srgbClr val="002060"/>
                </a:solidFill>
              </a:rPr>
              <a:t>и </a:t>
            </a:r>
            <a:r>
              <a:rPr lang="ru-RU" sz="2400" dirty="0" smtClean="0">
                <a:solidFill>
                  <a:srgbClr val="002060"/>
                </a:solidFill>
              </a:rPr>
              <a:t>назывался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    Главные роли исполняли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6386" name="Picture 2" descr="http://www.bucwar.ru/wp-content/uploads/2012/01/bucwar.ru_15.jpg"/>
          <p:cNvPicPr>
            <a:picLocks noChangeAspect="1" noChangeArrowheads="1"/>
          </p:cNvPicPr>
          <p:nvPr/>
        </p:nvPicPr>
        <p:blipFill>
          <a:blip r:embed="rId2"/>
          <a:srcRect r="8739"/>
          <a:stretch>
            <a:fillRect/>
          </a:stretch>
        </p:blipFill>
        <p:spPr bwMode="auto">
          <a:xfrm>
            <a:off x="4643438" y="214290"/>
            <a:ext cx="4214842" cy="3236634"/>
          </a:xfrm>
          <a:prstGeom prst="rect">
            <a:avLst/>
          </a:prstGeom>
          <a:noFill/>
        </p:spPr>
      </p:pic>
      <p:pic>
        <p:nvPicPr>
          <p:cNvPr id="16390" name="Picture 6" descr="http://img1.1tv.ru/imgsize640x360/PR20110826144457.JPG"/>
          <p:cNvPicPr>
            <a:picLocks noChangeAspect="1" noChangeArrowheads="1"/>
          </p:cNvPicPr>
          <p:nvPr/>
        </p:nvPicPr>
        <p:blipFill>
          <a:blip r:embed="rId3"/>
          <a:srcRect l="15625"/>
          <a:stretch>
            <a:fillRect/>
          </a:stretch>
        </p:blipFill>
        <p:spPr bwMode="auto">
          <a:xfrm>
            <a:off x="214282" y="3667126"/>
            <a:ext cx="4357718" cy="2905146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4500562" y="3714728"/>
            <a:ext cx="4429156" cy="31432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 первый советский фильм-катастрофа рассказывал об аварийной посадке самолета и судьбе главных героев - пилотов. Этот фильм назывался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                         Главную роль исполнял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57356" y="1428736"/>
            <a:ext cx="837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1979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7356" y="1824327"/>
            <a:ext cx="28330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«Пираты </a:t>
            </a:r>
            <a:r>
              <a:rPr lang="en-US" sz="2400" dirty="0" smtClean="0">
                <a:solidFill>
                  <a:srgbClr val="FF0000"/>
                </a:solidFill>
              </a:rPr>
              <a:t>XX </a:t>
            </a:r>
            <a:r>
              <a:rPr lang="ru-RU" sz="2400" dirty="0" smtClean="0">
                <a:solidFill>
                  <a:srgbClr val="FF0000"/>
                </a:solidFill>
              </a:rPr>
              <a:t>века».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6314" y="5911283"/>
            <a:ext cx="1689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«Экипаж».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5720" y="2571744"/>
            <a:ext cx="4071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Николай Еременко и </a:t>
            </a:r>
            <a:r>
              <a:rPr lang="ru-RU" sz="2400" dirty="0" err="1" smtClean="0">
                <a:solidFill>
                  <a:srgbClr val="FF0000"/>
                </a:solidFill>
              </a:rPr>
              <a:t>Талгат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Нигматуллин</a:t>
            </a:r>
            <a:r>
              <a:rPr lang="ru-RU" sz="2400" dirty="0" smtClean="0">
                <a:solidFill>
                  <a:srgbClr val="FF0000"/>
                </a:solidFill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86512" y="6283463"/>
            <a:ext cx="25818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Леонид Филатов.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/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29350-1u.jpg"/>
          <p:cNvPicPr>
            <a:picLocks noChangeAspect="1" noChangeArrowheads="1"/>
          </p:cNvPicPr>
          <p:nvPr/>
        </p:nvPicPr>
        <p:blipFill>
          <a:blip r:embed="rId2"/>
          <a:srcRect t="6330" b="7419"/>
          <a:stretch>
            <a:fillRect/>
          </a:stretch>
        </p:blipFill>
        <p:spPr bwMode="auto">
          <a:xfrm>
            <a:off x="0" y="-50976"/>
            <a:ext cx="9302345" cy="6908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14356"/>
            <a:ext cx="8858280" cy="442915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-RU" smtClean="0"/>
              <a:t>	</a:t>
            </a:r>
            <a:r>
              <a:rPr lang="ru-RU" smtClean="0">
                <a:solidFill>
                  <a:srgbClr val="002060"/>
                </a:solidFill>
              </a:rPr>
              <a:t>Первый российский фильм ужасов был снят в          году и был короткометражным. Фильм был снят по мотивам повести                        но до наших дней не сохранился. </a:t>
            </a:r>
          </a:p>
          <a:p>
            <a:pPr>
              <a:spcBef>
                <a:spcPts val="0"/>
              </a:spcBef>
              <a:buNone/>
            </a:pPr>
            <a:endParaRPr lang="ru-RU" sz="80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ru-RU" smtClean="0">
                <a:solidFill>
                  <a:srgbClr val="002060"/>
                </a:solidFill>
              </a:rPr>
              <a:t>    Позже в           году </a:t>
            </a:r>
          </a:p>
          <a:p>
            <a:pPr>
              <a:spcBef>
                <a:spcPts val="0"/>
              </a:spcBef>
              <a:buNone/>
            </a:pPr>
            <a:r>
              <a:rPr lang="ru-RU" smtClean="0">
                <a:solidFill>
                  <a:srgbClr val="002060"/>
                </a:solidFill>
              </a:rPr>
              <a:t>    был снят, как</a:t>
            </a:r>
          </a:p>
          <a:p>
            <a:pPr>
              <a:spcBef>
                <a:spcPts val="0"/>
              </a:spcBef>
              <a:buNone/>
            </a:pPr>
            <a:r>
              <a:rPr lang="ru-RU" smtClean="0">
                <a:solidFill>
                  <a:srgbClr val="002060"/>
                </a:solidFill>
              </a:rPr>
              <a:t>	 бы его сейчас </a:t>
            </a:r>
          </a:p>
          <a:p>
            <a:pPr>
              <a:spcBef>
                <a:spcPts val="0"/>
              </a:spcBef>
              <a:buNone/>
            </a:pPr>
            <a:r>
              <a:rPr lang="ru-RU" smtClean="0">
                <a:solidFill>
                  <a:srgbClr val="002060"/>
                </a:solidFill>
              </a:rPr>
              <a:t>	назвали, ремейк </a:t>
            </a:r>
          </a:p>
          <a:p>
            <a:pPr>
              <a:spcBef>
                <a:spcPts val="0"/>
              </a:spcBef>
              <a:buNone/>
            </a:pPr>
            <a:r>
              <a:rPr lang="ru-RU" smtClean="0">
                <a:solidFill>
                  <a:srgbClr val="002060"/>
                </a:solidFill>
              </a:rPr>
              <a:t>	этого фильма </a:t>
            </a:r>
          </a:p>
          <a:p>
            <a:pPr>
              <a:spcBef>
                <a:spcPts val="0"/>
              </a:spcBef>
              <a:buNone/>
            </a:pPr>
            <a:r>
              <a:rPr lang="ru-RU" smtClean="0">
                <a:solidFill>
                  <a:srgbClr val="002060"/>
                </a:solidFill>
              </a:rPr>
              <a:t>	с таким же </a:t>
            </a:r>
          </a:p>
          <a:p>
            <a:pPr>
              <a:spcBef>
                <a:spcPts val="0"/>
              </a:spcBef>
              <a:buNone/>
            </a:pPr>
            <a:r>
              <a:rPr lang="ru-RU" smtClean="0">
                <a:solidFill>
                  <a:srgbClr val="002060"/>
                </a:solidFill>
              </a:rPr>
              <a:t>	названием</a:t>
            </a:r>
          </a:p>
          <a:p>
            <a:pPr>
              <a:spcBef>
                <a:spcPts val="0"/>
              </a:spcBef>
              <a:buNone/>
            </a:pPr>
            <a:r>
              <a:rPr lang="ru-RU" smtClean="0">
                <a:solidFill>
                  <a:srgbClr val="002060"/>
                </a:solidFill>
              </a:rPr>
              <a:t>   Главные роли </a:t>
            </a:r>
          </a:p>
          <a:p>
            <a:pPr>
              <a:spcBef>
                <a:spcPts val="0"/>
              </a:spcBef>
              <a:buNone/>
            </a:pPr>
            <a:r>
              <a:rPr lang="ru-RU" smtClean="0">
                <a:solidFill>
                  <a:srgbClr val="002060"/>
                </a:solidFill>
              </a:rPr>
              <a:t>   исполняли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3554" name="Picture 2" descr="http://img-fotki.yandex.ru/get/6742/85415274.32/0_a63fd_b8b97837_or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2357430"/>
            <a:ext cx="5254504" cy="396715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286644" y="714356"/>
            <a:ext cx="91917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>
                <a:solidFill>
                  <a:srgbClr val="FF0000"/>
                </a:solidFill>
              </a:rPr>
              <a:t>1909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1500174"/>
            <a:ext cx="235745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>
                <a:solidFill>
                  <a:srgbClr val="FF0000"/>
                </a:solidFill>
              </a:rPr>
              <a:t>Н. В. Гоголя,</a:t>
            </a:r>
            <a:endParaRPr lang="ru-RU" sz="26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43042" y="2000240"/>
            <a:ext cx="91917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>
                <a:solidFill>
                  <a:srgbClr val="FF0000"/>
                </a:solidFill>
              </a:rPr>
              <a:t>1967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00232" y="4372684"/>
            <a:ext cx="135732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>
                <a:solidFill>
                  <a:srgbClr val="FF0000"/>
                </a:solidFill>
              </a:rPr>
              <a:t>«</a:t>
            </a:r>
            <a:r>
              <a:rPr lang="ru-RU" sz="2600" dirty="0" err="1" smtClean="0">
                <a:solidFill>
                  <a:srgbClr val="FF0000"/>
                </a:solidFill>
              </a:rPr>
              <a:t>Вий</a:t>
            </a:r>
            <a:r>
              <a:rPr lang="ru-RU" sz="2600" dirty="0" smtClean="0">
                <a:solidFill>
                  <a:srgbClr val="FF0000"/>
                </a:solidFill>
              </a:rPr>
              <a:t>».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4262" y="5193182"/>
            <a:ext cx="32861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>
                <a:solidFill>
                  <a:srgbClr val="FF0000"/>
                </a:solidFill>
              </a:rPr>
              <a:t>                     Наталья </a:t>
            </a:r>
          </a:p>
          <a:p>
            <a:r>
              <a:rPr lang="ru-RU" sz="2600" dirty="0" err="1" smtClean="0">
                <a:solidFill>
                  <a:srgbClr val="FF0000"/>
                </a:solidFill>
              </a:rPr>
              <a:t>Варлей</a:t>
            </a:r>
            <a:r>
              <a:rPr lang="ru-RU" sz="2600" dirty="0" smtClean="0">
                <a:solidFill>
                  <a:srgbClr val="FF0000"/>
                </a:solidFill>
              </a:rPr>
              <a:t> и Леонид </a:t>
            </a:r>
          </a:p>
          <a:p>
            <a:r>
              <a:rPr lang="ru-RU" sz="2600" dirty="0" err="1" smtClean="0">
                <a:solidFill>
                  <a:srgbClr val="FF0000"/>
                </a:solidFill>
              </a:rPr>
              <a:t>Куравлев</a:t>
            </a:r>
            <a:r>
              <a:rPr lang="ru-RU" sz="2600" dirty="0" smtClean="0">
                <a:solidFill>
                  <a:srgbClr val="FF0000"/>
                </a:solidFill>
              </a:rPr>
              <a:t>.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47714"/>
            <a:ext cx="8472518" cy="6038872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FF0000"/>
                </a:solidFill>
              </a:rPr>
              <a:t>8 января – День детского кино.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Был учрежден 8 января 1998 года Правительством Москвы по инициативе Московского детского фонда в связи со 100-летием первого показа кино для детей.</a:t>
            </a:r>
          </a:p>
          <a:p>
            <a:pPr lvl="0">
              <a:lnSpc>
                <a:spcPct val="110000"/>
              </a:lnSpc>
            </a:pPr>
            <a:r>
              <a:rPr lang="ru-RU" b="1" dirty="0" smtClean="0">
                <a:solidFill>
                  <a:srgbClr val="FF0000"/>
                </a:solidFill>
              </a:rPr>
              <a:t>27 августа – День российского кино</a:t>
            </a:r>
            <a:r>
              <a:rPr lang="ru-RU" dirty="0" smtClean="0">
                <a:solidFill>
                  <a:srgbClr val="FF0000"/>
                </a:solidFill>
              </a:rPr>
              <a:t>. </a:t>
            </a:r>
            <a:r>
              <a:rPr lang="ru-RU" dirty="0" smtClean="0">
                <a:solidFill>
                  <a:srgbClr val="002060"/>
                </a:solidFill>
              </a:rPr>
              <a:t>Отмечается согласно Указу Президиума Верховного Совета СССР от 01.10.1980 года «О праздничных и памятных днях».</a:t>
            </a:r>
          </a:p>
          <a:p>
            <a:pPr lvl="0">
              <a:lnSpc>
                <a:spcPct val="110000"/>
              </a:lnSpc>
            </a:pPr>
            <a:r>
              <a:rPr lang="ru-RU" b="1" dirty="0" smtClean="0">
                <a:solidFill>
                  <a:srgbClr val="FF0000"/>
                </a:solidFill>
              </a:rPr>
              <a:t>28 октября – Международный день анимации.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Был учрежден по инициативе французского отделения Международной ассоциации анимационного кино (</a:t>
            </a:r>
            <a:r>
              <a:rPr lang="ru-RU" dirty="0" err="1" smtClean="0">
                <a:solidFill>
                  <a:srgbClr val="002060"/>
                </a:solidFill>
              </a:rPr>
              <a:t>The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International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Animated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Film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Association</a:t>
            </a:r>
            <a:r>
              <a:rPr lang="ru-RU" dirty="0" smtClean="0">
                <a:solidFill>
                  <a:srgbClr val="002060"/>
                </a:solidFill>
              </a:rPr>
              <a:t>, ASIFA) в 2002 году в честь 110-летия публичного представления первой анимационной технологии.</a:t>
            </a:r>
          </a:p>
          <a:p>
            <a:pPr lvl="0">
              <a:lnSpc>
                <a:spcPct val="110000"/>
              </a:lnSpc>
            </a:pPr>
            <a:r>
              <a:rPr lang="ru-RU" b="1" dirty="0" smtClean="0">
                <a:solidFill>
                  <a:srgbClr val="FF0000"/>
                </a:solidFill>
              </a:rPr>
              <a:t>28 декабря – Международный день кино.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Отмечается в память первого показа широкой публике короткометражного фильма «Прибытие поезда на вокзал </a:t>
            </a:r>
            <a:r>
              <a:rPr lang="ru-RU" dirty="0" err="1" smtClean="0">
                <a:solidFill>
                  <a:srgbClr val="002060"/>
                </a:solidFill>
              </a:rPr>
              <a:t>Ла-Сиоты</a:t>
            </a:r>
            <a:r>
              <a:rPr lang="ru-RU" dirty="0" smtClean="0">
                <a:solidFill>
                  <a:srgbClr val="002060"/>
                </a:solidFill>
              </a:rPr>
              <a:t>» в 1895 году в Париже.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0"/>
            <a:ext cx="857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FF0000"/>
                </a:solidFill>
              </a:rPr>
              <a:t>Главные кинематографические даты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12bcb82bb56c.jpg"/>
          <p:cNvPicPr>
            <a:picLocks noChangeAspect="1" noChangeArrowheads="1"/>
          </p:cNvPicPr>
          <p:nvPr/>
        </p:nvPicPr>
        <p:blipFill>
          <a:blip r:embed="rId2"/>
          <a:srcRect l="45900" r="4948"/>
          <a:stretch>
            <a:fillRect/>
          </a:stretch>
        </p:blipFill>
        <p:spPr bwMode="auto">
          <a:xfrm>
            <a:off x="0" y="0"/>
            <a:ext cx="917237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 b="1315"/>
          <a:stretch>
            <a:fillRect/>
          </a:stretch>
        </p:blipFill>
        <p:spPr bwMode="auto">
          <a:xfrm>
            <a:off x="0" y="0"/>
            <a:ext cx="92171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1\Desktop\1445978284_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" descr="C:\Users\1\Desktop\Меропр Кино\-1_1_~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125"/>
          <a:stretch>
            <a:fillRect/>
          </a:stretch>
        </p:blipFill>
        <p:spPr bwMode="auto">
          <a:xfrm>
            <a:off x="0" y="-136058"/>
            <a:ext cx="9144000" cy="6994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C:\Users\1\Desktop\Меропр Кино\cartoon-man-movie-camera-1858007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" b="9540"/>
          <a:stretch>
            <a:fillRect/>
          </a:stretch>
        </p:blipFill>
        <p:spPr bwMode="auto">
          <a:xfrm>
            <a:off x="-71470" y="-36548"/>
            <a:ext cx="6786610" cy="6911007"/>
          </a:xfrm>
          <a:prstGeom prst="rect">
            <a:avLst/>
          </a:prstGeom>
          <a:noFill/>
        </p:spPr>
      </p:pic>
      <p:sp>
        <p:nvSpPr>
          <p:cNvPr id="6" name="Трапеция 5"/>
          <p:cNvSpPr/>
          <p:nvPr/>
        </p:nvSpPr>
        <p:spPr>
          <a:xfrm rot="16200000">
            <a:off x="6357934" y="1214438"/>
            <a:ext cx="2500330" cy="3071802"/>
          </a:xfrm>
          <a:prstGeom prst="trapezoid">
            <a:avLst>
              <a:gd name="adj" fmla="val 31184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072198" y="2143116"/>
            <a:ext cx="3071802" cy="114298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Математика в кино</a:t>
            </a:r>
            <a:endParaRPr kumimoji="0" lang="ru-RU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C:\Users\1\Desktop\матем в картин\movie-theme-element-royalty-free-stock-photography-image-15480487-11944.jpg"/>
          <p:cNvPicPr>
            <a:picLocks noChangeAspect="1" noChangeArrowheads="1"/>
          </p:cNvPicPr>
          <p:nvPr/>
        </p:nvPicPr>
        <p:blipFill>
          <a:blip r:embed="rId2"/>
          <a:srcRect t="2834" b="7818"/>
          <a:stretch>
            <a:fillRect/>
          </a:stretch>
        </p:blipFill>
        <p:spPr bwMode="auto">
          <a:xfrm>
            <a:off x="0" y="0"/>
            <a:ext cx="9144000" cy="6893525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000364" y="1500174"/>
            <a:ext cx="6286544" cy="8572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700" b="1" dirty="0" smtClean="0">
                <a:solidFill>
                  <a:srgbClr val="FF0000"/>
                </a:solidFill>
              </a:rPr>
              <a:t>Названия каких фильмов</a:t>
            </a:r>
            <a:endParaRPr lang="ru-RU" sz="37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1\Desktop\Мероприятие Матем культура\картинки\pic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500306"/>
            <a:ext cx="2214578" cy="2260991"/>
          </a:xfrm>
          <a:prstGeom prst="rect">
            <a:avLst/>
          </a:prstGeom>
          <a:noFill/>
        </p:spPr>
      </p:pic>
      <p:pic>
        <p:nvPicPr>
          <p:cNvPr id="196609" name="Picture 1" descr="C:\Users\1\Desktop\матем в картин\KKckfTP68n4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7554" y="2571744"/>
            <a:ext cx="2643206" cy="2148745"/>
          </a:xfrm>
          <a:prstGeom prst="rect">
            <a:avLst/>
          </a:prstGeom>
          <a:noFill/>
        </p:spPr>
      </p:pic>
      <p:sp>
        <p:nvSpPr>
          <p:cNvPr id="9" name="Содержимое 7"/>
          <p:cNvSpPr txBox="1">
            <a:spLocks/>
          </p:cNvSpPr>
          <p:nvPr/>
        </p:nvSpPr>
        <p:spPr>
          <a:xfrm>
            <a:off x="3071802" y="5072074"/>
            <a:ext cx="6143636" cy="8572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ru-RU" sz="3700" b="1" dirty="0" smtClean="0">
                <a:solidFill>
                  <a:srgbClr val="FF0000"/>
                </a:solidFill>
              </a:rPr>
              <a:t>с</a:t>
            </a:r>
            <a:r>
              <a:rPr kumimoji="0" lang="ru-RU" sz="3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одержат цифры и числа?</a:t>
            </a:r>
            <a:endParaRPr kumimoji="0" lang="ru-RU" sz="3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715436" cy="642942"/>
          </a:xfrm>
        </p:spPr>
        <p:txBody>
          <a:bodyPr>
            <a:noAutofit/>
          </a:bodyPr>
          <a:lstStyle/>
          <a:p>
            <a:r>
              <a:rPr lang="ru-RU" sz="3800" b="1" dirty="0" smtClean="0">
                <a:solidFill>
                  <a:srgbClr val="FF0000"/>
                </a:solidFill>
                <a:latin typeface="+mn-lt"/>
              </a:rPr>
              <a:t>Есть только шифр, за него и держись</a:t>
            </a:r>
            <a:endParaRPr lang="ru-RU" sz="3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00760" y="2143116"/>
            <a:ext cx="2786082" cy="42862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Кавказская пленница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http://ki.ill.in.ua/a/675x0/24204568.jpg?t=636100520756894277"/>
          <p:cNvPicPr>
            <a:picLocks noChangeAspect="1"/>
          </p:cNvPicPr>
          <p:nvPr/>
        </p:nvPicPr>
        <p:blipFill>
          <a:blip r:embed="rId2"/>
          <a:srcRect r="65050" b="75366"/>
          <a:stretch>
            <a:fillRect/>
          </a:stretch>
        </p:blipFill>
        <p:spPr bwMode="auto">
          <a:xfrm>
            <a:off x="428596" y="2000240"/>
            <a:ext cx="5205429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ki.ill.in.ua/a/675x0/24204568.jpg?t=636100520756894277"/>
          <p:cNvPicPr>
            <a:picLocks noChangeAspect="1"/>
          </p:cNvPicPr>
          <p:nvPr/>
        </p:nvPicPr>
        <p:blipFill>
          <a:blip r:embed="rId2"/>
          <a:srcRect t="70088" r="68823"/>
          <a:stretch>
            <a:fillRect/>
          </a:stretch>
        </p:blipFill>
        <p:spPr bwMode="auto">
          <a:xfrm>
            <a:off x="428596" y="5572164"/>
            <a:ext cx="4643470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ki.ill.in.ua/a/675x0/24204568.jpg?t=636100520756894277"/>
          <p:cNvPicPr>
            <a:picLocks noChangeAspect="1"/>
          </p:cNvPicPr>
          <p:nvPr/>
        </p:nvPicPr>
        <p:blipFill>
          <a:blip r:embed="rId2"/>
          <a:srcRect t="22874" r="81294" b="52492"/>
          <a:stretch>
            <a:fillRect/>
          </a:stretch>
        </p:blipFill>
        <p:spPr bwMode="auto">
          <a:xfrm>
            <a:off x="428596" y="3214686"/>
            <a:ext cx="278608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ki.ill.in.ua/a/675x0/24204568.jpg?t=636100520756894277"/>
          <p:cNvPicPr>
            <a:picLocks noChangeAspect="1"/>
          </p:cNvPicPr>
          <p:nvPr/>
        </p:nvPicPr>
        <p:blipFill>
          <a:blip r:embed="rId2"/>
          <a:srcRect t="45749" r="81773" b="27858"/>
          <a:stretch>
            <a:fillRect/>
          </a:stretch>
        </p:blipFill>
        <p:spPr bwMode="auto">
          <a:xfrm>
            <a:off x="357158" y="4357694"/>
            <a:ext cx="271464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4071934" y="3500438"/>
            <a:ext cx="4857784" cy="42862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Сбежавшая невеста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4071934" y="4643446"/>
            <a:ext cx="4572032" cy="42862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Планета обезьян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5143504" y="5857892"/>
            <a:ext cx="3714776" cy="42862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Молчание ягнят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714356"/>
            <a:ext cx="85011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0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3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Times New Roman" pitchFamily="18" charset="0"/>
              </a:rPr>
              <a:t> помощью картинок-смайликов зашифрованы названия фильмов. Попробуйте угадать! </a:t>
            </a:r>
            <a:endParaRPr kumimoji="0" lang="ru-RU" sz="3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ki.ill.in.ua/a/675x0/24204568.jpg?t=63610052075689427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002" r="35601" b="76099"/>
          <a:stretch>
            <a:fillRect/>
          </a:stretch>
        </p:blipFill>
        <p:spPr bwMode="auto">
          <a:xfrm>
            <a:off x="285720" y="642918"/>
            <a:ext cx="392909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ki.ill.in.ua/a/675x0/24204568.jpg?t=636100520756894277"/>
          <p:cNvPicPr>
            <a:picLocks noChangeAspect="1"/>
          </p:cNvPicPr>
          <p:nvPr/>
        </p:nvPicPr>
        <p:blipFill>
          <a:blip r:embed="rId2"/>
          <a:srcRect l="42002" t="73197" r="37230" b="4396"/>
          <a:stretch>
            <a:fillRect/>
          </a:stretch>
        </p:blipFill>
        <p:spPr bwMode="auto">
          <a:xfrm>
            <a:off x="214282" y="5286388"/>
            <a:ext cx="3643338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ki.ill.in.ua/a/675x0/24204568.jpg?t=636100520756894277"/>
          <p:cNvPicPr>
            <a:picLocks noChangeAspect="1"/>
          </p:cNvPicPr>
          <p:nvPr/>
        </p:nvPicPr>
        <p:blipFill>
          <a:blip r:embed="rId2"/>
          <a:srcRect l="42002" t="23816" r="35194" b="50789"/>
          <a:stretch>
            <a:fillRect/>
          </a:stretch>
        </p:blipFill>
        <p:spPr bwMode="auto">
          <a:xfrm>
            <a:off x="214282" y="2071678"/>
            <a:ext cx="400052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ki.ill.in.ua/a/675x0/24204568.jpg?t=636100520756894277"/>
          <p:cNvPicPr>
            <a:picLocks noChangeAspect="1"/>
          </p:cNvPicPr>
          <p:nvPr/>
        </p:nvPicPr>
        <p:blipFill>
          <a:blip r:embed="rId2"/>
          <a:srcRect l="42002" t="49296" r="30308" b="28297"/>
          <a:stretch>
            <a:fillRect/>
          </a:stretch>
        </p:blipFill>
        <p:spPr bwMode="auto">
          <a:xfrm>
            <a:off x="214282" y="3786190"/>
            <a:ext cx="485778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5500694" y="1071546"/>
            <a:ext cx="2428892" cy="42862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Титаник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5357818" y="2571744"/>
            <a:ext cx="4143404" cy="42862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Десять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негритят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5429224" y="4214818"/>
            <a:ext cx="3714776" cy="42862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Полосатый рейс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5143504" y="5429264"/>
            <a:ext cx="3500462" cy="42862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Ограбление   по-итальянски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build="p"/>
      <p:bldP spid="13" grpId="0" build="p"/>
      <p:bldP spid="1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i.ytimg.com/vi/IkVsS780H40/maxresdefault.jpg"/>
          <p:cNvPicPr>
            <a:picLocks noChangeAspect="1" noChangeArrowheads="1"/>
          </p:cNvPicPr>
          <p:nvPr/>
        </p:nvPicPr>
        <p:blipFill>
          <a:blip r:embed="rId2"/>
          <a:srcRect l="33046" t="11458" r="5578" b="8333"/>
          <a:stretch>
            <a:fillRect/>
          </a:stretch>
        </p:blipFill>
        <p:spPr bwMode="auto">
          <a:xfrm>
            <a:off x="0" y="1"/>
            <a:ext cx="9144000" cy="692946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910" y="285728"/>
            <a:ext cx="828680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Цели внеаудиторного мероприятия</a:t>
            </a:r>
            <a:endParaRPr lang="ru-RU" sz="2800" dirty="0" smtClean="0">
              <a:solidFill>
                <a:srgbClr val="FF0000"/>
              </a:solidFill>
            </a:endParaRPr>
          </a:p>
          <a:p>
            <a:r>
              <a:rPr lang="ru-RU" sz="1200" b="1" dirty="0" smtClean="0">
                <a:solidFill>
                  <a:schemeClr val="bg1"/>
                </a:solidFill>
              </a:rPr>
              <a:t> 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воспитательные:</a:t>
            </a:r>
            <a:endParaRPr lang="ru-RU" sz="2000" dirty="0" smtClean="0">
              <a:solidFill>
                <a:srgbClr val="002060"/>
              </a:solidFill>
            </a:endParaRPr>
          </a:p>
          <a:p>
            <a:pPr lvl="0"/>
            <a:r>
              <a:rPr lang="ru-RU" sz="2000" dirty="0" smtClean="0">
                <a:solidFill>
                  <a:srgbClr val="002060"/>
                </a:solidFill>
              </a:rPr>
              <a:t>- воспитание чувства уважения к культуре своей страны через кинематограф; </a:t>
            </a:r>
          </a:p>
          <a:p>
            <a:pPr lvl="0"/>
            <a:r>
              <a:rPr lang="ru-RU" sz="2000" dirty="0" smtClean="0">
                <a:solidFill>
                  <a:srgbClr val="002060"/>
                </a:solidFill>
              </a:rPr>
              <a:t>- привитие интереса к российскому киноискусству, творчеству российских актеров и режиссеров, к изучению экранного искусства;</a:t>
            </a:r>
          </a:p>
          <a:p>
            <a:endParaRPr lang="ru-RU" sz="1200" b="1" i="1" dirty="0" smtClean="0">
              <a:solidFill>
                <a:srgbClr val="002060"/>
              </a:solidFill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развивающие:	</a:t>
            </a:r>
            <a:endParaRPr lang="ru-RU" sz="2000" dirty="0" smtClean="0">
              <a:solidFill>
                <a:srgbClr val="002060"/>
              </a:solidFill>
            </a:endParaRPr>
          </a:p>
          <a:p>
            <a:pPr lvl="0"/>
            <a:r>
              <a:rPr lang="ru-RU" sz="2000" dirty="0" smtClean="0">
                <a:solidFill>
                  <a:srgbClr val="002060"/>
                </a:solidFill>
              </a:rPr>
              <a:t>- расширение кругозора обучающихся о советских (российских) фильмах и мультфильмах, их создателях;</a:t>
            </a:r>
          </a:p>
          <a:p>
            <a:pPr lvl="0"/>
            <a:r>
              <a:rPr lang="ru-RU" sz="2000" dirty="0" smtClean="0">
                <a:solidFill>
                  <a:srgbClr val="002060"/>
                </a:solidFill>
              </a:rPr>
              <a:t>- создание условий для совершенствования умений анализировать, сравнивать, обобщать, защищать свою точку зрения;</a:t>
            </a:r>
          </a:p>
          <a:p>
            <a:pPr lvl="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</a:rPr>
              <a:t> стимулирование интереса к практическому применению знаний,</a:t>
            </a:r>
          </a:p>
          <a:p>
            <a:pPr lvl="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</a:rPr>
              <a:t>       полученных в ходе изучения дисциплины;</a:t>
            </a:r>
          </a:p>
          <a:p>
            <a:pPr lvl="0"/>
            <a:r>
              <a:rPr lang="ru-RU" sz="2000" dirty="0" smtClean="0">
                <a:solidFill>
                  <a:srgbClr val="002060"/>
                </a:solidFill>
              </a:rPr>
              <a:t>             - развитие логического мышления, памяти, правильной речи;</a:t>
            </a:r>
          </a:p>
          <a:p>
            <a:pPr lvl="0"/>
            <a:r>
              <a:rPr lang="ru-RU" sz="2000" dirty="0" smtClean="0">
                <a:solidFill>
                  <a:srgbClr val="002060"/>
                </a:solidFill>
              </a:rPr>
              <a:t>             - обогащение и развитие интеллектуальной сферы личности</a:t>
            </a:r>
          </a:p>
          <a:p>
            <a:pPr lvl="0"/>
            <a:r>
              <a:rPr lang="ru-RU" sz="2000" dirty="0" smtClean="0">
                <a:solidFill>
                  <a:srgbClr val="002060"/>
                </a:solidFill>
              </a:rPr>
              <a:t>                обучающихся;</a:t>
            </a:r>
          </a:p>
          <a:p>
            <a:pPr lvl="0"/>
            <a:r>
              <a:rPr lang="ru-RU" sz="2000" dirty="0" smtClean="0">
                <a:solidFill>
                  <a:srgbClr val="002060"/>
                </a:solidFill>
              </a:rPr>
              <a:t>                - развитие коммуникативных навыков работы в группах. </a:t>
            </a:r>
          </a:p>
          <a:p>
            <a:pPr algn="ctr"/>
            <a:endParaRPr lang="ru-RU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ki.ill.in.ua/a/675x0/24204568.jpg?t=63610052075689427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EFB"/>
              </a:clrFrom>
              <a:clrTo>
                <a:srgbClr val="FFFEFB">
                  <a:alpha val="0"/>
                </a:srgbClr>
              </a:clrTo>
            </a:clrChange>
          </a:blip>
          <a:srcRect l="72369" r="19572" b="78883"/>
          <a:stretch>
            <a:fillRect/>
          </a:stretch>
        </p:blipFill>
        <p:spPr bwMode="auto">
          <a:xfrm>
            <a:off x="71406" y="642918"/>
            <a:ext cx="1500198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ki.ill.in.ua/a/675x0/24204568.jpg?t=636100520756894277"/>
          <p:cNvPicPr>
            <a:picLocks noChangeAspect="1"/>
          </p:cNvPicPr>
          <p:nvPr/>
        </p:nvPicPr>
        <p:blipFill>
          <a:blip r:embed="rId2"/>
          <a:srcRect l="72369" t="69029" b="4223"/>
          <a:stretch>
            <a:fillRect/>
          </a:stretch>
        </p:blipFill>
        <p:spPr bwMode="auto">
          <a:xfrm>
            <a:off x="142844" y="5143512"/>
            <a:ext cx="514356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ki.ill.in.ua/a/675x0/24204568.jpg?t=636100520756894277"/>
          <p:cNvPicPr>
            <a:picLocks noChangeAspect="1"/>
          </p:cNvPicPr>
          <p:nvPr/>
        </p:nvPicPr>
        <p:blipFill>
          <a:blip r:embed="rId2"/>
          <a:srcRect l="72369" t="21117" r="3838" b="54950"/>
          <a:stretch>
            <a:fillRect/>
          </a:stretch>
        </p:blipFill>
        <p:spPr bwMode="auto">
          <a:xfrm>
            <a:off x="214282" y="2071678"/>
            <a:ext cx="442915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ki.ill.in.ua/a/675x0/24204568.jpg?t=636100520756894277"/>
          <p:cNvPicPr>
            <a:picLocks noChangeAspect="1"/>
          </p:cNvPicPr>
          <p:nvPr/>
        </p:nvPicPr>
        <p:blipFill>
          <a:blip r:embed="rId2"/>
          <a:srcRect l="72369" t="43688" b="32379"/>
          <a:stretch>
            <a:fillRect/>
          </a:stretch>
        </p:blipFill>
        <p:spPr bwMode="auto">
          <a:xfrm>
            <a:off x="214282" y="3571876"/>
            <a:ext cx="514356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 descr="H:\бр рука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DC8C2"/>
              </a:clrFrom>
              <a:clrTo>
                <a:srgbClr val="CDC8C2">
                  <a:alpha val="0"/>
                </a:srgbClr>
              </a:clrTo>
            </a:clrChange>
            <a:lum contrast="40000"/>
          </a:blip>
          <a:srcRect l="19325" t="48842" r="69746" b="42836"/>
          <a:stretch>
            <a:fillRect/>
          </a:stretch>
        </p:blipFill>
        <p:spPr bwMode="auto">
          <a:xfrm>
            <a:off x="1500166" y="642918"/>
            <a:ext cx="1724717" cy="928694"/>
          </a:xfrm>
          <a:prstGeom prst="rect">
            <a:avLst/>
          </a:prstGeom>
          <a:noFill/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4572000" y="1000108"/>
            <a:ext cx="4357718" cy="50006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Бриллиантовая рука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5929322" y="2428868"/>
            <a:ext cx="3000396" cy="42862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Усатый нянь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5500694" y="4000504"/>
            <a:ext cx="3571868" cy="42862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Любовь и голуби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5857884" y="5429264"/>
            <a:ext cx="3071834" cy="42862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Миллионер из трущоб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  <p:bldP spid="12" grpId="0" build="p"/>
      <p:bldP spid="1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C:\Users\1\Desktop\Меропр Кино\untitled.png"/>
          <p:cNvPicPr>
            <a:picLocks noChangeAspect="1" noChangeArrowheads="1"/>
          </p:cNvPicPr>
          <p:nvPr/>
        </p:nvPicPr>
        <p:blipFill>
          <a:blip r:embed="rId2"/>
          <a:srcRect l="2343" r="4577"/>
          <a:stretch>
            <a:fillRect/>
          </a:stretch>
        </p:blipFill>
        <p:spPr bwMode="auto">
          <a:xfrm>
            <a:off x="-1" y="0"/>
            <a:ext cx="9210879" cy="6858000"/>
          </a:xfrm>
          <a:prstGeom prst="rect">
            <a:avLst/>
          </a:prstGeom>
          <a:noFill/>
        </p:spPr>
      </p:pic>
      <p:pic>
        <p:nvPicPr>
          <p:cNvPr id="152579" name="Picture 3" descr="C:\Users\1\Desktop\Меропр Кино\Logo-arc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462" y="4795869"/>
            <a:ext cx="2159340" cy="1776403"/>
          </a:xfrm>
          <a:prstGeom prst="rect">
            <a:avLst/>
          </a:prstGeom>
          <a:noFill/>
        </p:spPr>
      </p:pic>
      <p:sp>
        <p:nvSpPr>
          <p:cNvPr id="4" name="Содержимое 2"/>
          <p:cNvSpPr txBox="1">
            <a:spLocks/>
          </p:cNvSpPr>
          <p:nvPr/>
        </p:nvSpPr>
        <p:spPr>
          <a:xfrm>
            <a:off x="4071934" y="5929330"/>
            <a:ext cx="5286412" cy="42862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algn="ctr"/>
            <a:r>
              <a:rPr lang="ru-RU" sz="2100" b="1" dirty="0" smtClean="0">
                <a:solidFill>
                  <a:srgbClr val="002060"/>
                </a:solidFill>
              </a:rPr>
              <a:t>Киностудия «</a:t>
            </a:r>
            <a:r>
              <a:rPr lang="ru-RU" sz="2100" b="1" dirty="0" err="1" smtClean="0">
                <a:solidFill>
                  <a:srgbClr val="002060"/>
                </a:solidFill>
              </a:rPr>
              <a:t>Союзмультфильм</a:t>
            </a:r>
            <a:r>
              <a:rPr lang="ru-RU" sz="2100" b="1" dirty="0" smtClean="0">
                <a:solidFill>
                  <a:srgbClr val="002060"/>
                </a:solidFill>
              </a:rPr>
              <a:t>» </a:t>
            </a:r>
          </a:p>
          <a:p>
            <a:r>
              <a:rPr lang="ru-RU" sz="2100" b="1" dirty="0" smtClean="0">
                <a:solidFill>
                  <a:srgbClr val="002060"/>
                </a:solidFill>
              </a:rPr>
              <a:t>основана в Москве </a:t>
            </a: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2100" b="1" dirty="0" smtClean="0">
                <a:solidFill>
                  <a:srgbClr val="002060"/>
                </a:solidFill>
              </a:rPr>
              <a:t>июня </a:t>
            </a:r>
            <a:r>
              <a:rPr lang="ru-RU" sz="2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1936 </a:t>
            </a:r>
            <a:r>
              <a:rPr lang="ru-RU" sz="2100" b="1" dirty="0" smtClean="0">
                <a:solidFill>
                  <a:srgbClr val="002060"/>
                </a:solidFill>
              </a:rPr>
              <a:t>года</a:t>
            </a:r>
            <a:endParaRPr lang="ru-RU" sz="21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57158" y="357166"/>
            <a:ext cx="8786842" cy="3786214"/>
          </a:xfrm>
          <a:prstGeom prst="rect">
            <a:avLst/>
          </a:prstGeom>
        </p:spPr>
        <p:txBody>
          <a:bodyPr vert="horz" lIns="91440" tIns="45720" rIns="91440" bIns="45720">
            <a:normAutofit fontScale="700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ru-RU" sz="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      </a:t>
            </a:r>
            <a:endParaRPr kumimoji="0" lang="ru-RU" sz="3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ru-RU" sz="5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«Зарядка для хвоста»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Главные герои измеряли рост удава. Оказалось, что он составляет </a:t>
            </a: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38</a:t>
            </a: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попугаев, </a:t>
            </a: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</a:t>
            </a: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мартышек или                     </a:t>
            </a: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слоненка. А так ли это на самом деле?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Пересчитайте рост удава в попугаях, мартышках и слонятах, если считать средний рост попугая - </a:t>
            </a: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22 </a:t>
            </a: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см, мартышки - </a:t>
            </a: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77</a:t>
            </a: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см, слона - </a:t>
            </a: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335</a:t>
            </a: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см, удава - </a:t>
            </a: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</a:t>
            </a: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м. Округлите ответы до целых.</a:t>
            </a:r>
          </a:p>
        </p:txBody>
      </p:sp>
      <p:pic>
        <p:nvPicPr>
          <p:cNvPr id="6" name="Picture 7" descr="174472700032968448e1e6752fcbb5fe3b1ec38015"/>
          <p:cNvPicPr>
            <a:picLocks noChangeAspect="1" noChangeArrowheads="1"/>
          </p:cNvPicPr>
          <p:nvPr/>
        </p:nvPicPr>
        <p:blipFill>
          <a:blip r:embed="rId2"/>
          <a:srcRect b="3040"/>
          <a:stretch>
            <a:fillRect/>
          </a:stretch>
        </p:blipFill>
        <p:spPr bwMode="auto">
          <a:xfrm>
            <a:off x="3071802" y="4071942"/>
            <a:ext cx="3089329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28596" y="4143380"/>
            <a:ext cx="8715404" cy="2286016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Решение:</a:t>
            </a:r>
          </a:p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Выполнив несложные вычисления, получим, что в жизни длина 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удава   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  <a:sym typeface="Symbol"/>
              </a:rPr>
              <a:t>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45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попугаям (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1000:22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Symbol"/>
              </a:rPr>
              <a:t>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45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),   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  <a:sym typeface="Symbol"/>
              </a:rPr>
              <a:t>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13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мартышкам (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1000:77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Symbol"/>
              </a:rPr>
              <a:t>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13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),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  <a:sym typeface="Symbol"/>
              </a:rPr>
              <a:t>    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слонам (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1000:335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Symbol"/>
              </a:rPr>
              <a:t>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).</a:t>
            </a:r>
            <a:r>
              <a:rPr kumimoji="0" lang="ru-RU" sz="320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 </a:t>
            </a:r>
            <a:endParaRPr kumimoji="0" lang="ru-RU" sz="32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1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3643314"/>
            <a:ext cx="5238786" cy="2946817"/>
          </a:xfrm>
          <a:prstGeom prst="rect">
            <a:avLst/>
          </a:prstGeom>
          <a:noFill/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28596" y="428604"/>
            <a:ext cx="8501122" cy="3643338"/>
          </a:xfrm>
          <a:prstGeom prst="rect">
            <a:avLst/>
          </a:prstGeom>
        </p:spPr>
        <p:txBody>
          <a:bodyPr vert="horz" lIns="91440" tIns="45720" rIns="91440" bIns="45720">
            <a:normAutofit fontScale="925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ru-RU" sz="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      </a:t>
            </a:r>
            <a:endParaRPr kumimoji="0" lang="ru-RU" sz="3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ru-RU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«В стране невыученных уроков»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33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Пять землекопов выкопали траншею в </a:t>
            </a:r>
            <a:r>
              <a:rPr kumimoji="0" lang="ru-RU" sz="33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100</a:t>
            </a:r>
            <a:r>
              <a:rPr kumimoji="0" lang="ru-RU" sz="33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погонных метров за четыре дня. Сколько землекопов смогут выкопать такую же траншею за десять дней?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28596" y="3714752"/>
            <a:ext cx="8286809" cy="2000264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Решение:</a:t>
            </a:r>
          </a:p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100:5:4=5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(м.) - 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землекоп за 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день. </a:t>
            </a:r>
          </a:p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5∙10=50 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/>
              </a:rPr>
              <a:t>(м.) - 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/>
              </a:rPr>
              <a:t> землекоп за 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/>
              </a:rPr>
              <a:t> дней. </a:t>
            </a:r>
          </a:p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100:50=2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/>
              </a:rPr>
              <a:t> (землекопа) - траншею за 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10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/>
              </a:rPr>
              <a:t> дней.                      </a:t>
            </a:r>
          </a:p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28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/>
              </a:rPr>
              <a:t>Ответ: 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/>
              </a:rPr>
              <a:t> землекопа.</a:t>
            </a:r>
            <a:endParaRPr kumimoji="0" lang="ru-RU" sz="28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iphone360_158786.jpg"/>
          <p:cNvPicPr>
            <a:picLocks noChangeAspect="1" noChangeArrowheads="1"/>
          </p:cNvPicPr>
          <p:nvPr/>
        </p:nvPicPr>
        <p:blipFill>
          <a:blip r:embed="rId3"/>
          <a:srcRect l="6250" t="6930" r="8333" b="10644"/>
          <a:stretch>
            <a:fillRect/>
          </a:stretch>
        </p:blipFill>
        <p:spPr bwMode="auto">
          <a:xfrm>
            <a:off x="357158" y="885240"/>
            <a:ext cx="4214842" cy="5570292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929190" y="785794"/>
            <a:ext cx="3929090" cy="5643602"/>
          </a:xfrm>
          <a:prstGeom prst="rect">
            <a:avLst/>
          </a:prstGeom>
        </p:spPr>
        <p:txBody>
          <a:bodyPr vert="horz" lIns="91440" tIns="45720" rIns="91440" bIns="45720">
            <a:normAutofit fontScale="77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ru-RU" sz="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      </a:t>
            </a:r>
            <a:endParaRPr kumimoji="0" lang="ru-RU" sz="3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ru-RU" sz="5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«Жизнь Пи</a:t>
            </a:r>
            <a:r>
              <a:rPr kumimoji="0" lang="ru-RU" sz="5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» </a:t>
            </a:r>
            <a:r>
              <a:rPr kumimoji="0" lang="ru-RU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(иностранный фильм)</a:t>
            </a:r>
            <a:endParaRPr kumimoji="0" lang="ru-RU" sz="3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  <a:p>
            <a:pPr lvl="0">
              <a:lnSpc>
                <a:spcPct val="120000"/>
              </a:lnSpc>
              <a:spcBef>
                <a:spcPts val="1200"/>
              </a:spcBef>
              <a:buClr>
                <a:schemeClr val="accent3"/>
              </a:buClr>
              <a:buSzPct val="95000"/>
            </a:pPr>
            <a:r>
              <a:rPr lang="ru-RU" sz="4000" dirty="0" smtClean="0">
                <a:solidFill>
                  <a:srgbClr val="002060"/>
                </a:solidFill>
              </a:rPr>
              <a:t>Проникнитесь поэзией цифр   числа </a:t>
            </a:r>
            <a:r>
              <a:rPr lang="ru-RU" sz="4000" dirty="0" smtClean="0">
                <a:solidFill>
                  <a:srgbClr val="002060"/>
                </a:solidFill>
                <a:sym typeface="Symbol" pitchFamily="18" charset="2"/>
              </a:rPr>
              <a:t> и попытайтесь запомнить правильно наибольшее количество цифр этого числа.</a:t>
            </a:r>
            <a:endParaRPr kumimoji="0" lang="ru-RU" sz="400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57158" y="1357298"/>
            <a:ext cx="8572560" cy="492922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Symbol" pitchFamily="18" charset="2"/>
              </a:rPr>
              <a:t> </a:t>
            </a: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= 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3, 141</a:t>
            </a:r>
            <a:r>
              <a:rPr kumimoji="0" lang="ru-RU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 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592  653  589  793 238  462</a:t>
            </a:r>
            <a:r>
              <a:rPr kumimoji="0" lang="ru-RU" sz="5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 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643  383  279  502 884  197  169  399  375  105 820  974  944  592  307  816 406  286  208  998  628  034 825  342  117  067</a:t>
            </a:r>
          </a:p>
        </p:txBody>
      </p:sp>
      <p:sp>
        <p:nvSpPr>
          <p:cNvPr id="6" name="Прямоугольник 9"/>
          <p:cNvSpPr>
            <a:spLocks noChangeArrowheads="1"/>
          </p:cNvSpPr>
          <p:nvPr/>
        </p:nvSpPr>
        <p:spPr bwMode="auto">
          <a:xfrm>
            <a:off x="500034" y="357166"/>
            <a:ext cx="8153400" cy="8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6000" b="1" dirty="0" smtClean="0">
                <a:solidFill>
                  <a:srgbClr val="FF0000"/>
                </a:solidFill>
                <a:latin typeface="Constantia" pitchFamily="18" charset="0"/>
              </a:rPr>
              <a:t> цифр числа </a:t>
            </a:r>
            <a:r>
              <a:rPr lang="el-GR" sz="6000" b="1" dirty="0" smtClean="0">
                <a:solidFill>
                  <a:srgbClr val="FF0000"/>
                </a:solidFill>
                <a:latin typeface="Constantia" pitchFamily="18" charset="0"/>
              </a:rPr>
              <a:t>π</a:t>
            </a:r>
            <a:r>
              <a:rPr lang="ru-RU" sz="6000" b="1" dirty="0" smtClean="0">
                <a:solidFill>
                  <a:srgbClr val="FF0000"/>
                </a:solidFill>
                <a:latin typeface="Constantia" pitchFamily="18" charset="0"/>
              </a:rPr>
              <a:t> </a:t>
            </a:r>
            <a:endParaRPr lang="ru-RU" sz="6000" dirty="0">
              <a:solidFill>
                <a:srgbClr val="FF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429124" y="714356"/>
            <a:ext cx="4572032" cy="5857916"/>
          </a:xfrm>
          <a:prstGeom prst="rect">
            <a:avLst/>
          </a:prstGeom>
        </p:spPr>
        <p:txBody>
          <a:bodyPr vert="horz" lIns="91440" tIns="45720" rIns="91440" bIns="45720">
            <a:normAutofit fontScale="77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ru-RU" sz="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      </a:t>
            </a:r>
            <a:endParaRPr kumimoji="0" lang="ru-RU" sz="3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«Турецкий гамбит»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ru-RU" sz="4000" dirty="0" smtClean="0">
                <a:solidFill>
                  <a:srgbClr val="002060"/>
                </a:solidFill>
              </a:rPr>
              <a:t>Каковы были у Эраста </a:t>
            </a:r>
            <a:r>
              <a:rPr lang="ru-RU" sz="4000" dirty="0" err="1" smtClean="0">
                <a:solidFill>
                  <a:srgbClr val="002060"/>
                </a:solidFill>
              </a:rPr>
              <a:t>Фандорина</a:t>
            </a:r>
            <a:r>
              <a:rPr lang="ru-RU" sz="4000" dirty="0" smtClean="0">
                <a:solidFill>
                  <a:srgbClr val="002060"/>
                </a:solidFill>
              </a:rPr>
              <a:t> шансы выиграть </a:t>
            </a:r>
            <a:r>
              <a:rPr lang="ru-RU" sz="4000" dirty="0" err="1" smtClean="0">
                <a:solidFill>
                  <a:srgbClr val="002060"/>
                </a:solidFill>
              </a:rPr>
              <a:t>осла</a:t>
            </a:r>
            <a:r>
              <a:rPr lang="ru-RU" sz="4000" dirty="0" smtClean="0">
                <a:solidFill>
                  <a:srgbClr val="002060"/>
                </a:solidFill>
              </a:rPr>
              <a:t> при бросании двух игральных костей,   если выигрывает тот, кто получит в сумме большее количество очков, а противник уже получил 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4000" dirty="0" smtClean="0">
                <a:solidFill>
                  <a:srgbClr val="002060"/>
                </a:solidFill>
              </a:rPr>
              <a:t> очков?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1\Desktop\52447_re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57232"/>
            <a:ext cx="3980117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42844" y="285728"/>
            <a:ext cx="9001156" cy="6572272"/>
          </a:xfrm>
          <a:prstGeom prst="rect">
            <a:avLst/>
          </a:prstGeom>
        </p:spPr>
        <p:txBody>
          <a:bodyPr vert="horz" lIns="91440" tIns="45720" rIns="91440" bIns="45720">
            <a:normAutofit fontScale="62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ru-RU" sz="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      </a:t>
            </a:r>
            <a:endParaRPr kumimoji="0" lang="ru-RU" sz="3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Решение: </a:t>
            </a:r>
          </a:p>
          <a:p>
            <a:pPr>
              <a:lnSpc>
                <a:spcPct val="120000"/>
              </a:lnSpc>
            </a:pPr>
            <a:endParaRPr lang="ru-RU" sz="1300" dirty="0" smtClean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4500" dirty="0" smtClean="0">
                <a:solidFill>
                  <a:srgbClr val="002060"/>
                </a:solidFill>
              </a:rPr>
              <a:t>Вероятность </a:t>
            </a:r>
            <a:r>
              <a:rPr lang="ru-RU" sz="4500" b="1" i="1" dirty="0" smtClean="0">
                <a:solidFill>
                  <a:srgbClr val="002060"/>
                </a:solidFill>
              </a:rPr>
              <a:t>Р</a:t>
            </a:r>
            <a:r>
              <a:rPr lang="ru-RU" sz="4500" b="1" dirty="0" smtClean="0">
                <a:solidFill>
                  <a:srgbClr val="002060"/>
                </a:solidFill>
              </a:rPr>
              <a:t>(</a:t>
            </a:r>
            <a:r>
              <a:rPr lang="ru-RU" sz="4500" b="1" i="1" dirty="0" smtClean="0">
                <a:solidFill>
                  <a:srgbClr val="002060"/>
                </a:solidFill>
              </a:rPr>
              <a:t>А</a:t>
            </a:r>
            <a:r>
              <a:rPr lang="ru-RU" sz="4500" b="1" dirty="0" smtClean="0">
                <a:solidFill>
                  <a:srgbClr val="002060"/>
                </a:solidFill>
              </a:rPr>
              <a:t>) </a:t>
            </a:r>
            <a:r>
              <a:rPr lang="ru-RU" sz="4500" dirty="0" smtClean="0">
                <a:solidFill>
                  <a:srgbClr val="002060"/>
                </a:solidFill>
              </a:rPr>
              <a:t>события </a:t>
            </a:r>
            <a:r>
              <a:rPr lang="ru-RU" sz="4500" b="1" i="1" dirty="0" smtClean="0">
                <a:solidFill>
                  <a:srgbClr val="002060"/>
                </a:solidFill>
              </a:rPr>
              <a:t>А</a:t>
            </a:r>
            <a:r>
              <a:rPr lang="ru-RU" sz="4500" i="1" dirty="0" smtClean="0">
                <a:solidFill>
                  <a:srgbClr val="002060"/>
                </a:solidFill>
              </a:rPr>
              <a:t> </a:t>
            </a:r>
            <a:r>
              <a:rPr lang="ru-RU" sz="4500" dirty="0" smtClean="0">
                <a:solidFill>
                  <a:srgbClr val="002060"/>
                </a:solidFill>
              </a:rPr>
              <a:t>вычисляется по формуле:</a:t>
            </a:r>
          </a:p>
          <a:p>
            <a:pPr algn="ctr">
              <a:lnSpc>
                <a:spcPct val="120000"/>
              </a:lnSpc>
            </a:pPr>
            <a:endParaRPr lang="ru-RU" sz="4500" dirty="0" smtClean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endParaRPr lang="ru-RU" sz="3200" dirty="0" smtClean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4500" dirty="0" smtClean="0">
                <a:solidFill>
                  <a:srgbClr val="002060"/>
                </a:solidFill>
              </a:rPr>
              <a:t>где   </a:t>
            </a:r>
            <a:r>
              <a:rPr lang="ru-RU" sz="4500" b="1" i="1" dirty="0" err="1" smtClean="0">
                <a:solidFill>
                  <a:srgbClr val="002060"/>
                </a:solidFill>
              </a:rPr>
              <a:t>n</a:t>
            </a:r>
            <a:r>
              <a:rPr lang="ru-RU" sz="4500" dirty="0" smtClean="0">
                <a:solidFill>
                  <a:srgbClr val="002060"/>
                </a:solidFill>
              </a:rPr>
              <a:t> – общее число всех равновозможных несовместных исходов испытания, </a:t>
            </a:r>
          </a:p>
          <a:p>
            <a:pPr>
              <a:lnSpc>
                <a:spcPct val="120000"/>
              </a:lnSpc>
            </a:pPr>
            <a:r>
              <a:rPr lang="ru-RU" sz="4500" b="1" i="1" dirty="0" err="1" smtClean="0">
                <a:solidFill>
                  <a:srgbClr val="002060"/>
                </a:solidFill>
              </a:rPr>
              <a:t>m</a:t>
            </a:r>
            <a:r>
              <a:rPr lang="ru-RU" sz="4500" dirty="0" smtClean="0">
                <a:solidFill>
                  <a:srgbClr val="002060"/>
                </a:solidFill>
              </a:rPr>
              <a:t> – число исходов, благоприятных событию  </a:t>
            </a:r>
            <a:r>
              <a:rPr lang="ru-RU" sz="4500" b="1" i="1" dirty="0" smtClean="0">
                <a:solidFill>
                  <a:srgbClr val="002060"/>
                </a:solidFill>
              </a:rPr>
              <a:t>А</a:t>
            </a:r>
            <a:r>
              <a:rPr lang="ru-RU" sz="4500" dirty="0" smtClean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ru-RU" sz="3200" dirty="0" smtClean="0">
                <a:solidFill>
                  <a:srgbClr val="002060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ru-RU" sz="4500" dirty="0" smtClean="0">
                <a:solidFill>
                  <a:srgbClr val="002060"/>
                </a:solidFill>
              </a:rPr>
              <a:t>Рассмотрим событие  </a:t>
            </a:r>
            <a:r>
              <a:rPr lang="ru-RU" sz="4500" b="1" i="1" dirty="0" smtClean="0">
                <a:solidFill>
                  <a:srgbClr val="002060"/>
                </a:solidFill>
              </a:rPr>
              <a:t>А</a:t>
            </a:r>
            <a:r>
              <a:rPr lang="ru-RU" sz="4500" dirty="0" smtClean="0">
                <a:solidFill>
                  <a:srgbClr val="002060"/>
                </a:solidFill>
              </a:rPr>
              <a:t> – «при бросании двух игральных костей </a:t>
            </a:r>
            <a:r>
              <a:rPr lang="ru-RU" sz="4500" dirty="0" err="1" smtClean="0">
                <a:solidFill>
                  <a:srgbClr val="002060"/>
                </a:solidFill>
              </a:rPr>
              <a:t>Фандорин</a:t>
            </a:r>
            <a:r>
              <a:rPr lang="ru-RU" sz="4500" dirty="0" smtClean="0">
                <a:solidFill>
                  <a:srgbClr val="002060"/>
                </a:solidFill>
              </a:rPr>
              <a:t> выиграет, т.е. в сумме выпадет </a:t>
            </a:r>
            <a:r>
              <a:rPr lang="ru-RU" sz="4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4500" dirty="0" smtClean="0">
                <a:solidFill>
                  <a:srgbClr val="002060"/>
                </a:solidFill>
              </a:rPr>
              <a:t> очков». </a:t>
            </a:r>
          </a:p>
          <a:p>
            <a:pPr>
              <a:lnSpc>
                <a:spcPct val="120000"/>
              </a:lnSpc>
            </a:pPr>
            <a:r>
              <a:rPr lang="ru-RU" sz="4500" dirty="0" smtClean="0">
                <a:solidFill>
                  <a:srgbClr val="002060"/>
                </a:solidFill>
              </a:rPr>
              <a:t>При бросании двух игральных костей всего  </a:t>
            </a:r>
            <a:r>
              <a:rPr lang="ru-RU" sz="4500" b="1" i="1" dirty="0" smtClean="0">
                <a:solidFill>
                  <a:srgbClr val="002060"/>
                </a:solidFill>
              </a:rPr>
              <a:t>n</a:t>
            </a:r>
            <a:r>
              <a:rPr lang="ru-RU" sz="4500" b="1" dirty="0" smtClean="0">
                <a:solidFill>
                  <a:srgbClr val="002060"/>
                </a:solidFill>
              </a:rPr>
              <a:t>=</a:t>
            </a:r>
            <a:r>
              <a:rPr lang="ru-RU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r>
              <a:rPr lang="ru-RU" sz="4500" dirty="0" smtClean="0">
                <a:solidFill>
                  <a:srgbClr val="002060"/>
                </a:solidFill>
              </a:rPr>
              <a:t> равновозможных несовместных исходов, </a:t>
            </a:r>
          </a:p>
          <a:p>
            <a:pPr>
              <a:lnSpc>
                <a:spcPct val="120000"/>
              </a:lnSpc>
            </a:pPr>
            <a:r>
              <a:rPr lang="ru-RU" sz="4500" dirty="0" smtClean="0">
                <a:solidFill>
                  <a:srgbClr val="002060"/>
                </a:solidFill>
              </a:rPr>
              <a:t>из них событию  </a:t>
            </a:r>
            <a:r>
              <a:rPr lang="ru-RU" sz="4500" b="1" i="1" dirty="0" smtClean="0">
                <a:solidFill>
                  <a:srgbClr val="002060"/>
                </a:solidFill>
              </a:rPr>
              <a:t>А</a:t>
            </a:r>
            <a:r>
              <a:rPr lang="ru-RU" sz="4500" dirty="0" smtClean="0">
                <a:solidFill>
                  <a:srgbClr val="002060"/>
                </a:solidFill>
              </a:rPr>
              <a:t> благоприятствуют </a:t>
            </a:r>
          </a:p>
          <a:p>
            <a:pPr>
              <a:lnSpc>
                <a:spcPct val="120000"/>
              </a:lnSpc>
            </a:pPr>
            <a:r>
              <a:rPr lang="ru-RU" sz="4500" b="1" i="1" dirty="0" smtClean="0">
                <a:solidFill>
                  <a:srgbClr val="002060"/>
                </a:solidFill>
              </a:rPr>
              <a:t>m=</a:t>
            </a:r>
            <a:r>
              <a:rPr lang="ru-RU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4500" dirty="0" smtClean="0">
                <a:solidFill>
                  <a:srgbClr val="002060"/>
                </a:solidFill>
              </a:rPr>
              <a:t>. Тогда вероятность равна  </a:t>
            </a:r>
            <a:r>
              <a:rPr lang="ru-RU" sz="4500" b="1" i="1" dirty="0" smtClean="0">
                <a:solidFill>
                  <a:srgbClr val="002060"/>
                </a:solidFill>
              </a:rPr>
              <a:t>Р</a:t>
            </a:r>
            <a:r>
              <a:rPr lang="ru-RU" sz="4500" b="1" dirty="0" smtClean="0">
                <a:solidFill>
                  <a:srgbClr val="002060"/>
                </a:solidFill>
              </a:rPr>
              <a:t>(</a:t>
            </a:r>
            <a:r>
              <a:rPr lang="ru-RU" sz="4500" b="1" i="1" dirty="0" smtClean="0">
                <a:solidFill>
                  <a:srgbClr val="002060"/>
                </a:solidFill>
              </a:rPr>
              <a:t>А</a:t>
            </a:r>
            <a:r>
              <a:rPr lang="ru-RU" sz="4500" b="1" dirty="0" smtClean="0">
                <a:solidFill>
                  <a:srgbClr val="002060"/>
                </a:solidFill>
              </a:rPr>
              <a:t>)=</a:t>
            </a:r>
            <a:r>
              <a:rPr lang="ru-RU" sz="4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1/36</a:t>
            </a:r>
            <a:r>
              <a:rPr lang="ru-RU" sz="4500" dirty="0" smtClean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9873" name="Object 1"/>
          <p:cNvGraphicFramePr>
            <a:graphicFrameLocks noChangeAspect="1"/>
          </p:cNvGraphicFramePr>
          <p:nvPr/>
        </p:nvGraphicFramePr>
        <p:xfrm>
          <a:off x="3643306" y="1285860"/>
          <a:ext cx="1643074" cy="906523"/>
        </p:xfrm>
        <a:graphic>
          <a:graphicData uri="http://schemas.openxmlformats.org/presentationml/2006/ole">
            <p:oleObj spid="_x0000_s79873" name="Формула" r:id="rId3" imgW="710891" imgH="393529" progId="Equation.3">
              <p:embed/>
            </p:oleObj>
          </a:graphicData>
        </a:graphic>
      </p:graphicFrame>
      <p:pic>
        <p:nvPicPr>
          <p:cNvPr id="7" name="Рисунок 7" descr="http://festival.1september.ru/articles/505504/img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3EEEF"/>
              </a:clrFrom>
              <a:clrTo>
                <a:srgbClr val="F3EEEF">
                  <a:alpha val="0"/>
                </a:srgbClr>
              </a:clrTo>
            </a:clrChange>
          </a:blip>
          <a:srcRect b="5881"/>
          <a:stretch>
            <a:fillRect/>
          </a:stretch>
        </p:blipFill>
        <p:spPr bwMode="auto">
          <a:xfrm>
            <a:off x="7286644" y="5068118"/>
            <a:ext cx="1857356" cy="178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5000628" y="714356"/>
            <a:ext cx="4143372" cy="6143644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rgbClr val="FF0000"/>
                </a:solidFill>
              </a:rPr>
              <a:t>«Три дня лейтенанта Кравцова»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002060"/>
                </a:solidFill>
              </a:rPr>
              <a:t>Как понять выражение «на войне командир взвода живет в среднем три дня»? Какие примеры средних величин из жизни можно привести?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002060"/>
                </a:solidFill>
              </a:rPr>
              <a:t>По предложенным оценкам в аттестатах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002060"/>
                </a:solidFill>
              </a:rPr>
              <a:t>трех студентов вычислить средний балл их аттестатов и выяснить, кто учился лучше.</a:t>
            </a:r>
            <a:endParaRPr lang="ru-RU" dirty="0"/>
          </a:p>
        </p:txBody>
      </p:sp>
      <p:pic>
        <p:nvPicPr>
          <p:cNvPr id="9223" name="Picture 7" descr="C:\Users\1\Desktop\1331387658_3.jpg"/>
          <p:cNvPicPr>
            <a:picLocks noChangeAspect="1" noChangeArrowheads="1"/>
          </p:cNvPicPr>
          <p:nvPr/>
        </p:nvPicPr>
        <p:blipFill>
          <a:blip r:embed="rId2"/>
          <a:srcRect t="12891"/>
          <a:stretch>
            <a:fillRect/>
          </a:stretch>
        </p:blipFill>
        <p:spPr bwMode="auto">
          <a:xfrm>
            <a:off x="285720" y="857232"/>
            <a:ext cx="4547690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Рисунок 13"/>
          <p:cNvPicPr>
            <a:picLocks noChangeAspect="1"/>
          </p:cNvPicPr>
          <p:nvPr/>
        </p:nvPicPr>
        <p:blipFill>
          <a:blip r:embed="rId2"/>
          <a:srcRect l="57620" t="38089" r="6432" b="59441"/>
          <a:stretch>
            <a:fillRect/>
          </a:stretch>
        </p:blipFill>
        <p:spPr bwMode="auto">
          <a:xfrm>
            <a:off x="1928794" y="6280172"/>
            <a:ext cx="1357322" cy="14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Рисунок 14"/>
          <p:cNvPicPr>
            <a:picLocks noChangeAspect="1"/>
          </p:cNvPicPr>
          <p:nvPr/>
        </p:nvPicPr>
        <p:blipFill>
          <a:blip r:embed="rId2"/>
          <a:srcRect l="57620" t="52873" r="7914"/>
          <a:stretch>
            <a:fillRect/>
          </a:stretch>
        </p:blipFill>
        <p:spPr bwMode="auto">
          <a:xfrm>
            <a:off x="1928794" y="3467120"/>
            <a:ext cx="128588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Прямоугольник 4"/>
          <p:cNvSpPr>
            <a:spLocks noChangeArrowheads="1"/>
          </p:cNvSpPr>
          <p:nvPr/>
        </p:nvSpPr>
        <p:spPr bwMode="auto">
          <a:xfrm>
            <a:off x="4929190" y="714356"/>
            <a:ext cx="4214810" cy="570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Решение: </a:t>
            </a:r>
          </a:p>
          <a:p>
            <a:r>
              <a:rPr lang="ru-RU" sz="2500" dirty="0" smtClean="0">
                <a:solidFill>
                  <a:srgbClr val="002060"/>
                </a:solidFill>
              </a:rPr>
              <a:t>Для определения лучшего ученика нужно вычислить среднюю оценку, полученную каждым из студентов:</a:t>
            </a:r>
          </a:p>
          <a:p>
            <a:r>
              <a:rPr lang="en-US" sz="25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500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=(3∙4+4∙13+5∙3):20=3,95; </a:t>
            </a:r>
            <a:r>
              <a:rPr lang="en-US" sz="25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500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(3∙5+4∙13+5∙2):20=3,85;</a:t>
            </a:r>
          </a:p>
          <a:p>
            <a:r>
              <a:rPr lang="en-US" sz="25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500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=(3∙3+4∙15+5∙2):20=3,95.</a:t>
            </a:r>
          </a:p>
          <a:p>
            <a:endParaRPr lang="ru-RU" sz="800" dirty="0" smtClean="0">
              <a:solidFill>
                <a:srgbClr val="002060"/>
              </a:solidFill>
            </a:endParaRPr>
          </a:p>
          <a:p>
            <a:r>
              <a:rPr lang="ru-RU" sz="2500" dirty="0" smtClean="0">
                <a:solidFill>
                  <a:srgbClr val="002060"/>
                </a:solidFill>
              </a:rPr>
              <a:t>Кто учился хуже – понятно. Так как </a:t>
            </a:r>
            <a:r>
              <a:rPr lang="en-US" sz="25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2500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5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2500" baseline="-2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=3,95</a:t>
            </a:r>
            <a:r>
              <a:rPr lang="ru-RU" sz="2500" dirty="0" smtClean="0">
                <a:solidFill>
                  <a:srgbClr val="002060"/>
                </a:solidFill>
              </a:rPr>
              <a:t>, зная только среднюю оценку, выяснить лучшего студента нельзя. </a:t>
            </a:r>
            <a:endParaRPr lang="ru-RU" sz="2500" dirty="0">
              <a:solidFill>
                <a:srgbClr val="002060"/>
              </a:solidFill>
            </a:endParaRPr>
          </a:p>
        </p:txBody>
      </p:sp>
      <p:pic>
        <p:nvPicPr>
          <p:cNvPr id="59397" name="Рисунок 10"/>
          <p:cNvPicPr>
            <a:picLocks noChangeAspect="1"/>
          </p:cNvPicPr>
          <p:nvPr/>
        </p:nvPicPr>
        <p:blipFill>
          <a:blip r:embed="rId3"/>
          <a:srcRect l="63490" r="4881" b="5634"/>
          <a:stretch>
            <a:fillRect/>
          </a:stretch>
        </p:blipFill>
        <p:spPr bwMode="auto">
          <a:xfrm>
            <a:off x="428596" y="812822"/>
            <a:ext cx="1285884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Рисунок 11"/>
          <p:cNvPicPr>
            <a:picLocks noChangeAspect="1"/>
          </p:cNvPicPr>
          <p:nvPr/>
        </p:nvPicPr>
        <p:blipFill>
          <a:blip r:embed="rId4"/>
          <a:srcRect l="56487" r="10977" b="5060"/>
          <a:stretch>
            <a:fillRect/>
          </a:stretch>
        </p:blipFill>
        <p:spPr bwMode="auto">
          <a:xfrm>
            <a:off x="3428992" y="785834"/>
            <a:ext cx="135732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Рисунок 12"/>
          <p:cNvPicPr>
            <a:picLocks noChangeAspect="1"/>
          </p:cNvPicPr>
          <p:nvPr/>
        </p:nvPicPr>
        <p:blipFill>
          <a:blip r:embed="rId2"/>
          <a:srcRect l="57620" r="7879" b="54083"/>
          <a:stretch>
            <a:fillRect/>
          </a:stretch>
        </p:blipFill>
        <p:spPr bwMode="auto">
          <a:xfrm>
            <a:off x="1928794" y="828676"/>
            <a:ext cx="128588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85728"/>
            <a:ext cx="8572560" cy="642942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buNone/>
            </a:pPr>
            <a:r>
              <a:rPr lang="ru-RU" dirty="0" smtClean="0">
                <a:latin typeface="Bookman Old Style" pitchFamily="18" charset="0"/>
              </a:rPr>
              <a:t>   </a:t>
            </a:r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Последние 9 лет каждый год президент России В.В.Путин посвящает той или иной актуальной сфере для привлечения к ней общественного внимания.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2008-ой – Год семьи,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2009-ый – Год молодежи,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2010-ый – Год учителя,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2011-ый – Год российской космонавтики,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2012-ый – Год российской истории,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2013-ый – Год охраны окружающей среды,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2014-ый – Год культуры,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2015-ый – Год литературы,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</a:rPr>
              <a:t>2016-ый – Год российского кино</a:t>
            </a:r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,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2017-ый - Год экологии и особо охраняемых территорий.</a:t>
            </a:r>
            <a:endParaRPr lang="ru-RU" sz="28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43438" y="785794"/>
            <a:ext cx="4500562" cy="5786478"/>
          </a:xfrm>
          <a:prstGeom prst="rect">
            <a:avLst/>
          </a:prstGeom>
        </p:spPr>
        <p:txBody>
          <a:bodyPr vert="horz" lIns="91440" tIns="45720" rIns="91440" bIns="45720">
            <a:normAutofit fontScale="92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ru-RU" sz="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      </a:t>
            </a:r>
            <a:endParaRPr kumimoji="0" lang="ru-RU" sz="3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«Приключения Электроника»</a:t>
            </a:r>
          </a:p>
          <a:p>
            <a:pPr lvl="0">
              <a:lnSpc>
                <a:spcPct val="120000"/>
              </a:lnSpc>
              <a:spcBef>
                <a:spcPts val="1200"/>
              </a:spcBef>
              <a:buClr>
                <a:schemeClr val="accent3"/>
              </a:buClr>
              <a:buSzPct val="95000"/>
            </a:pPr>
            <a:r>
              <a:rPr lang="ru-RU" sz="2800" dirty="0" smtClean="0">
                <a:solidFill>
                  <a:srgbClr val="002060"/>
                </a:solidFill>
              </a:rPr>
              <a:t>В фильме герой Сергей </a:t>
            </a:r>
            <a:r>
              <a:rPr lang="ru-RU" sz="2800" dirty="0" err="1" smtClean="0">
                <a:solidFill>
                  <a:srgbClr val="002060"/>
                </a:solidFill>
              </a:rPr>
              <a:t>Сыроежкин</a:t>
            </a:r>
            <a:r>
              <a:rPr lang="ru-RU" sz="2800" dirty="0" smtClean="0">
                <a:solidFill>
                  <a:srgbClr val="002060"/>
                </a:solidFill>
              </a:rPr>
              <a:t> поет песню о том, что «катет короче гипотенузы», а Электроник  приводит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2800" dirty="0" smtClean="0">
                <a:solidFill>
                  <a:srgbClr val="002060"/>
                </a:solidFill>
              </a:rPr>
              <a:t> доказательств теоремы Пифагора</a:t>
            </a:r>
            <a:r>
              <a:rPr lang="ru-RU" sz="2800" dirty="0" smtClean="0">
                <a:solidFill>
                  <a:srgbClr val="002060"/>
                </a:solidFill>
                <a:sym typeface="Symbol" pitchFamily="18" charset="2"/>
              </a:rPr>
              <a:t>. Объясните, почему катет короче гипотенузы и решите предложенные задачи с помощью теоремы Пифагора.</a:t>
            </a:r>
            <a:endParaRPr kumimoji="0" lang="ru-RU" sz="280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61794" name="Picture 2" descr="C:\Users\1\Desktop\i.jpg"/>
          <p:cNvPicPr>
            <a:picLocks noChangeAspect="1" noChangeArrowheads="1"/>
          </p:cNvPicPr>
          <p:nvPr/>
        </p:nvPicPr>
        <p:blipFill>
          <a:blip r:embed="rId3"/>
          <a:srcRect t="7500"/>
          <a:stretch>
            <a:fillRect/>
          </a:stretch>
        </p:blipFill>
        <p:spPr bwMode="auto">
          <a:xfrm>
            <a:off x="357158" y="928670"/>
            <a:ext cx="4162713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Ancient Greek Sculpture Bust of Pythagor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3410273" cy="40719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0" y="4857760"/>
            <a:ext cx="4429156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Пифагор Самосский 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</a:rPr>
              <a:t>(570-490 гг. до н. э.) – </a:t>
            </a:r>
          </a:p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</a:rPr>
              <a:t>древнегреческий философ, математик и мистик, создатель философской школы пифагорейцев</a:t>
            </a:r>
            <a:r>
              <a:rPr lang="ru-RU" b="1" dirty="0" smtClean="0">
                <a:solidFill>
                  <a:srgbClr val="002060"/>
                </a:solidFill>
                <a:ea typeface="Microsoft JhengHei" pitchFamily="34" charset="-120"/>
                <a:cs typeface="Microsoft Tai Le" pitchFamily="34" charset="0"/>
              </a:rPr>
              <a:t>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86314" y="3935276"/>
            <a:ext cx="414340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Если дан нам треугольник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И притом с прямым углом,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То квадрат гипотенузы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Мы всегда легко найдем:</a:t>
            </a:r>
          </a:p>
          <a:p>
            <a:r>
              <a:rPr lang="ru-RU" sz="800" dirty="0" smtClean="0">
                <a:solidFill>
                  <a:srgbClr val="002060"/>
                </a:solidFill>
              </a:rPr>
              <a:t/>
            </a:r>
            <a:br>
              <a:rPr lang="ru-RU" sz="800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Катеты в квадрат возводим,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Сумму степеней находим -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И таким простым путем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К результату мы придем.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                                        И. </a:t>
            </a:r>
            <a:r>
              <a:rPr lang="ru-RU" dirty="0" err="1" smtClean="0">
                <a:solidFill>
                  <a:srgbClr val="002060"/>
                </a:solidFill>
              </a:rPr>
              <a:t>Дырченко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Picture 4" descr="https://upload.wikimedia.org/wikipedia/commons/e/e8/Pythagorean_proof2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336" t="70568" r="28591"/>
          <a:stretch>
            <a:fillRect/>
          </a:stretch>
        </p:blipFill>
        <p:spPr bwMode="auto">
          <a:xfrm>
            <a:off x="5286380" y="2571744"/>
            <a:ext cx="2681306" cy="138688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071934" y="500042"/>
            <a:ext cx="4857784" cy="196977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Теорема Пифагора</a:t>
            </a:r>
          </a:p>
          <a:p>
            <a:pPr algn="ctr"/>
            <a:endParaRPr lang="ru-RU" sz="800" b="1" dirty="0" smtClean="0">
              <a:solidFill>
                <a:srgbClr val="C00000"/>
              </a:solidFill>
            </a:endParaRPr>
          </a:p>
          <a:p>
            <a:r>
              <a:rPr lang="ru-RU" sz="2200" b="1" dirty="0" smtClean="0">
                <a:solidFill>
                  <a:srgbClr val="002060"/>
                </a:solidFill>
              </a:rPr>
              <a:t>В прямоугольном треугольнике квадрат длины гипотенузы равен сумме квадратов длин катетов:</a:t>
            </a:r>
          </a:p>
          <a:p>
            <a:pPr algn="ctr"/>
            <a:r>
              <a:rPr lang="en-US" sz="2400" b="1" i="1" dirty="0" smtClean="0">
                <a:solidFill>
                  <a:srgbClr val="002060"/>
                </a:solidFill>
              </a:rPr>
              <a:t>a</a:t>
            </a:r>
            <a:r>
              <a:rPr lang="en-US" sz="2400" b="1" baseline="30000" dirty="0" smtClean="0">
                <a:solidFill>
                  <a:srgbClr val="002060"/>
                </a:solidFill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</a:rPr>
              <a:t>+</a:t>
            </a:r>
            <a:r>
              <a:rPr lang="en-US" sz="2400" b="1" i="1" dirty="0" smtClean="0">
                <a:solidFill>
                  <a:srgbClr val="002060"/>
                </a:solidFill>
              </a:rPr>
              <a:t>b</a:t>
            </a:r>
            <a:r>
              <a:rPr lang="en-US" sz="2400" b="1" baseline="30000" dirty="0" smtClean="0">
                <a:solidFill>
                  <a:srgbClr val="002060"/>
                </a:solidFill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</a:rPr>
              <a:t>=</a:t>
            </a:r>
            <a:r>
              <a:rPr lang="en-US" sz="2400" b="1" i="1" dirty="0" smtClean="0">
                <a:solidFill>
                  <a:srgbClr val="002060"/>
                </a:solidFill>
              </a:rPr>
              <a:t>c</a:t>
            </a:r>
            <a:r>
              <a:rPr lang="en-US" sz="2400" b="1" baseline="30000" dirty="0" smtClean="0">
                <a:solidFill>
                  <a:srgbClr val="002060"/>
                </a:solidFill>
              </a:rPr>
              <a:t>2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3786182" y="642918"/>
            <a:ext cx="5143504" cy="4714908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100" b="1" dirty="0" smtClean="0">
                <a:solidFill>
                  <a:srgbClr val="002060"/>
                </a:solidFill>
              </a:rPr>
              <a:t>Задача индийского математика XII века </a:t>
            </a:r>
            <a:r>
              <a:rPr lang="ru-RU" sz="5100" b="1" dirty="0" err="1" smtClean="0">
                <a:solidFill>
                  <a:srgbClr val="002060"/>
                </a:solidFill>
              </a:rPr>
              <a:t>Бхаскары</a:t>
            </a:r>
            <a:endParaRPr lang="ru-RU" sz="5100" dirty="0" smtClean="0">
              <a:solidFill>
                <a:srgbClr val="00206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18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4600" dirty="0" smtClean="0">
                <a:solidFill>
                  <a:srgbClr val="002060"/>
                </a:solidFill>
              </a:rPr>
              <a:t>«На берегу реки рос тополь одинокий.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4600" dirty="0" smtClean="0">
                <a:solidFill>
                  <a:srgbClr val="002060"/>
                </a:solidFill>
              </a:rPr>
              <a:t>Вдруг ветра порыв его ствол надломал.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4600" dirty="0" smtClean="0">
                <a:solidFill>
                  <a:srgbClr val="002060"/>
                </a:solidFill>
              </a:rPr>
              <a:t>Бедный тополь упал. И угол прямой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4600" dirty="0" smtClean="0">
                <a:solidFill>
                  <a:srgbClr val="002060"/>
                </a:solidFill>
              </a:rPr>
              <a:t>С теченьем реки его ствол составлял.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4600" dirty="0" smtClean="0">
                <a:solidFill>
                  <a:srgbClr val="002060"/>
                </a:solidFill>
              </a:rPr>
              <a:t>Запомни теперь, что в том месте река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4600" dirty="0" smtClean="0">
                <a:solidFill>
                  <a:srgbClr val="002060"/>
                </a:solidFill>
              </a:rPr>
              <a:t>В четыре лишь фута была широка.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4600" dirty="0" smtClean="0">
                <a:solidFill>
                  <a:srgbClr val="002060"/>
                </a:solidFill>
              </a:rPr>
              <a:t>Верхушка склонилась у края реки.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4600" dirty="0" smtClean="0">
                <a:solidFill>
                  <a:srgbClr val="002060"/>
                </a:solidFill>
              </a:rPr>
              <a:t>Осталось три фута всего от ствола,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4600" dirty="0" smtClean="0">
                <a:solidFill>
                  <a:srgbClr val="002060"/>
                </a:solidFill>
              </a:rPr>
              <a:t>Прошу тебя, скоро теперь мне скажи: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ru-RU" sz="4600" dirty="0" smtClean="0">
                <a:solidFill>
                  <a:srgbClr val="002060"/>
                </a:solidFill>
              </a:rPr>
              <a:t>Тополя в метрах какова высота?»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endParaRPr lang="ru-RU" sz="4000" dirty="0"/>
          </a:p>
        </p:txBody>
      </p:sp>
      <p:pic>
        <p:nvPicPr>
          <p:cNvPr id="4" name="Рисунок 3" descr="http://geum.ru/next/images/13077-nomer-m161bb8e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000108"/>
            <a:ext cx="2928957" cy="4192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285720" y="5143512"/>
            <a:ext cx="8643998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Решение: 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По теореме Пифагора отломленная часть</a:t>
            </a:r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Высота тополя 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CD= BC+BD=</a:t>
            </a:r>
            <a:r>
              <a:rPr lang="en-US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3+5</a:t>
            </a:r>
            <a:r>
              <a:rPr lang="en-US" sz="2000" i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 = </a:t>
            </a:r>
            <a:r>
              <a:rPr lang="en-US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8 (</a:t>
            </a:r>
            <a:r>
              <a:rPr lang="ru-RU" sz="2000" i="1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ф</a:t>
            </a:r>
            <a:r>
              <a:rPr lang="en-US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)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.  Т.к. 1 фут 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  <a:cs typeface="Times New Roman"/>
                <a:sym typeface="Symbol"/>
              </a:rPr>
              <a:t> 0,3 </a:t>
            </a:r>
            <a:r>
              <a:rPr lang="ru-RU" sz="2000" dirty="0" smtClean="0">
                <a:solidFill>
                  <a:srgbClr val="002060"/>
                </a:solidFill>
              </a:rPr>
              <a:t>м, то высота тополя </a:t>
            </a:r>
            <a:r>
              <a:rPr lang="en-US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CD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  <a:cs typeface="Times New Roman"/>
                <a:sym typeface="Symbol"/>
              </a:rPr>
              <a:t>  8∙0,3  2,4 (</a:t>
            </a:r>
            <a:r>
              <a:rPr lang="ru-RU" sz="2000" i="1" dirty="0" smtClean="0">
                <a:solidFill>
                  <a:srgbClr val="002060"/>
                </a:solidFill>
                <a:latin typeface="Times New Roman"/>
                <a:cs typeface="Times New Roman"/>
                <a:sym typeface="Symbol"/>
              </a:rPr>
              <a:t>м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  <a:cs typeface="Times New Roman"/>
                <a:sym typeface="Symbol"/>
              </a:rPr>
              <a:t>)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r>
              <a:rPr lang="ru-RU" sz="25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endParaRPr lang="ru-RU" sz="2500" dirty="0">
              <a:solidFill>
                <a:srgbClr val="002060"/>
              </a:solidFill>
            </a:endParaRPr>
          </a:p>
        </p:txBody>
      </p:sp>
      <p:graphicFrame>
        <p:nvGraphicFramePr>
          <p:cNvPr id="156674" name="Object 14"/>
          <p:cNvGraphicFramePr>
            <a:graphicFrameLocks noChangeAspect="1"/>
          </p:cNvGraphicFramePr>
          <p:nvPr/>
        </p:nvGraphicFramePr>
        <p:xfrm>
          <a:off x="5143504" y="5500702"/>
          <a:ext cx="3714776" cy="424837"/>
        </p:xfrm>
        <a:graphic>
          <a:graphicData uri="http://schemas.openxmlformats.org/presentationml/2006/ole">
            <p:oleObj spid="_x0000_s156674" name="Формула" r:id="rId4" imgW="2311200" imgH="266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6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3714744" y="785794"/>
            <a:ext cx="5429256" cy="4429156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2060"/>
                </a:solidFill>
                <a:cs typeface="Times New Roman" pitchFamily="18" charset="0"/>
              </a:rPr>
              <a:t>Задача из учебника «Арифметика» Леонтия Магницкого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300" b="1" dirty="0" smtClean="0">
              <a:solidFill>
                <a:srgbClr val="FF0000"/>
              </a:solidFill>
            </a:endParaRPr>
          </a:p>
          <a:p>
            <a:pPr marL="5400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«</a:t>
            </a:r>
            <a:r>
              <a:rPr lang="ru-RU" sz="2400" dirty="0" err="1" smtClean="0">
                <a:solidFill>
                  <a:srgbClr val="002060"/>
                </a:solidFill>
              </a:rPr>
              <a:t>Случися</a:t>
            </a:r>
            <a:r>
              <a:rPr lang="ru-RU" sz="2400" dirty="0" smtClean="0">
                <a:solidFill>
                  <a:srgbClr val="002060"/>
                </a:solidFill>
              </a:rPr>
              <a:t> некоему человеку к стене </a:t>
            </a:r>
            <a:r>
              <a:rPr lang="ru-RU" sz="2400" dirty="0" err="1" smtClean="0">
                <a:solidFill>
                  <a:srgbClr val="002060"/>
                </a:solidFill>
              </a:rPr>
              <a:t>лествицу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</a:rPr>
              <a:t>прибрати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</a:rPr>
              <a:t>долготью</a:t>
            </a:r>
            <a:r>
              <a:rPr lang="ru-RU" sz="2400" dirty="0" smtClean="0">
                <a:solidFill>
                  <a:srgbClr val="002060"/>
                </a:solidFill>
              </a:rPr>
              <a:t>        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125 </a:t>
            </a:r>
            <a:r>
              <a:rPr lang="ru-RU" sz="2400" dirty="0" smtClean="0">
                <a:solidFill>
                  <a:srgbClr val="002060"/>
                </a:solidFill>
              </a:rPr>
              <a:t>стоп. У стены же тоя высота есть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117</a:t>
            </a:r>
            <a:r>
              <a:rPr lang="ru-RU" sz="2400" dirty="0" smtClean="0">
                <a:solidFill>
                  <a:srgbClr val="002060"/>
                </a:solidFill>
              </a:rPr>
              <a:t> стоп. И </a:t>
            </a:r>
            <a:r>
              <a:rPr lang="ru-RU" sz="2400" dirty="0" err="1" smtClean="0">
                <a:solidFill>
                  <a:srgbClr val="002060"/>
                </a:solidFill>
              </a:rPr>
              <a:t>ведати</a:t>
            </a:r>
            <a:r>
              <a:rPr lang="ru-RU" sz="2400" dirty="0" smtClean="0">
                <a:solidFill>
                  <a:srgbClr val="002060"/>
                </a:solidFill>
              </a:rPr>
              <a:t> хочет, </a:t>
            </a:r>
            <a:r>
              <a:rPr lang="ru-RU" sz="2400" dirty="0" err="1" smtClean="0">
                <a:solidFill>
                  <a:srgbClr val="002060"/>
                </a:solidFill>
              </a:rPr>
              <a:t>колико</a:t>
            </a:r>
            <a:r>
              <a:rPr lang="ru-RU" sz="2400" dirty="0" smtClean="0">
                <a:solidFill>
                  <a:srgbClr val="002060"/>
                </a:solidFill>
              </a:rPr>
              <a:t> стоп сея </a:t>
            </a:r>
            <a:r>
              <a:rPr lang="ru-RU" sz="2400" dirty="0" err="1" smtClean="0">
                <a:solidFill>
                  <a:srgbClr val="002060"/>
                </a:solidFill>
              </a:rPr>
              <a:t>лествицы</a:t>
            </a:r>
            <a:r>
              <a:rPr lang="ru-RU" sz="2400" dirty="0" smtClean="0">
                <a:solidFill>
                  <a:srgbClr val="002060"/>
                </a:solidFill>
              </a:rPr>
              <a:t> нижний конец от стены </a:t>
            </a:r>
            <a:r>
              <a:rPr lang="ru-RU" sz="2400" dirty="0" err="1" smtClean="0">
                <a:solidFill>
                  <a:srgbClr val="002060"/>
                </a:solidFill>
              </a:rPr>
              <a:t>отстояти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</a:rPr>
              <a:t>имать</a:t>
            </a:r>
            <a:r>
              <a:rPr lang="ru-RU" sz="2400" dirty="0" smtClean="0">
                <a:solidFill>
                  <a:srgbClr val="002060"/>
                </a:solidFill>
              </a:rPr>
              <a:t>?»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http://geum.ru/next/images/13077-nomer-1e94e0c0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857232"/>
            <a:ext cx="3786214" cy="418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4626" name="Object 14"/>
          <p:cNvGraphicFramePr>
            <a:graphicFrameLocks noChangeAspect="1"/>
          </p:cNvGraphicFramePr>
          <p:nvPr/>
        </p:nvGraphicFramePr>
        <p:xfrm>
          <a:off x="285721" y="6000768"/>
          <a:ext cx="7143799" cy="630238"/>
        </p:xfrm>
        <a:graphic>
          <a:graphicData uri="http://schemas.openxmlformats.org/presentationml/2006/ole">
            <p:oleObj spid="_x0000_s154626" name="Формула" r:id="rId4" imgW="2997000" imgH="266400" progId="Equation.3">
              <p:embed/>
            </p:oleObj>
          </a:graphicData>
        </a:graphic>
      </p:graphicFrame>
      <p:sp>
        <p:nvSpPr>
          <p:cNvPr id="8" name="Прямоугольник 4"/>
          <p:cNvSpPr>
            <a:spLocks noChangeArrowheads="1"/>
          </p:cNvSpPr>
          <p:nvPr/>
        </p:nvSpPr>
        <p:spPr bwMode="auto">
          <a:xfrm>
            <a:off x="285720" y="5072074"/>
            <a:ext cx="8501122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Решение: </a:t>
            </a:r>
          </a:p>
          <a:p>
            <a:r>
              <a:rPr lang="ru-RU" sz="2500" dirty="0" smtClean="0">
                <a:solidFill>
                  <a:srgbClr val="002060"/>
                </a:solidFill>
              </a:rPr>
              <a:t>По теореме Пифагора имеем: </a:t>
            </a:r>
            <a:endParaRPr lang="ru-RU" sz="25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4500562" y="714356"/>
            <a:ext cx="4643438" cy="3786214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ru-RU" sz="1800" b="1" dirty="0" smtClean="0">
              <a:solidFill>
                <a:srgbClr val="FF0000"/>
              </a:solidFill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300" dirty="0" smtClean="0">
                <a:solidFill>
                  <a:srgbClr val="002060"/>
                </a:solidFill>
              </a:rPr>
              <a:t>Для крепления мачты нужно установить </a:t>
            </a:r>
            <a:r>
              <a:rPr lang="ru-RU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300" dirty="0" smtClean="0">
                <a:solidFill>
                  <a:srgbClr val="002060"/>
                </a:solidFill>
              </a:rPr>
              <a:t> троса. Один конец каждого троса должен крепиться на высоте </a:t>
            </a:r>
            <a:r>
              <a:rPr lang="ru-RU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2300" dirty="0" smtClean="0">
                <a:solidFill>
                  <a:srgbClr val="002060"/>
                </a:solidFill>
              </a:rPr>
              <a:t> м, другой на земле на расстоянии </a:t>
            </a:r>
            <a:r>
              <a:rPr lang="ru-RU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300" dirty="0" smtClean="0">
                <a:solidFill>
                  <a:srgbClr val="002060"/>
                </a:solidFill>
              </a:rPr>
              <a:t> м от мачты. Хватит ли </a:t>
            </a:r>
            <a:r>
              <a:rPr lang="ru-RU" sz="2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ru-RU" sz="2300" dirty="0" smtClean="0">
                <a:solidFill>
                  <a:srgbClr val="002060"/>
                </a:solidFill>
              </a:rPr>
              <a:t> метров троса для крепления мачты? </a:t>
            </a:r>
            <a:endParaRPr lang="ru-RU" sz="2300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http://geum.ru/next/images/13077-nomer-m1fa3178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857232"/>
            <a:ext cx="364333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4"/>
          <p:cNvSpPr>
            <a:spLocks noChangeArrowheads="1"/>
          </p:cNvSpPr>
          <p:nvPr/>
        </p:nvSpPr>
        <p:spPr bwMode="auto">
          <a:xfrm>
            <a:off x="285720" y="4643446"/>
            <a:ext cx="8643998" cy="198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Решение: </a:t>
            </a:r>
          </a:p>
          <a:p>
            <a:r>
              <a:rPr lang="ru-RU" sz="2500" dirty="0" smtClean="0">
                <a:solidFill>
                  <a:srgbClr val="002060"/>
                </a:solidFill>
              </a:rPr>
              <a:t>По теореме Пифагора длина троса:</a:t>
            </a:r>
          </a:p>
          <a:p>
            <a:endParaRPr lang="en-US" sz="800" dirty="0" smtClean="0">
              <a:solidFill>
                <a:srgbClr val="002060"/>
              </a:solidFill>
            </a:endParaRPr>
          </a:p>
          <a:p>
            <a:r>
              <a:rPr lang="ru-RU" sz="2500" dirty="0" smtClean="0">
                <a:solidFill>
                  <a:srgbClr val="002060"/>
                </a:solidFill>
              </a:rPr>
              <a:t>Для четырех тросов нужно </a:t>
            </a:r>
            <a:r>
              <a:rPr lang="en-US" sz="2500" dirty="0" smtClean="0">
                <a:solidFill>
                  <a:srgbClr val="002060"/>
                </a:solidFill>
              </a:rPr>
              <a:t> </a:t>
            </a:r>
            <a:r>
              <a:rPr lang="ru-RU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5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 = </a:t>
            </a:r>
            <a:r>
              <a:rPr lang="en-US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500" i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∙</a:t>
            </a:r>
            <a:r>
              <a:rPr lang="en-US" sz="25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13</a:t>
            </a:r>
            <a:r>
              <a:rPr lang="en-US" sz="2500" i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 = </a:t>
            </a:r>
            <a:r>
              <a:rPr lang="en-US" sz="25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52 (</a:t>
            </a:r>
            <a:r>
              <a:rPr lang="ru-RU" sz="2500" i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м</a:t>
            </a:r>
            <a:r>
              <a:rPr lang="en-US" sz="25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)</a:t>
            </a:r>
            <a:r>
              <a:rPr lang="ru-RU" sz="25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. </a:t>
            </a:r>
            <a:r>
              <a:rPr lang="ru-RU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ru-RU" sz="2500" dirty="0" smtClean="0">
                <a:solidFill>
                  <a:srgbClr val="002060"/>
                </a:solidFill>
              </a:rPr>
              <a:t> метров</a:t>
            </a:r>
          </a:p>
          <a:p>
            <a:endParaRPr lang="ru-RU" sz="800" dirty="0" smtClean="0">
              <a:solidFill>
                <a:srgbClr val="002060"/>
              </a:solidFill>
            </a:endParaRPr>
          </a:p>
          <a:p>
            <a:r>
              <a:rPr lang="ru-RU" sz="2500" dirty="0" smtClean="0">
                <a:solidFill>
                  <a:srgbClr val="002060"/>
                </a:solidFill>
              </a:rPr>
              <a:t>троса для крепления мачты не хватит.</a:t>
            </a:r>
            <a:endParaRPr lang="ru-RU" sz="2500" dirty="0">
              <a:solidFill>
                <a:srgbClr val="002060"/>
              </a:solidFill>
            </a:endParaRPr>
          </a:p>
        </p:txBody>
      </p:sp>
      <p:graphicFrame>
        <p:nvGraphicFramePr>
          <p:cNvPr id="155650" name="Object 14"/>
          <p:cNvGraphicFramePr>
            <a:graphicFrameLocks noChangeAspect="1"/>
          </p:cNvGraphicFramePr>
          <p:nvPr/>
        </p:nvGraphicFramePr>
        <p:xfrm>
          <a:off x="5572132" y="5072074"/>
          <a:ext cx="3000396" cy="523546"/>
        </p:xfrm>
        <a:graphic>
          <a:graphicData uri="http://schemas.openxmlformats.org/presentationml/2006/ole">
            <p:oleObj spid="_x0000_s155650" name="Формула" r:id="rId4" imgW="1333440" imgH="266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/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Меропр Кино\c758288de43d00a9473c975c67768f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6753"/>
            <a:ext cx="9217421" cy="7229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00760" y="1935480"/>
            <a:ext cx="2686040" cy="43891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36546" name="Picture 2" descr="D:\К году кино\maxresdefault.jpg"/>
          <p:cNvPicPr>
            <a:picLocks noChangeAspect="1" noChangeArrowheads="1"/>
          </p:cNvPicPr>
          <p:nvPr/>
        </p:nvPicPr>
        <p:blipFill>
          <a:blip r:embed="rId2"/>
          <a:srcRect t="4166"/>
          <a:stretch>
            <a:fillRect/>
          </a:stretch>
        </p:blipFill>
        <p:spPr bwMode="auto">
          <a:xfrm>
            <a:off x="0" y="0"/>
            <a:ext cx="9144021" cy="6858000"/>
          </a:xfrm>
          <a:prstGeom prst="rect">
            <a:avLst/>
          </a:prstGeom>
          <a:noFill/>
        </p:spPr>
      </p:pic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2714612" y="1214422"/>
            <a:ext cx="428628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Сегодня праздник отмечают</a:t>
            </a:r>
            <a:b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Все те, кто делают кино,</a:t>
            </a:r>
            <a:b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Актеры, кинорежиссеры</a:t>
            </a:r>
            <a:b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И сценаристы заодно!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</a:b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Мы дружно всех их поздравляем</a:t>
            </a:r>
            <a:b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Желаем свеженьких идей.</a:t>
            </a:r>
            <a:b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Пусть фильмы чаще выпускают,</a:t>
            </a:r>
            <a:b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И будет все у них 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о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  <a:sym typeface="Symbol"/>
              </a:rPr>
              <a:t></a:t>
            </a:r>
            <a:r>
              <a:rPr kumimoji="0" lang="ru-RU" sz="19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кей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</a:b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В год 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кино </a:t>
            </a:r>
            <a:r>
              <a:rPr kumimoji="0" lang="ru-RU" sz="19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родной страны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Такие фильмы нам даны!</a:t>
            </a:r>
            <a:b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Пусть шедевры создаются,</a:t>
            </a:r>
            <a:b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Артистам роли раздаются,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</a:b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Кино в России процветает,</a:t>
            </a:r>
            <a:b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И учит нас, и наставляет.</a:t>
            </a:r>
            <a:b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Пусть не гаснет никогда,</a:t>
            </a:r>
            <a:b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ea typeface="Times New Roman" pitchFamily="18" charset="0"/>
                <a:cs typeface="Arial" pitchFamily="34" charset="0"/>
              </a:rPr>
              <a:t>Новинкой радует всегда!</a:t>
            </a:r>
            <a:endParaRPr kumimoji="0" lang="ru-RU" sz="19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-142900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Мы </a:t>
            </a:r>
            <a:r>
              <a:rPr lang="ru-RU" sz="6000" b="1" smtClean="0">
                <a:solidFill>
                  <a:srgbClr val="FF0000"/>
                </a:solidFill>
              </a:rPr>
              <a:t>Вас помним…</a:t>
            </a:r>
            <a:endParaRPr lang="ru-RU" sz="6000" b="1" dirty="0" smtClean="0">
              <a:solidFill>
                <a:srgbClr val="FF0000"/>
              </a:solidFill>
            </a:endParaRPr>
          </a:p>
        </p:txBody>
      </p:sp>
      <p:pic>
        <p:nvPicPr>
          <p:cNvPr id="166914" name="Picture 2" descr="C:\Users\1\Desktop\Меропр Кино\126505969_4617818_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2"/>
            <a:ext cx="3467042" cy="471490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5715016"/>
            <a:ext cx="4000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Эльдар Рязанов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(18 ноября 1927 - 30 ноября 2015)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7620" y="1071546"/>
            <a:ext cx="564360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Меж датами рожденья и кончины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(а перед ними наши имена)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стоит тире, черта, стоит знак «минус»,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а в этом знаке жизнь заключена.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В ту черточку вместилось все, что было...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А было все! И все сошло, как снег.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Исчезло, растворилось и погибло,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чем был похож и не похож на всех.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Погибло все мое! И безвозвратно.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Моя любовь, и боль, и маета.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Все это не воротится обратно,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лишь будет между датами черта. 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7" name="Picture 5" descr="C:\Users\1\Desktop\Меропр Кино\0_186686_7d61cc64_XX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85794"/>
            <a:ext cx="3334224" cy="472667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572000" y="5715016"/>
            <a:ext cx="4357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Сергей Бондарчук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(25 сентября 1920 - 20 октября 1994)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5715016"/>
            <a:ext cx="40719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Леонид Гайдай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(30 января 1923 - 19 ноября 1993)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64" name="Picture 4" descr="C:\Users\1\Desktop\183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785794"/>
            <a:ext cx="3071834" cy="46733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5" name="Picture 3" descr="C:\Users\1\Desktop\Меропр Кино\std_582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3357586" cy="5316178"/>
          </a:xfrm>
          <a:prstGeom prst="rect">
            <a:avLst/>
          </a:prstGeom>
          <a:noFill/>
        </p:spPr>
      </p:pic>
      <p:pic>
        <p:nvPicPr>
          <p:cNvPr id="166918" name="Picture 6" descr="C:\Users\1\Desktop\Меропр Кино\437.jpg"/>
          <p:cNvPicPr>
            <a:picLocks noChangeAspect="1" noChangeArrowheads="1"/>
          </p:cNvPicPr>
          <p:nvPr/>
        </p:nvPicPr>
        <p:blipFill>
          <a:blip r:embed="rId3"/>
          <a:srcRect l="19945"/>
          <a:stretch>
            <a:fillRect/>
          </a:stretch>
        </p:blipFill>
        <p:spPr bwMode="auto">
          <a:xfrm>
            <a:off x="4071934" y="714356"/>
            <a:ext cx="4786346" cy="476986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714744" y="5643578"/>
            <a:ext cx="5429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Владимир Зельдин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(28 января (10 февраля) 1915 - 31 октября 2016</a:t>
            </a:r>
            <a:r>
              <a:rPr lang="ru-RU" sz="2000" dirty="0" smtClean="0"/>
              <a:t>)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Меропр Кино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4941168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857884" y="600076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 503 от 7 октября 2015 г.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85786" y="1857364"/>
            <a:ext cx="77153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Фотографии остальных великих актеров и режиссеров в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pdf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-файле «Мы Вас помним…»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1" descr="C:\Users\1\Desktop\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428992" y="1214422"/>
            <a:ext cx="5286412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Вся наша жизнь - сплошная кинолента,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Нам каждый день по жанрам расписали.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Счастливые и грустные моменты -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Всё в мире этом, как в огромном кинозале.</a:t>
            </a:r>
          </a:p>
          <a:p>
            <a:pPr>
              <a:lnSpc>
                <a:spcPct val="120000"/>
              </a:lnSpc>
            </a:pPr>
            <a:endParaRPr lang="ru-RU" b="1" dirty="0" smtClean="0">
              <a:solidFill>
                <a:srgbClr val="002060"/>
              </a:solidFill>
            </a:endParaRPr>
          </a:p>
          <a:p>
            <a:pPr>
              <a:lnSpc>
                <a:spcPct val="13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Пусть будет в жизни много приключений,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И пусть почаще будет всем смешно.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Желаю всем приятных впечатлений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И жаль,  что уходит Год российского кино!         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57554" y="4357694"/>
            <a:ext cx="5286412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lang="ru-RU" sz="800" b="1" dirty="0" smtClean="0">
              <a:solidFill>
                <a:srgbClr val="002060"/>
              </a:solidFill>
            </a:endParaRPr>
          </a:p>
          <a:p>
            <a:pPr>
              <a:lnSpc>
                <a:spcPct val="13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         </a:t>
            </a:r>
            <a:r>
              <a:rPr lang="ru-RU" sz="2400" b="1" dirty="0" smtClean="0">
                <a:solidFill>
                  <a:srgbClr val="FF0000"/>
                </a:solidFill>
              </a:rPr>
              <a:t>Но российское кино остается </a:t>
            </a:r>
          </a:p>
          <a:p>
            <a:pPr>
              <a:lnSpc>
                <a:spcPct val="130000"/>
              </a:lnSpc>
            </a:pPr>
            <a:r>
              <a:rPr lang="ru-RU" sz="2400" b="1" dirty="0" smtClean="0">
                <a:solidFill>
                  <a:srgbClr val="FF0000"/>
                </a:solidFill>
              </a:rPr>
              <a:t>                          и продолжает жить!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mkrf.ru/upload/mkrf/mkfoto2015/kinologo2016.jpg"/>
          <p:cNvPicPr>
            <a:picLocks noChangeAspect="1" noChangeArrowheads="1"/>
          </p:cNvPicPr>
          <p:nvPr/>
        </p:nvPicPr>
        <p:blipFill>
          <a:blip r:embed="rId2" cstate="print"/>
          <a:srcRect t="10996" b="20275"/>
          <a:stretch>
            <a:fillRect/>
          </a:stretch>
        </p:blipFill>
        <p:spPr bwMode="auto">
          <a:xfrm>
            <a:off x="0" y="1214422"/>
            <a:ext cx="4714876" cy="1885621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643438" y="214290"/>
            <a:ext cx="4500562" cy="3643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300" dirty="0" smtClean="0">
                <a:solidFill>
                  <a:srgbClr val="002060"/>
                </a:solidFill>
              </a:rPr>
              <a:t>На официальном логотипе   Года российского кино изображены отрывной билет с соответствующей надписью и три прямоугольника с цветами флага Российской Федерации.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300" dirty="0" smtClean="0">
                <a:solidFill>
                  <a:srgbClr val="002060"/>
                </a:solidFill>
              </a:rPr>
              <a:t>Логотип отражает преемственность поколений кинематографистов, старых и новых технологий. </a:t>
            </a:r>
          </a:p>
        </p:txBody>
      </p:sp>
      <p:sp>
        <p:nvSpPr>
          <p:cNvPr id="5" name="Содержимое 3"/>
          <p:cNvSpPr txBox="1">
            <a:spLocks/>
          </p:cNvSpPr>
          <p:nvPr/>
        </p:nvSpPr>
        <p:spPr>
          <a:xfrm>
            <a:off x="71470" y="3786190"/>
            <a:ext cx="9144000" cy="300039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>
              <a:buClr>
                <a:schemeClr val="accent3"/>
              </a:buClr>
              <a:buSzPct val="95000"/>
            </a:pP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Слева </a:t>
            </a:r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– </a:t>
            </a: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фрагмент кинопленки, которая символизирует кинопроизводство и говорит о важности сохранения лучших традиций отечественного кинематографа. </a:t>
            </a:r>
          </a:p>
          <a:p>
            <a:pPr lvl="0">
              <a:buClr>
                <a:schemeClr val="accent3"/>
              </a:buClr>
              <a:buSzPct val="95000"/>
            </a:pP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Три окна в мир кино, открывающиеся слева, </a:t>
            </a:r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–</a:t>
            </a: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это экраны. Красный и синий окошки могут интерпретироваться как  3D-очки, это образ инноваций в кинематографе.</a:t>
            </a:r>
          </a:p>
          <a:p>
            <a:pPr lvl="0">
              <a:buClr>
                <a:schemeClr val="accent3"/>
              </a:buClr>
              <a:buSzPct val="95000"/>
            </a:pP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Официальная символика отражает все звенья киноиндустрии </a:t>
            </a:r>
            <a:r>
              <a:rPr lang="ru-RU" sz="2300" dirty="0" smtClean="0">
                <a:solidFill>
                  <a:srgbClr val="002060"/>
                </a:solidFill>
                <a:latin typeface="Bookman Old Style" pitchFamily="18" charset="0"/>
              </a:rPr>
              <a:t>–</a:t>
            </a: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продакшн</a:t>
            </a: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(кинопленка), дистрибуция (экраны) и зрители (билет).</a:t>
            </a: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941168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1026" name="Picture 2" descr="C:\Users\1\Desktop\6e56801630c1b9190cd6c2cebb5ee740.jpg"/>
          <p:cNvPicPr>
            <a:picLocks noChangeAspect="1" noChangeArrowheads="1"/>
          </p:cNvPicPr>
          <p:nvPr/>
        </p:nvPicPr>
        <p:blipFill>
          <a:blip r:embed="rId2"/>
          <a:srcRect l="9510" t="12397" r="9822" b="12533"/>
          <a:stretch>
            <a:fillRect/>
          </a:stretch>
        </p:blipFill>
        <p:spPr bwMode="auto">
          <a:xfrm>
            <a:off x="-18639" y="0"/>
            <a:ext cx="921167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К году кино\814163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99743"/>
            <a:ext cx="4357718" cy="245775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3000372"/>
            <a:ext cx="8715436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500" dirty="0" smtClean="0">
                <a:solidFill>
                  <a:srgbClr val="002060"/>
                </a:solidFill>
              </a:rPr>
              <a:t>Основной элемент логотипа </a:t>
            </a:r>
            <a:r>
              <a:rPr lang="ru-RU" sz="2500" dirty="0" smtClean="0">
                <a:solidFill>
                  <a:srgbClr val="002060"/>
                </a:solidFill>
                <a:latin typeface="Bookman Old Style" pitchFamily="18" charset="0"/>
              </a:rPr>
              <a:t>–</a:t>
            </a:r>
            <a:r>
              <a:rPr lang="ru-RU" sz="2500" dirty="0" smtClean="0">
                <a:solidFill>
                  <a:srgbClr val="002060"/>
                </a:solidFill>
              </a:rPr>
              <a:t> кинопленка. </a:t>
            </a:r>
          </a:p>
          <a:p>
            <a:pPr>
              <a:spcBef>
                <a:spcPts val="1200"/>
              </a:spcBef>
            </a:pPr>
            <a:r>
              <a:rPr lang="ru-RU" sz="2500" dirty="0" smtClean="0">
                <a:solidFill>
                  <a:srgbClr val="002060"/>
                </a:solidFill>
              </a:rPr>
              <a:t>В верхней части эмблемы </a:t>
            </a:r>
            <a:r>
              <a:rPr lang="ru-RU" sz="2500" dirty="0" smtClean="0">
                <a:solidFill>
                  <a:srgbClr val="002060"/>
                </a:solidFill>
                <a:latin typeface="Bookman Old Style" pitchFamily="18" charset="0"/>
              </a:rPr>
              <a:t>–</a:t>
            </a:r>
            <a:r>
              <a:rPr lang="ru-RU" sz="2500" dirty="0" smtClean="0">
                <a:solidFill>
                  <a:srgbClr val="002060"/>
                </a:solidFill>
              </a:rPr>
              <a:t> надпись «Год российского кино» на башкирском языке, в нижней части </a:t>
            </a:r>
            <a:r>
              <a:rPr lang="ru-RU" sz="2500" dirty="0" smtClean="0">
                <a:solidFill>
                  <a:srgbClr val="002060"/>
                </a:solidFill>
                <a:latin typeface="Bookman Old Style" pitchFamily="18" charset="0"/>
              </a:rPr>
              <a:t>–</a:t>
            </a:r>
            <a:r>
              <a:rPr lang="ru-RU" sz="2500" dirty="0" smtClean="0">
                <a:solidFill>
                  <a:srgbClr val="002060"/>
                </a:solidFill>
              </a:rPr>
              <a:t> на русском. </a:t>
            </a:r>
          </a:p>
          <a:p>
            <a:pPr>
              <a:spcBef>
                <a:spcPts val="1200"/>
              </a:spcBef>
            </a:pPr>
            <a:r>
              <a:rPr lang="ru-RU" sz="2500" dirty="0" smtClean="0">
                <a:solidFill>
                  <a:srgbClr val="002060"/>
                </a:solidFill>
              </a:rPr>
              <a:t>Три прямоугольника цвета флага республики олицетворяют экраны и кадры кинопленки. </a:t>
            </a:r>
          </a:p>
          <a:p>
            <a:pPr>
              <a:spcBef>
                <a:spcPts val="1200"/>
              </a:spcBef>
            </a:pPr>
            <a:r>
              <a:rPr lang="ru-RU" sz="2500" dirty="0" smtClean="0">
                <a:solidFill>
                  <a:srgbClr val="002060"/>
                </a:solidFill>
              </a:rPr>
              <a:t>На среднем изображен цветок </a:t>
            </a:r>
            <a:r>
              <a:rPr lang="ru-RU" sz="2500" dirty="0" err="1" smtClean="0">
                <a:solidFill>
                  <a:srgbClr val="002060"/>
                </a:solidFill>
              </a:rPr>
              <a:t>курая</a:t>
            </a:r>
            <a:r>
              <a:rPr lang="ru-RU" sz="2500" dirty="0" smtClean="0">
                <a:solidFill>
                  <a:srgbClr val="002060"/>
                </a:solidFill>
              </a:rPr>
              <a:t>, который привносит в логотип национальный колорит Башкортостана.</a:t>
            </a:r>
            <a:endParaRPr lang="ru-RU" sz="25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571480"/>
            <a:ext cx="478634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Логотип включает текстовую     и графическую составляющую.</a:t>
            </a:r>
          </a:p>
          <a:p>
            <a:pPr>
              <a:spcBef>
                <a:spcPts val="1200"/>
              </a:spcBef>
            </a:pPr>
            <a:r>
              <a:rPr lang="ru-RU" sz="2400" dirty="0" smtClean="0">
                <a:solidFill>
                  <a:srgbClr val="002060"/>
                </a:solidFill>
              </a:rPr>
              <a:t>Графическая составляющая логотипа изображает звенья киноиндустрии.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8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+mn-lt"/>
              </a:rPr>
              <a:t>Есть ли у нынешнего поколения:</a:t>
            </a:r>
            <a:endParaRPr lang="ru-RU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46" y="928670"/>
            <a:ext cx="9144000" cy="571504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фильм, который посоветовали бы посмотреть другим;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214346" y="1571612"/>
            <a:ext cx="9144000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фильм, который </a:t>
            </a:r>
            <a:r>
              <a:rPr lang="ru-RU" sz="2600" dirty="0" smtClean="0">
                <a:solidFill>
                  <a:srgbClr val="002060"/>
                </a:solidFill>
              </a:rPr>
              <a:t>заставил вас весело смеяться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14346" y="2214554"/>
            <a:ext cx="9144000" cy="57150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фильм, </a:t>
            </a:r>
            <a:r>
              <a:rPr lang="ru-RU" sz="2600" dirty="0" smtClean="0">
                <a:solidFill>
                  <a:srgbClr val="002060"/>
                </a:solidFill>
              </a:rPr>
              <a:t>в котором хотелось оказаться и сыграть какого-нибудь героя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214346" y="3071810"/>
            <a:ext cx="9144000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ru-RU" sz="2600" dirty="0" smtClean="0">
                <a:solidFill>
                  <a:srgbClr val="002060"/>
                </a:solidFill>
              </a:rPr>
              <a:t>любимый 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фильм;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14346" y="3786190"/>
            <a:ext cx="9144000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ru-RU" sz="2600" dirty="0" smtClean="0">
                <a:solidFill>
                  <a:srgbClr val="002060"/>
                </a:solidFill>
              </a:rPr>
              <a:t>любимый герой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214282" y="4500570"/>
            <a:ext cx="9144000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ru-RU" sz="2600" dirty="0" smtClean="0">
                <a:solidFill>
                  <a:srgbClr val="002060"/>
                </a:solidFill>
              </a:rPr>
              <a:t>любимая песня из кинофильма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214346" y="5214950"/>
            <a:ext cx="9144000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фильм, </a:t>
            </a:r>
            <a:r>
              <a:rPr lang="ru-RU" sz="2600" dirty="0" smtClean="0">
                <a:solidFill>
                  <a:srgbClr val="002060"/>
                </a:solidFill>
              </a:rPr>
              <a:t>финал которого хотелось бы изменить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214282" y="5857892"/>
            <a:ext cx="9144000" cy="57150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фильм, который </a:t>
            </a:r>
            <a:r>
              <a:rPr lang="ru-RU" sz="2600" dirty="0" smtClean="0">
                <a:solidFill>
                  <a:srgbClr val="002060"/>
                </a:solidFill>
              </a:rPr>
              <a:t>в чем-то напоминает вашу собственную жизнь?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5890" name="Picture 2" descr="D:\К году кино\itd3gzb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b="14987"/>
          <a:stretch>
            <a:fillRect/>
          </a:stretch>
        </p:blipFill>
        <p:spPr bwMode="auto">
          <a:xfrm>
            <a:off x="5429256" y="2786058"/>
            <a:ext cx="3303482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2">
  <a:themeElements>
    <a:clrScheme name="Certificate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F33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FFADCA"/>
      </a:accent5>
      <a:accent6>
        <a:srgbClr val="2D2DB9"/>
      </a:accent6>
      <a:hlink>
        <a:srgbClr val="FFCC00"/>
      </a:hlink>
      <a:folHlink>
        <a:srgbClr val="B2B2B2"/>
      </a:folHlink>
    </a:clrScheme>
    <a:fontScheme name="Certificate">
      <a:majorFont>
        <a:latin typeface="Arial Narrow"/>
        <a:ea typeface=""/>
        <a:cs typeface=""/>
      </a:majorFont>
      <a:minorFont>
        <a:latin typeface="Monotype Corsiva"/>
        <a:ea typeface=""/>
        <a:cs typeface="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solidFill>
          <a:schemeClr val="accent1"/>
        </a:solidFill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arrow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Certificate 1">
        <a:dk1>
          <a:srgbClr val="000000"/>
        </a:dk1>
        <a:lt1>
          <a:srgbClr val="FFFFCC"/>
        </a:lt1>
        <a:dk2>
          <a:srgbClr val="333300"/>
        </a:dk2>
        <a:lt2>
          <a:srgbClr val="808000"/>
        </a:lt2>
        <a:accent1>
          <a:srgbClr val="339933"/>
        </a:accent1>
        <a:accent2>
          <a:srgbClr val="A50021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95001D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tific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F33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FFADCA"/>
        </a:accent5>
        <a:accent6>
          <a:srgbClr val="2D2DB9"/>
        </a:accent6>
        <a:hlink>
          <a:srgbClr val="FFCC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tificate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DDDDDD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2391</TotalTime>
  <Words>1893</Words>
  <Application>Microsoft Office PowerPoint</Application>
  <PresentationFormat>Экран (4:3)</PresentationFormat>
  <Paragraphs>301</Paragraphs>
  <Slides>51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4" baseType="lpstr">
      <vt:lpstr>Поток</vt:lpstr>
      <vt:lpstr>Тема2</vt:lpstr>
      <vt:lpstr>Формула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Есть ли у нынешнего поколения:</vt:lpstr>
      <vt:lpstr>Слайд 10</vt:lpstr>
      <vt:lpstr>Слайд 11</vt:lpstr>
      <vt:lpstr>Немного из истории кинематографа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Есть только шифр, за него и держись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Лиля</dc:creator>
  <cp:lastModifiedBy>1</cp:lastModifiedBy>
  <cp:revision>257</cp:revision>
  <dcterms:created xsi:type="dcterms:W3CDTF">2016-03-26T09:23:32Z</dcterms:created>
  <dcterms:modified xsi:type="dcterms:W3CDTF">2017-04-07T04:48:48Z</dcterms:modified>
</cp:coreProperties>
</file>