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6"/>
  </p:notesMasterIdLst>
  <p:sldIdLst>
    <p:sldId id="256" r:id="rId2"/>
    <p:sldId id="300" r:id="rId3"/>
    <p:sldId id="309" r:id="rId4"/>
    <p:sldId id="310" r:id="rId5"/>
    <p:sldId id="314" r:id="rId6"/>
    <p:sldId id="281" r:id="rId7"/>
    <p:sldId id="331" r:id="rId8"/>
    <p:sldId id="332" r:id="rId9"/>
    <p:sldId id="306" r:id="rId10"/>
    <p:sldId id="315" r:id="rId11"/>
    <p:sldId id="333" r:id="rId12"/>
    <p:sldId id="319" r:id="rId13"/>
    <p:sldId id="318" r:id="rId14"/>
    <p:sldId id="316" r:id="rId15"/>
    <p:sldId id="320" r:id="rId16"/>
    <p:sldId id="308" r:id="rId17"/>
    <p:sldId id="321" r:id="rId18"/>
    <p:sldId id="322" r:id="rId19"/>
    <p:sldId id="305" r:id="rId20"/>
    <p:sldId id="330" r:id="rId21"/>
    <p:sldId id="325" r:id="rId22"/>
    <p:sldId id="307" r:id="rId23"/>
    <p:sldId id="335" r:id="rId24"/>
    <p:sldId id="29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0000"/>
    <a:srgbClr val="FF3300"/>
    <a:srgbClr val="C7BAFC"/>
    <a:srgbClr val="00CCFF"/>
    <a:srgbClr val="00FF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847" autoAdjust="0"/>
    <p:restoredTop sz="77599" autoAdjust="0"/>
  </p:normalViewPr>
  <p:slideViewPr>
    <p:cSldViewPr>
      <p:cViewPr varScale="1">
        <p:scale>
          <a:sx n="78" d="100"/>
          <a:sy n="78" d="100"/>
        </p:scale>
        <p:origin x="-78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92F6565-E1AD-4E3C-A8EF-5842BA6C697D}" type="datetimeFigureOut">
              <a:rPr lang="ru-RU"/>
              <a:pPr>
                <a:defRPr/>
              </a:pPr>
              <a:t>19.04.2017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E76C987-59E2-473D-9CC1-5BBACCF4C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04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Эти вспышки- светлячки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озорно смеются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Зябко им в ночной тиши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Они  друг к дружке жмутся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Море </a:t>
            </a:r>
            <a:r>
              <a:rPr lang="en-US" dirty="0" smtClean="0"/>
              <a:t>http://img-fotki.yandex.ru/get/9795/149341859.c/0_fb9c7_5e4853ce_XL.gif</a:t>
            </a:r>
            <a:endParaRPr lang="ru-RU" dirty="0" smtClean="0"/>
          </a:p>
          <a:p>
            <a:r>
              <a:rPr lang="ru-RU" dirty="0" smtClean="0"/>
              <a:t>Корабль </a:t>
            </a:r>
            <a:r>
              <a:rPr lang="en-US" dirty="0" smtClean="0"/>
              <a:t>http://viktor-tuev.ru/images/ship.gif</a:t>
            </a:r>
            <a:endParaRPr lang="ru-RU" dirty="0" smtClean="0"/>
          </a:p>
          <a:p>
            <a:r>
              <a:rPr lang="ru-RU" dirty="0" smtClean="0"/>
              <a:t>Матрос </a:t>
            </a:r>
            <a:r>
              <a:rPr lang="en-US" dirty="0" smtClean="0"/>
              <a:t>http://www.kupivdom.ru/upload/products/16502.jpg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Клик мышки на созвездия Тельца, Ориона, Малой и Большой собаки – появляются</a:t>
            </a:r>
            <a:r>
              <a:rPr lang="ru-RU" baseline="0" dirty="0" smtClean="0"/>
              <a:t> картинки. Клик мышкой по картинке Тельца и Большой собаки –появляются мерцающие звёзды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Знаки</a:t>
            </a:r>
            <a:r>
              <a:rPr lang="ru-RU" baseline="0" dirty="0" smtClean="0"/>
              <a:t> зодиака </a:t>
            </a:r>
            <a:r>
              <a:rPr lang="ru-RU" dirty="0" smtClean="0"/>
              <a:t> </a:t>
            </a:r>
            <a:r>
              <a:rPr lang="en-US" dirty="0" smtClean="0"/>
              <a:t>http://www.astrogalaxy.ru/astrokindsky2.html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 смотрят на небо </a:t>
            </a:r>
            <a:r>
              <a:rPr lang="en-US" dirty="0" smtClean="0"/>
              <a:t>http://www.zastavki.com/rus/Anime/wallpaper-55974.htm</a:t>
            </a:r>
            <a:endParaRPr lang="ru-RU" dirty="0" smtClean="0"/>
          </a:p>
          <a:p>
            <a:r>
              <a:rPr lang="ru-RU" dirty="0" smtClean="0"/>
              <a:t>Фонарь </a:t>
            </a:r>
            <a:r>
              <a:rPr lang="en-US" dirty="0" smtClean="0"/>
              <a:t>http://bestanimationgif.com/gallery/view?id=36211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dirty="0" smtClean="0">
                <a:solidFill>
                  <a:srgbClr val="FFFF00"/>
                </a:solidFill>
              </a:rPr>
              <a:t>Одновременно Земля движется вокруг Солнца.</a:t>
            </a:r>
          </a:p>
          <a:p>
            <a:pPr eaLnBrk="1" hangingPunct="1">
              <a:spcBef>
                <a:spcPct val="0"/>
              </a:spcBef>
            </a:pPr>
            <a:r>
              <a:rPr lang="ru-RU" b="1" dirty="0" smtClean="0">
                <a:solidFill>
                  <a:srgbClr val="FFFF00"/>
                </a:solidFill>
              </a:rPr>
              <a:t>Время полного оборота Земли вокруг Солнца – один год. Из-за наклона оси наша планета, двигаясь вокруг Солнца, как бы подставляет ему то северную свою часть, то южную. Поэтому и происходит смена времён года.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373C0D-4AB8-42C0-9382-FEE63D08F30E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Вопрос открывается кликом мышки на его номер, ответ появляется после повторного</a:t>
            </a:r>
            <a:r>
              <a:rPr lang="ru-RU" baseline="0" dirty="0" smtClean="0"/>
              <a:t> клика на номер вопроса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 чувствуешь, когда видишь небо?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Маленький</a:t>
            </a:r>
            <a:r>
              <a:rPr lang="ru-RU" baseline="0" dirty="0" smtClean="0"/>
              <a:t> принц, млечный путь  </a:t>
            </a:r>
            <a:r>
              <a:rPr lang="en-US" baseline="0" dirty="0" smtClean="0"/>
              <a:t>http://www.liveinternet.ru/tags/%22%CC%EB%E5%F7%ED%FB%E9+%EF%F3%F2%FC%22/</a:t>
            </a:r>
            <a:endParaRPr lang="ru-RU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Музыка: </a:t>
            </a:r>
            <a:r>
              <a:rPr lang="en-US" dirty="0" smtClean="0"/>
              <a:t>http://poiskm.org/show/%D0%BA%D0%BE%D1%81%D0%BC%D0%B8%D1%87%D0%B5%D1%81%D0%BA%D0%B0%D1%8F-%D0%BC%D1%83%D0%B7%D1%8B%D0%BA%D0%B0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Сравнительные размеры звёзд </a:t>
            </a:r>
            <a:r>
              <a:rPr lang="en-US" dirty="0" smtClean="0"/>
              <a:t>http://mirsbogom.ru/42/neopisuemyi/</a:t>
            </a:r>
            <a:endParaRPr lang="ru-RU" dirty="0" smtClean="0"/>
          </a:p>
          <a:p>
            <a:r>
              <a:rPr lang="ru-RU" dirty="0" smtClean="0"/>
              <a:t>Белые карлики </a:t>
            </a:r>
            <a:r>
              <a:rPr lang="en-US" dirty="0" smtClean="0"/>
              <a:t>http://xn----8sbiecm6bhdx8i.xn--p1ai/%D0%B1%D0%B5%D0%BB%D1%8B%D0%B9%20%D0%BA%D0%B0%D1%80%D0%BB%D0%B8%D0%BA.html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Звёзды-пульсары </a:t>
            </a:r>
            <a:r>
              <a:rPr lang="en-US" dirty="0" smtClean="0"/>
              <a:t>http://www.allkosmos.ru/novye-udivitelnye-obekty-pulsary/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Знакомые созвездия </a:t>
            </a:r>
            <a:r>
              <a:rPr lang="en-US" dirty="0" smtClean="0"/>
              <a:t>http://devanews.ru/astrology</a:t>
            </a:r>
            <a:endParaRPr lang="ru-RU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Карта звёздного</a:t>
            </a:r>
            <a:r>
              <a:rPr lang="ru-RU" baseline="0" dirty="0" smtClean="0"/>
              <a:t> неба </a:t>
            </a:r>
            <a:r>
              <a:rPr lang="en-US" baseline="0" dirty="0" smtClean="0"/>
              <a:t>http://v-kosmose.com/kartyi-zvezdnogo-neba/</a:t>
            </a:r>
            <a:endParaRPr lang="ru-RU" baseline="0" dirty="0" smtClean="0"/>
          </a:p>
          <a:p>
            <a:r>
              <a:rPr lang="ru-RU" baseline="0" dirty="0" smtClean="0"/>
              <a:t>Большая и малая медведицы </a:t>
            </a:r>
            <a:r>
              <a:rPr lang="en-US" baseline="0" dirty="0" smtClean="0"/>
              <a:t>http://www.filipoc.ru/kosmos/istoriya-sozvezdiy</a:t>
            </a: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C987-59E2-473D-9CC1-5BBACCF4C1E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EFB0E-7AB9-4498-A7CC-BFBFF0B50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88009-FE14-4220-B9E0-191AC6032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63424-FE46-43C0-9F0C-C0BF3F6B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A3B24-39C4-465A-9367-14297C4D9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E2DE-14E7-4AEE-A997-1473BA00B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2500-7F35-4C30-9612-6C0638B7A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77F58-3E8E-4731-8FE5-8738A8D3D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3F1B-892A-4640-99E7-B8A794931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7BAFB-AD0B-433A-A69B-FA402BF82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B2A9-51A5-4CFC-B44A-89C2B9E1E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B4E1A-D968-4CB0-AF98-10D4B417B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C5610-DAC8-42DA-AED6-82A9AF8D3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3C0886-16E0-405D-85A5-06E6ED6C67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14.png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gif"/><Relationship Id="rId1" Type="http://schemas.openxmlformats.org/officeDocument/2006/relationships/audio" Target="../media/audio1.wav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5" Type="http://schemas.openxmlformats.org/officeDocument/2006/relationships/image" Target="../media/image14.png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gif"/><Relationship Id="rId5" Type="http://schemas.openxmlformats.org/officeDocument/2006/relationships/image" Target="../media/image61.gif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openxmlformats.org/officeDocument/2006/relationships/image" Target="../media/image7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gif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tajik.ru/forum/lofiversion/index.php/t18209.html" TargetMode="External"/><Relationship Id="rId13" Type="http://schemas.openxmlformats.org/officeDocument/2006/relationships/hyperlink" Target="http://www.sunhome.ru/wallpapers/19401" TargetMode="External"/><Relationship Id="rId18" Type="http://schemas.openxmlformats.org/officeDocument/2006/relationships/hyperlink" Target="http://interneturok.ru/okruj-mir/4-klass/zemlya-i-chelovechestvo/zvezdnoe-nebo-velikaya-kniga-prirody" TargetMode="External"/><Relationship Id="rId3" Type="http://schemas.openxmlformats.org/officeDocument/2006/relationships/hyperlink" Target="http://www.businessinsider.com/the-first-full-map-of-mercury-gif-2013-3" TargetMode="External"/><Relationship Id="rId7" Type="http://schemas.openxmlformats.org/officeDocument/2006/relationships/hyperlink" Target="http://fadadafloresta.blogs.sapo.pt/" TargetMode="External"/><Relationship Id="rId12" Type="http://schemas.openxmlformats.org/officeDocument/2006/relationships/hyperlink" Target="http://kosmokid.ru/planet/" TargetMode="External"/><Relationship Id="rId17" Type="http://schemas.openxmlformats.org/officeDocument/2006/relationships/hyperlink" Target="http://edu.mari.ru/mouo-yoshkarola/dou27/default.aspx" TargetMode="External"/><Relationship Id="rId2" Type="http://schemas.openxmlformats.org/officeDocument/2006/relationships/hyperlink" Target="http://gifsoup.com/view/4271904/mercury.html" TargetMode="External"/><Relationship Id="rId16" Type="http://schemas.openxmlformats.org/officeDocument/2006/relationships/hyperlink" Target="http://gdouds28pur.pushkin.gov.spb.ru/index/gruppy_kratkovremennogo_prebyvanija_quot_svetljachok_quot_i_quot_oduvanchiki_quot/0-154" TargetMode="External"/><Relationship Id="rId20" Type="http://schemas.openxmlformats.org/officeDocument/2006/relationships/hyperlink" Target="http://www.kupivdom.ru/upload/products/1650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uginn.com/knuth/blog/tag/planet/" TargetMode="External"/><Relationship Id="rId11" Type="http://schemas.openxmlformats.org/officeDocument/2006/relationships/hyperlink" Target="http://interneturok.ru/ru/school/geografy/6-klass/atmosfera/raspredelenie-solnechnogo-sveta-i-tepla" TargetMode="External"/><Relationship Id="rId5" Type="http://schemas.openxmlformats.org/officeDocument/2006/relationships/hyperlink" Target="http://www.astronominsk.org/Planets/Ven/2008_2009/Ven_globe/Ven_globe.htm" TargetMode="External"/><Relationship Id="rId15" Type="http://schemas.openxmlformats.org/officeDocument/2006/relationships/hyperlink" Target="http://&#1089;&#1074;&#1077;&#1090;&#1083;&#1103;&#1095;&#1086;&#1082;33&#1103;&#1083;&#1090;&#1072;.&#1088;&#1092;/" TargetMode="External"/><Relationship Id="rId10" Type="http://schemas.openxmlformats.org/officeDocument/2006/relationships/hyperlink" Target="http://www.sir-ray.com/Pluto%20Animation.htm" TargetMode="External"/><Relationship Id="rId19" Type="http://schemas.openxmlformats.org/officeDocument/2006/relationships/hyperlink" Target="http://www.filipoc.ru/kosmos/istoriya-sozvezdiy" TargetMode="External"/><Relationship Id="rId4" Type="http://schemas.openxmlformats.org/officeDocument/2006/relationships/hyperlink" Target="http://www.elperfecto.com/2011/10/12/evidence_against_big_bang/" TargetMode="External"/><Relationship Id="rId9" Type="http://schemas.openxmlformats.org/officeDocument/2006/relationships/hyperlink" Target="http://www.skyandtelescope.com/astronomy-news/observing-news/neptune-in-motion/" TargetMode="External"/><Relationship Id="rId14" Type="http://schemas.openxmlformats.org/officeDocument/2006/relationships/hyperlink" Target="http://science.sbcc.edu/~physics/flash/download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6.gif"/><Relationship Id="rId7" Type="http://schemas.openxmlformats.org/officeDocument/2006/relationships/image" Target="../media/image19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slide" Target="slide24.xml"/><Relationship Id="rId4" Type="http://schemas.openxmlformats.org/officeDocument/2006/relationships/image" Target="../media/image17.gif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gif"/><Relationship Id="rId7" Type="http://schemas.openxmlformats.org/officeDocument/2006/relationships/image" Target="../media/image21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slide" Target="slide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14.png"/><Relationship Id="rId5" Type="http://schemas.openxmlformats.org/officeDocument/2006/relationships/image" Target="../media/image33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I:\школа 17\уроки\уроки 4 класс\окружающий мир\2 Земля – планета Солнечной системы\1 Солнечная система\созвездия\комета3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025583">
            <a:off x="862292" y="921068"/>
            <a:ext cx="7404211" cy="452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990600" y="762000"/>
            <a:ext cx="7133885" cy="411480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perspectiveContrastingRightFacing"/>
            <a:lightRig rig="glow" dir="tl">
              <a:rot lat="0" lon="0" rev="5400000"/>
            </a:lightRig>
          </a:scene3d>
          <a:sp3d>
            <a:bevelT prst="relaxedInset"/>
          </a:sp3d>
        </p:spPr>
        <p:txBody>
          <a:bodyPr wrap="squar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relaxedInse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ЗВЁЗДНОЕ НЕБО –</a:t>
            </a:r>
          </a:p>
          <a:p>
            <a:pPr algn="ctr"/>
            <a:r>
              <a:rPr lang="ru-RU" sz="4800" b="1" dirty="0" smtClean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ВЕЛИКАЯ КНИГА ПРИРОДЫ</a:t>
            </a:r>
            <a:endParaRPr lang="ru-RU" sz="4800" b="1" dirty="0">
              <a:ln w="11430">
                <a:solidFill>
                  <a:schemeClr val="bg2">
                    <a:lumMod val="25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62000" y="5562600"/>
            <a:ext cx="7772400" cy="838200"/>
          </a:xfrm>
        </p:spPr>
        <p:txBody>
          <a:bodyPr/>
          <a:lstStyle/>
          <a:p>
            <a:r>
              <a:rPr lang="ru-RU" sz="2000" dirty="0" smtClean="0"/>
              <a:t>Автор: Рослякова Лариса Александровна, учитель начальных классов </a:t>
            </a:r>
          </a:p>
          <a:p>
            <a:r>
              <a:rPr lang="ru-RU" sz="2000" dirty="0" smtClean="0"/>
              <a:t>МБОУ ООШ №17 МО </a:t>
            </a:r>
            <a:r>
              <a:rPr lang="ru-RU" sz="2000" dirty="0" err="1" smtClean="0"/>
              <a:t>г-к</a:t>
            </a:r>
            <a:r>
              <a:rPr lang="ru-RU" sz="2000" dirty="0" smtClean="0"/>
              <a:t> </a:t>
            </a:r>
            <a:r>
              <a:rPr lang="ru-RU" sz="2000" smtClean="0"/>
              <a:t>Анапа </a:t>
            </a:r>
            <a:endParaRPr lang="ru-RU" sz="20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960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FFFF00"/>
                </a:solidFill>
                <a:latin typeface="+mj-lt"/>
              </a:rPr>
              <a:t>«Звездное небо - Великая книга природы. Кто сумеет её прочесть, перед тем раскроются несметные сокровища окружающего нас космоса»</a:t>
            </a:r>
            <a:endParaRPr lang="ru-RU" sz="48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зв небо дорожка.wav">
            <a:hlinkClick r:id="" action="ppaction://media"/>
          </p:cNvPr>
          <p:cNvPicPr>
            <a:picLocks noRot="1" noChangeAspect="1"/>
          </p:cNvPicPr>
          <p:nvPr>
            <a:wavAudioFile r:embed="rId1" name="зв небо дорожка.wav"/>
          </p:nvPr>
        </p:nvPicPr>
        <p:blipFill>
          <a:blip r:embed="rId5" cstate="email"/>
          <a:stretch>
            <a:fillRect/>
          </a:stretch>
        </p:blipFill>
        <p:spPr>
          <a:xfrm>
            <a:off x="8305800" y="381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6"/>
          <p:cNvSpPr>
            <a:spLocks noGrp="1"/>
          </p:cNvSpPr>
          <p:nvPr>
            <p:ph type="title"/>
          </p:nvPr>
        </p:nvSpPr>
        <p:spPr>
          <a:xfrm>
            <a:off x="1828800" y="0"/>
            <a:ext cx="5486400" cy="7889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cap="all" dirty="0" smtClean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Какие бывают звёзды?</a:t>
            </a:r>
            <a:endParaRPr lang="ru-RU" sz="3600" b="1" cap="all" dirty="0"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pic>
        <p:nvPicPr>
          <p:cNvPr id="6" name="Рисунок 5" descr="р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905003" y="3352800"/>
            <a:ext cx="2238997" cy="3259842"/>
          </a:xfrm>
          <a:prstGeom prst="rect">
            <a:avLst/>
          </a:prstGeom>
        </p:spPr>
      </p:pic>
      <p:pic>
        <p:nvPicPr>
          <p:cNvPr id="9" name="Рисунок 8" descr="http://static.interneturok.cdnvideo.ru/content/konspekt_image/248876/a3f8d750_113a_0133_d5d0_12313c0dade2.jpg"/>
          <p:cNvPicPr/>
          <p:nvPr/>
        </p:nvPicPr>
        <p:blipFill>
          <a:blip r:embed="rId4" cstate="email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1295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85800" y="2590800"/>
            <a:ext cx="1752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Самые холодные (умирающие) – </a:t>
            </a:r>
            <a:r>
              <a:rPr lang="ru-RU" b="1" dirty="0" smtClean="0"/>
              <a:t>красные звезды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62200" y="2971800"/>
            <a:ext cx="160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Горячие – </a:t>
            </a:r>
            <a:r>
              <a:rPr lang="ru-RU" b="1" dirty="0" smtClean="0"/>
              <a:t>желтые звезды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10000" y="2667000"/>
            <a:ext cx="220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Температурой поверхности более 10 тысяч градусов тепла обладают </a:t>
            </a:r>
            <a:r>
              <a:rPr lang="ru-RU" b="1" dirty="0" smtClean="0"/>
              <a:t>белые звезды</a:t>
            </a:r>
            <a:endParaRPr lang="ru-RU" dirty="0"/>
          </a:p>
        </p:txBody>
      </p:sp>
      <p:pic>
        <p:nvPicPr>
          <p:cNvPr id="13" name="Рисунок 12" descr="http://static.interneturok.cdnvideo.ru/content/konspekt_image/248877/a58efb50_113a_0133_d5d1_12313c0dade2.jpg"/>
          <p:cNvPicPr/>
          <p:nvPr/>
        </p:nvPicPr>
        <p:blipFill>
          <a:blip r:embed="rId5">
            <a:clrChange>
              <a:clrFrom>
                <a:srgbClr val="010204"/>
              </a:clrFrom>
              <a:clrTo>
                <a:srgbClr val="01020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1219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791200" y="2667000"/>
            <a:ext cx="182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Голубые звезды</a:t>
            </a:r>
            <a:r>
              <a:rPr lang="ru-RU" dirty="0" smtClean="0"/>
              <a:t> – самые яркие, температура около 30 тысяч градусов тепла </a:t>
            </a:r>
            <a:endParaRPr lang="ru-RU" dirty="0"/>
          </a:p>
        </p:txBody>
      </p:sp>
      <p:pic>
        <p:nvPicPr>
          <p:cNvPr id="15" name="Рисунок 14" descr="http://static.interneturok.cdnvideo.ru/content/konspekt_image/248878/a70ee4b0_113a_0133_d5d2_12313c0dade2.jpg"/>
          <p:cNvPicPr/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295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AutoShape 4" descr="Картинки по запросу красные звезды космо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Картинки по запросу красные звезды космо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 descr="Картинки по запросу красные звезды космо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0" name="Picture 10" descr="Картинки по запросу красные звезды космос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143000"/>
            <a:ext cx="1524000" cy="141111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5181600"/>
            <a:ext cx="8915400" cy="1676400"/>
          </a:xfrm>
          <a:ln/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Самые крупные звёзды в 2400 раз больше Солнца. Солнце – звезда средней величины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8600" y="5638800"/>
            <a:ext cx="8915400" cy="1200329"/>
          </a:xfrm>
          <a:prstGeom prst="rect">
            <a:avLst/>
          </a:prstGeom>
          <a:ln/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+mj-lt"/>
              </a:rPr>
              <a:t>Самые маленькие звёзды – белые карлики.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Они – как десятая долька от Солнца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1547664" y="3933056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1185777" y="4149080"/>
            <a:ext cx="865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белый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карлик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62" name="Picture 2" descr="Картинки по запросу мю цефе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"/>
            <a:ext cx="9144000" cy="4419600"/>
          </a:xfrm>
          <a:prstGeom prst="rect">
            <a:avLst/>
          </a:prstGeom>
          <a:noFill/>
        </p:spPr>
      </p:pic>
      <p:pic>
        <p:nvPicPr>
          <p:cNvPr id="92164" name="Picture 4" descr="Картинки по запросу белые карлики звезд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0"/>
            <a:ext cx="4105275" cy="546906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uiExpand="1" build="p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4"/>
          <p:cNvSpPr txBox="1">
            <a:spLocks/>
          </p:cNvSpPr>
          <p:nvPr/>
        </p:nvSpPr>
        <p:spPr>
          <a:xfrm>
            <a:off x="304800" y="5498232"/>
            <a:ext cx="8507288" cy="1207368"/>
          </a:xfrm>
          <a:prstGeom prst="rect">
            <a:avLst/>
          </a:prstGeom>
          <a:ln/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Существуют </a:t>
            </a:r>
            <a:r>
              <a:rPr kumimoji="0" 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звёзды – пульсары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Пульсар - это маленькая вращающаяся звезда, которая является источником радиоизлучения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Содержимое 6" descr="63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410200" y="1447800"/>
            <a:ext cx="3352800" cy="254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Картинки по запросу пульсар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066800"/>
            <a:ext cx="5257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228600" y="5181600"/>
            <a:ext cx="8686800" cy="1676400"/>
          </a:xfrm>
          <a:prstGeom prst="rect">
            <a:avLst/>
          </a:prstGeom>
          <a:ln/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Двойная звезда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– это система двух звёзд, в которой главная звезда – жёлтая, а спутник – белый или голубой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Содержимое 4" descr="65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28600"/>
            <a:ext cx="807566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img1.liveinternet.ru/images/attach/c/0/46/813/46813799_RRRSRSR_RSS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115"/>
              </a:clrFrom>
              <a:clrTo>
                <a:srgbClr val="00011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</p:spPr>
      </p:pic>
      <p:sp>
        <p:nvSpPr>
          <p:cNvPr id="2" name="Содержимое 2"/>
          <p:cNvSpPr txBox="1">
            <a:spLocks/>
          </p:cNvSpPr>
          <p:nvPr/>
        </p:nvSpPr>
        <p:spPr>
          <a:xfrm>
            <a:off x="0" y="5638800"/>
            <a:ext cx="9144000" cy="1219200"/>
          </a:xfrm>
          <a:prstGeom prst="rect">
            <a:avLst/>
          </a:prstGeom>
          <a:ln/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4763" marR="0" lvl="0" indent="127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Так выглядит наша галактика </a:t>
            </a:r>
            <a:r>
              <a:rPr kumimoji="0" lang="ru-RU" sz="3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«</a:t>
            </a:r>
            <a:r>
              <a:rPr kumimoji="0" lang="ru-RU" sz="3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Млечный путь</a:t>
            </a:r>
            <a:r>
              <a:rPr kumimoji="0" lang="ru-RU" sz="3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»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Она состоит из 200 миллиардов звёзд.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C:\Users\Лариса\Desktop\откр урок окр мира зв небо -великая книга природы\1 Солнечная система моё\созвездия\Zodii2An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5171" y="0"/>
            <a:ext cx="5749715" cy="5943600"/>
          </a:xfrm>
          <a:prstGeom prst="rect">
            <a:avLst/>
          </a:prstGeom>
          <a:noFill/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762000" y="5715000"/>
            <a:ext cx="7772400" cy="1143000"/>
          </a:xfrm>
          <a:prstGeom prst="rect">
            <a:avLst/>
          </a:prstGeom>
          <a:ln/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Люди разделили небо на 88 участков (созвездий)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533400" y="5334000"/>
            <a:ext cx="8219256" cy="152400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lnSpcReduction="10000"/>
          </a:bodyPr>
          <a:lstStyle/>
          <a:p>
            <a:pPr marL="4763" marR="0" lvl="0" indent="127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Созвездие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это группа звёзд, расположенных определённым образом в звёздном небе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Содержимое 4" descr="69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7162800" cy="677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Созвездия Большой и Малой Медведицы</a:t>
            </a:r>
            <a:endParaRPr kumimoji="0" lang="ru-RU" sz="36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0358" name="Picture 6" descr="Картинки по запросу большая и малая медведица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219"/>
              </a:clrFrom>
              <a:clrTo>
                <a:srgbClr val="00021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8655">
            <a:off x="3124200" y="2895600"/>
            <a:ext cx="2819400" cy="2819400"/>
          </a:xfrm>
          <a:prstGeom prst="rect">
            <a:avLst/>
          </a:prstGeom>
          <a:noFill/>
        </p:spPr>
      </p:pic>
      <p:pic>
        <p:nvPicPr>
          <p:cNvPr id="100360" name="Picture 8" descr="Картинки по запросу звездочка гифка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4191000"/>
            <a:ext cx="457200" cy="457200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4343400" y="3429000"/>
            <a:ext cx="228600" cy="1524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4229100" y="3619500"/>
            <a:ext cx="152400" cy="762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114800" y="3810000"/>
            <a:ext cx="228600" cy="762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3924300" y="3771900"/>
            <a:ext cx="304800" cy="762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114800" y="3657600"/>
            <a:ext cx="152400" cy="762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038600" y="3962400"/>
            <a:ext cx="152400" cy="1588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Пятно 2 41"/>
          <p:cNvSpPr/>
          <p:nvPr/>
        </p:nvSpPr>
        <p:spPr>
          <a:xfrm>
            <a:off x="4572000" y="3200400"/>
            <a:ext cx="381000" cy="304800"/>
          </a:xfrm>
          <a:prstGeom prst="irregularSeal2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10800000" flipV="1">
            <a:off x="4648200" y="4724400"/>
            <a:ext cx="533400" cy="3048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10800000" flipV="1">
            <a:off x="4876800" y="5029200"/>
            <a:ext cx="381000" cy="2286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16200000" flipH="1">
            <a:off x="5067300" y="4838700"/>
            <a:ext cx="304800" cy="762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16200000" flipH="1">
            <a:off x="4648200" y="5029200"/>
            <a:ext cx="228600" cy="2286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10800000">
            <a:off x="4267200" y="5029200"/>
            <a:ext cx="381000" cy="1588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10800000" flipV="1">
            <a:off x="4114800" y="5029200"/>
            <a:ext cx="152400" cy="762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rot="10800000" flipV="1">
            <a:off x="3810000" y="5105400"/>
            <a:ext cx="304800" cy="1524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img-fotki.yandex.ru/get/9795/149341859.c/0_fb9c7_5e4853ce_X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90309" cy="8458200"/>
          </a:xfrm>
          <a:prstGeom prst="rect">
            <a:avLst/>
          </a:prstGeom>
          <a:noFill/>
        </p:spPr>
      </p:pic>
      <p:pic>
        <p:nvPicPr>
          <p:cNvPr id="57354" name="Picture 10" descr="Картинки по запросу корабль гиф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64768" flipH="1">
            <a:off x="39498" y="500100"/>
            <a:ext cx="6276202" cy="5907016"/>
          </a:xfrm>
          <a:prstGeom prst="rect">
            <a:avLst/>
          </a:prstGeom>
          <a:noFill/>
        </p:spPr>
      </p:pic>
      <p:pic>
        <p:nvPicPr>
          <p:cNvPr id="57356" name="Picture 12" descr="Картинки по запросу  подзорной трубой 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96813">
            <a:off x="2303346" y="4252890"/>
            <a:ext cx="809625" cy="1143000"/>
          </a:xfrm>
          <a:prstGeom prst="rect">
            <a:avLst/>
          </a:prstGeom>
          <a:noFill/>
        </p:spPr>
      </p:pic>
      <p:pic>
        <p:nvPicPr>
          <p:cNvPr id="59394" name="Picture 2" descr="Картинки по запросу полярная звезда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761216">
            <a:off x="6938965" y="1059010"/>
            <a:ext cx="2105025" cy="1876425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7772400" y="1371600"/>
            <a:ext cx="794" cy="1598612"/>
            <a:chOff x="2362200" y="915194"/>
            <a:chExt cx="794" cy="1598612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2286794" y="990600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2286794" y="1294606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2286794" y="1599406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5400000">
              <a:off x="2286794" y="1904206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>
              <a:off x="2286794" y="2209006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>
              <a:off x="2286794" y="2437606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2" name="Группа 21"/>
          <p:cNvGrpSpPr/>
          <p:nvPr/>
        </p:nvGrpSpPr>
        <p:grpSpPr>
          <a:xfrm>
            <a:off x="7772400" y="3048000"/>
            <a:ext cx="794" cy="1598612"/>
            <a:chOff x="2362200" y="915194"/>
            <a:chExt cx="794" cy="1598612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 rot="5400000">
              <a:off x="2286794" y="990600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5400000">
              <a:off x="2286794" y="1294606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>
              <a:off x="2286794" y="1599406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2286794" y="1904206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2286794" y="2209006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>
              <a:off x="2286794" y="2437606"/>
              <a:ext cx="151606" cy="794"/>
            </a:xfrm>
            <a:prstGeom prst="line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9" name="Прямоугольник 28"/>
          <p:cNvSpPr/>
          <p:nvPr/>
        </p:nvSpPr>
        <p:spPr>
          <a:xfrm>
            <a:off x="7239000" y="4343400"/>
            <a:ext cx="9234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север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3733800" y="4648200"/>
            <a:ext cx="4043129" cy="1447800"/>
          </a:xfrm>
          <a:prstGeom prst="straightConnector1">
            <a:avLst/>
          </a:prstGeom>
          <a:ln>
            <a:tailEnd type="arrow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4-конечная звезда 29"/>
          <p:cNvSpPr/>
          <p:nvPr/>
        </p:nvSpPr>
        <p:spPr>
          <a:xfrm>
            <a:off x="7391400" y="838200"/>
            <a:ext cx="609600" cy="609600"/>
          </a:xfrm>
          <a:prstGeom prst="star4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1524000" cy="1524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1524000" cy="1524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53000"/>
            <a:ext cx="1524000" cy="1524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09800"/>
            <a:ext cx="1524000" cy="1524000"/>
          </a:xfrm>
          <a:prstGeom prst="rect">
            <a:avLst/>
          </a:prstGeom>
        </p:spPr>
      </p:pic>
      <p:pic>
        <p:nvPicPr>
          <p:cNvPr id="51204" name="Picture 4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191000" y="1600200"/>
            <a:ext cx="2438400" cy="2438400"/>
          </a:xfrm>
          <a:prstGeom prst="rect">
            <a:avLst/>
          </a:prstGeom>
          <a:noFill/>
        </p:spPr>
      </p:pic>
      <p:pic>
        <p:nvPicPr>
          <p:cNvPr id="51206" name="Picture 6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3886200"/>
            <a:ext cx="685800" cy="640346"/>
          </a:xfrm>
          <a:prstGeom prst="rect">
            <a:avLst/>
          </a:prstGeom>
          <a:noFill/>
        </p:spPr>
      </p:pic>
      <p:pic>
        <p:nvPicPr>
          <p:cNvPr id="9" name="Picture 4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-228600" y="1981200"/>
            <a:ext cx="1905000" cy="1905000"/>
          </a:xfrm>
          <a:prstGeom prst="rect">
            <a:avLst/>
          </a:prstGeom>
          <a:noFill/>
        </p:spPr>
      </p:pic>
      <p:pic>
        <p:nvPicPr>
          <p:cNvPr id="10" name="Picture 6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5486400"/>
            <a:ext cx="734481" cy="685800"/>
          </a:xfrm>
          <a:prstGeom prst="rect">
            <a:avLst/>
          </a:prstGeom>
          <a:noFill/>
        </p:spPr>
      </p:pic>
      <p:pic>
        <p:nvPicPr>
          <p:cNvPr id="12" name="Picture 4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81000" y="4572000"/>
            <a:ext cx="1981200" cy="1981200"/>
          </a:xfrm>
          <a:prstGeom prst="rect">
            <a:avLst/>
          </a:prstGeom>
          <a:noFill/>
        </p:spPr>
      </p:pic>
      <p:pic>
        <p:nvPicPr>
          <p:cNvPr id="13" name="Picture 6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1200" y="1676400"/>
            <a:ext cx="1981200" cy="1849887"/>
          </a:xfrm>
          <a:prstGeom prst="rect">
            <a:avLst/>
          </a:prstGeom>
          <a:noFill/>
        </p:spPr>
      </p:pic>
      <p:pic>
        <p:nvPicPr>
          <p:cNvPr id="14" name="Picture 8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81000" y="381000"/>
            <a:ext cx="1629467" cy="1524000"/>
          </a:xfrm>
          <a:prstGeom prst="rect">
            <a:avLst/>
          </a:prstGeom>
          <a:noFill/>
        </p:spPr>
      </p:pic>
      <p:pic>
        <p:nvPicPr>
          <p:cNvPr id="15" name="Picture 4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629400" y="0"/>
            <a:ext cx="2514600" cy="2514600"/>
          </a:xfrm>
          <a:prstGeom prst="rect">
            <a:avLst/>
          </a:prstGeom>
          <a:noFill/>
        </p:spPr>
      </p:pic>
      <p:pic>
        <p:nvPicPr>
          <p:cNvPr id="16" name="Picture 6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00" y="5105400"/>
            <a:ext cx="1305743" cy="1219200"/>
          </a:xfrm>
          <a:prstGeom prst="rect">
            <a:avLst/>
          </a:prstGeom>
          <a:noFill/>
        </p:spPr>
      </p:pic>
      <p:pic>
        <p:nvPicPr>
          <p:cNvPr id="17" name="Picture 8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181600" y="4191000"/>
            <a:ext cx="2118307" cy="1981200"/>
          </a:xfrm>
          <a:prstGeom prst="rect">
            <a:avLst/>
          </a:prstGeom>
          <a:noFill/>
        </p:spPr>
      </p:pic>
      <p:pic>
        <p:nvPicPr>
          <p:cNvPr id="19" name="Picture 8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629400" y="2514600"/>
            <a:ext cx="2118307" cy="1981200"/>
          </a:xfrm>
          <a:prstGeom prst="rect">
            <a:avLst/>
          </a:prstGeom>
          <a:noFill/>
        </p:spPr>
      </p:pic>
      <p:pic>
        <p:nvPicPr>
          <p:cNvPr id="20" name="Picture 8" descr="Картинки по запросу светлячок гифка"/>
          <p:cNvPicPr>
            <a:picLocks noChangeAspect="1" noChangeArrowheads="1" noCrop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743200" y="3810000"/>
            <a:ext cx="2118307" cy="1981200"/>
          </a:xfrm>
          <a:prstGeom prst="rect">
            <a:avLst/>
          </a:prstGeom>
          <a:noFill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200400"/>
            <a:ext cx="1524000" cy="1524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371600"/>
            <a:ext cx="1524000" cy="1143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14600"/>
            <a:ext cx="1524000" cy="12954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00600"/>
            <a:ext cx="1447800" cy="14478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0"/>
            <a:ext cx="1524000" cy="1524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1524000" cy="1524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86200"/>
            <a:ext cx="838200" cy="8382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562600"/>
            <a:ext cx="838200" cy="838200"/>
          </a:xfrm>
          <a:prstGeom prst="rect">
            <a:avLst/>
          </a:prstGeom>
        </p:spPr>
      </p:pic>
      <p:pic>
        <p:nvPicPr>
          <p:cNvPr id="3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5" cstate="email"/>
          <a:stretch>
            <a:fillRect/>
          </a:stretch>
        </p:blipFill>
        <p:spPr>
          <a:xfrm>
            <a:off x="9372600" y="228600"/>
            <a:ext cx="304800" cy="304800"/>
          </a:xfrm>
          <a:prstGeom prst="rect">
            <a:avLst/>
          </a:prstGeom>
        </p:spPr>
      </p:pic>
      <p:pic>
        <p:nvPicPr>
          <p:cNvPr id="35" name="Рисунок 34" descr="0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703847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514600" y="76200"/>
            <a:ext cx="4724400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Звёзды</a:t>
            </a:r>
            <a:endParaRPr lang="ru-RU" sz="5400" b="1" dirty="0">
              <a:ln w="10541" cmpd="sng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120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120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2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5556"/>
          <a:stretch>
            <a:fillRect/>
          </a:stretch>
        </p:blipFill>
        <p:spPr>
          <a:xfrm>
            <a:off x="685800" y="0"/>
            <a:ext cx="7315200" cy="6858000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4648200" y="3200400"/>
            <a:ext cx="838200" cy="533400"/>
            <a:chOff x="-3581400" y="3048000"/>
            <a:chExt cx="838200" cy="533400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-3581400" y="3505200"/>
              <a:ext cx="762000" cy="76200"/>
            </a:xfrm>
            <a:prstGeom prst="line">
              <a:avLst/>
            </a:prstGeom>
            <a:ln/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-3009900" y="3238500"/>
              <a:ext cx="457200" cy="76200"/>
            </a:xfrm>
            <a:prstGeom prst="line">
              <a:avLst/>
            </a:prstGeom>
            <a:ln/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-3505200" y="3352800"/>
              <a:ext cx="685800" cy="152400"/>
            </a:xfrm>
            <a:prstGeom prst="line">
              <a:avLst/>
            </a:prstGeom>
            <a:ln/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72" name="Picture 24" descr="Картинки по запросу созвездие малый пёс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10103"/>
              </a:clrFrom>
              <a:clrTo>
                <a:srgbClr val="01010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72464">
            <a:off x="2447534" y="3547808"/>
            <a:ext cx="1828800" cy="1371600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/>
          <p:cNvCxnSpPr/>
          <p:nvPr/>
        </p:nvCxnSpPr>
        <p:spPr>
          <a:xfrm rot="10800000" flipV="1">
            <a:off x="4572000" y="4114799"/>
            <a:ext cx="228600" cy="152399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6200000" flipV="1">
            <a:off x="4495801" y="4343400"/>
            <a:ext cx="304801" cy="152401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4800600" y="4114800"/>
            <a:ext cx="152401" cy="1524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0800000" flipV="1">
            <a:off x="4724400" y="4724399"/>
            <a:ext cx="457200" cy="152399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4571206" y="4724400"/>
            <a:ext cx="305594" cy="794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4838700" y="4381499"/>
            <a:ext cx="228601" cy="1588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10800000">
            <a:off x="4953000" y="4495802"/>
            <a:ext cx="228600" cy="228599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0800000" flipV="1">
            <a:off x="3352800" y="4114800"/>
            <a:ext cx="228600" cy="762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0800000" flipV="1">
            <a:off x="3505200" y="5257800"/>
            <a:ext cx="381000" cy="2286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0800000" flipV="1">
            <a:off x="3200400" y="5562599"/>
            <a:ext cx="228600" cy="76199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0800000">
            <a:off x="3962400" y="5181600"/>
            <a:ext cx="304800" cy="76201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16200000" flipV="1">
            <a:off x="3429000" y="5562600"/>
            <a:ext cx="152401" cy="152400"/>
          </a:xfrm>
          <a:prstGeom prst="line">
            <a:avLst/>
          </a:prstGeom>
          <a:ln/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62" name="Picture 14" descr="Картинки по запросу созвездие орион схема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EEEEEC"/>
              </a:clrFrom>
              <a:clrTo>
                <a:srgbClr val="EEEEEC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387529">
            <a:off x="4303105" y="3575988"/>
            <a:ext cx="1160815" cy="1738320"/>
          </a:xfrm>
          <a:prstGeom prst="rect">
            <a:avLst/>
          </a:prstGeom>
          <a:noFill/>
        </p:spPr>
      </p:pic>
      <p:sp>
        <p:nvSpPr>
          <p:cNvPr id="43" name="Овал 42"/>
          <p:cNvSpPr/>
          <p:nvPr/>
        </p:nvSpPr>
        <p:spPr>
          <a:xfrm>
            <a:off x="2819400" y="3581400"/>
            <a:ext cx="10668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3157289">
            <a:off x="3321131" y="4545069"/>
            <a:ext cx="9906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419600" y="4114800"/>
            <a:ext cx="990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4419600" y="33528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70" name="Picture 22" descr="Картинки по запросу созвездие большой пёс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7091C7"/>
              </a:clrFrom>
              <a:clrTo>
                <a:srgbClr val="7091C7">
                  <a:alpha val="0"/>
                </a:srgbClr>
              </a:clrTo>
            </a:clrChange>
            <a:lum bright="-40000" contrast="40000"/>
          </a:blip>
          <a:srcRect/>
          <a:stretch>
            <a:fillRect/>
          </a:stretch>
        </p:blipFill>
        <p:spPr bwMode="auto">
          <a:xfrm rot="20273421">
            <a:off x="2586926" y="4593919"/>
            <a:ext cx="2047569" cy="1594180"/>
          </a:xfrm>
          <a:prstGeom prst="rect">
            <a:avLst/>
          </a:prstGeom>
          <a:noFill/>
        </p:spPr>
      </p:pic>
      <p:pic>
        <p:nvPicPr>
          <p:cNvPr id="2058" name="Picture 10" descr="Картинки по запросу созвездие телец схема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291972"/>
              </a:clrFrom>
              <a:clrTo>
                <a:srgbClr val="29197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54200" flipH="1">
            <a:off x="4699988" y="3042097"/>
            <a:ext cx="1353608" cy="1218344"/>
          </a:xfrm>
          <a:prstGeom prst="rect">
            <a:avLst/>
          </a:prstGeom>
          <a:noFill/>
        </p:spPr>
      </p:pic>
      <p:pic>
        <p:nvPicPr>
          <p:cNvPr id="29" name="Рисунок 28" descr="звезда4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0600" y="3200400"/>
            <a:ext cx="914400" cy="914400"/>
          </a:xfrm>
          <a:prstGeom prst="rect">
            <a:avLst/>
          </a:prstGeom>
        </p:spPr>
      </p:pic>
      <p:pic>
        <p:nvPicPr>
          <p:cNvPr id="45" name="Рисунок 44" descr="звезда4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5200" y="472440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Лариса\Desktop\откр урок окр мира зв небо -великая книга природы\1 Солнечная система моё\Karta-zvezdnogo-neb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21170799" cy="6858000"/>
          </a:xfrm>
          <a:prstGeom prst="rect">
            <a:avLst/>
          </a:prstGeom>
          <a:noFill/>
        </p:spPr>
      </p:pic>
      <p:pic>
        <p:nvPicPr>
          <p:cNvPr id="106499" name="Picture 3" descr="C:\Users\Лариса\Desktop\откр урок окр мира зв небо -великая книга природы\1 Солнечная система моё\созвездия\козер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57600" y="4267200"/>
            <a:ext cx="990600" cy="770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502" name="Picture 6" descr="C:\Users\Лариса\Desktop\откр урок окр мира зв небо -великая книга природы\1 Солнечная система моё\созвездия\овен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00200"/>
            <a:ext cx="1140031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 descr="Картинки по запросу созвездие рыбы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160C24"/>
              </a:clrFrom>
              <a:clrTo>
                <a:srgbClr val="160C2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2362200"/>
            <a:ext cx="1321690" cy="99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505" name="Picture 9" descr="Картинки по запросу созвездие водолея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67000" y="3124200"/>
            <a:ext cx="1476375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507" name="Picture 11" descr="Картинки по запросу созвездие стрелец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953000" y="4953000"/>
            <a:ext cx="1143000" cy="945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1" descr="Картинки по запросу созвездие стрелец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324600" y="5029200"/>
            <a:ext cx="1066800" cy="99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509" name="Picture 13" descr="Картинки по запросу созвездие весы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696200" y="4038600"/>
            <a:ext cx="1073683" cy="99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511" name="Picture 15" descr="Картинки по запросу созвездие дева"/>
          <p:cNvPicPr>
            <a:picLocks noChangeAspect="1" noChangeArrowheads="1"/>
          </p:cNvPicPr>
          <p:nvPr/>
        </p:nvPicPr>
        <p:blipFill>
          <a:blip r:embed="rId11"/>
          <a:srcRect l="2000" t="38597" r="28667" b="19298"/>
          <a:stretch>
            <a:fillRect/>
          </a:stretch>
        </p:blipFill>
        <p:spPr bwMode="auto">
          <a:xfrm>
            <a:off x="228600" y="2895600"/>
            <a:ext cx="1651000" cy="76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513" name="Picture 17" descr="Картинки по запросу созвездие лев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57400" y="2133600"/>
            <a:ext cx="1219200" cy="83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517" name="Picture 21" descr="Картинки по запросу созвездие рак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276600" y="1143000"/>
            <a:ext cx="1031875" cy="1074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519" name="Picture 23" descr="Картинки по запросу созвездие близнецы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48200" y="914400"/>
            <a:ext cx="1004835" cy="121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521" name="Picture 25" descr="Картинки по запросу созвездие телец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172200" y="1295400"/>
            <a:ext cx="1219200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4 3.48128E-6 L -0.94931 3.48128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66800" y="0"/>
            <a:ext cx="8077200" cy="762000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Правила наблюдения звёздного неба</a:t>
            </a:r>
            <a:endParaRPr lang="ru-RU" sz="3600" dirty="0"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4800" y="1371600"/>
            <a:ext cx="1447800" cy="204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971800" y="762000"/>
            <a:ext cx="507722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Наблюдать за звёздами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надо вместе со взрослыми</a:t>
            </a:r>
            <a:endParaRPr lang="ru-RU" sz="28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5300" name="Picture 4" descr="Картинки по запросу дети смотрят на звёздное небо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0" y="2590800"/>
            <a:ext cx="6339840" cy="39624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667000" y="1066800"/>
            <a:ext cx="50393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Небо должно быть чистым</a:t>
            </a:r>
            <a:endParaRPr lang="ru-RU" sz="28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19400" y="838200"/>
            <a:ext cx="437709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Поблизости не должно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быть фонарей</a:t>
            </a:r>
            <a:endParaRPr lang="ru-RU" sz="28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5304" name="Picture 8" descr="Картинки по запросу уличный фонарь гифка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886200" y="2095500"/>
            <a:ext cx="3619500" cy="47625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895600" y="838200"/>
            <a:ext cx="433137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Различать северную и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южную части неба</a:t>
            </a:r>
            <a:endParaRPr lang="ru-RU" sz="28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3657600"/>
            <a:ext cx="822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1734471" y="990600"/>
            <a:ext cx="74095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Пользоваться атласом - определителем</a:t>
            </a:r>
            <a:endParaRPr lang="ru-RU" sz="28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Picture 2" descr="От земли до неба. Атлас-определитель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352800" y="2133600"/>
            <a:ext cx="3048000" cy="4389417"/>
          </a:xfrm>
          <a:prstGeom prst="rect">
            <a:avLst/>
          </a:prstGeom>
          <a:noFill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114800" y="4572000"/>
            <a:ext cx="378116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От земли до неба. Атлас-определитель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858000" y="1295400"/>
            <a:ext cx="1640306" cy="2362200"/>
          </a:xfrm>
          <a:prstGeom prst="rect">
            <a:avLst/>
          </a:prstGeom>
          <a:noFill/>
        </p:spPr>
      </p:pic>
      <p:pic>
        <p:nvPicPr>
          <p:cNvPr id="18" name="Picture 4" descr="Картинки по запросу дети смотрят на звёздное небо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914400" y="4419600"/>
            <a:ext cx="2438400" cy="1524000"/>
          </a:xfrm>
          <a:prstGeom prst="rect">
            <a:avLst/>
          </a:prstGeom>
          <a:noFill/>
        </p:spPr>
      </p:pic>
      <p:pic>
        <p:nvPicPr>
          <p:cNvPr id="19" name="Picture 8" descr="Картинки по запросу уличный фонарь гифка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62000" y="1447800"/>
            <a:ext cx="1638300" cy="215565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6"/>
          <p:cNvSpPr>
            <a:spLocks noGrp="1"/>
          </p:cNvSpPr>
          <p:nvPr>
            <p:ph type="title"/>
          </p:nvPr>
        </p:nvSpPr>
        <p:spPr>
          <a:xfrm>
            <a:off x="1752600" y="0"/>
            <a:ext cx="5943600" cy="7889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cap="all" dirty="0" err="1" smtClean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Синквейн</a:t>
            </a:r>
            <a:r>
              <a:rPr lang="ru-RU" sz="3600" b="1" cap="all" dirty="0" smtClean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 «Вселенная»</a:t>
            </a:r>
            <a:endParaRPr lang="ru-RU" sz="3600" b="1" cap="all" dirty="0"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8" name="Содержимое 4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7315472" cy="457200"/>
          </a:xfrm>
          <a:prstGeom prst="rect">
            <a:avLst/>
          </a:prstGeom>
          <a:ln/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rPr>
              <a:t> 1. Вселенная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5604" name="AutoShape 4" descr="Картинки по запросу красные звезды космо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Картинки по запросу красные звезды космо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 descr="Картинки по запросу красные звезды космо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Содержимое 4"/>
          <p:cNvSpPr txBox="1">
            <a:spLocks/>
          </p:cNvSpPr>
          <p:nvPr/>
        </p:nvSpPr>
        <p:spPr bwMode="auto">
          <a:xfrm>
            <a:off x="990600" y="1905000"/>
            <a:ext cx="7315472" cy="4572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Д</a:t>
            </a:r>
            <a:r>
              <a:rPr lang="ru-RU" sz="2400" dirty="0" err="1" smtClean="0">
                <a:solidFill>
                  <a:schemeClr val="bg1"/>
                </a:solidFill>
              </a:rPr>
              <a:t>ва</a:t>
            </a:r>
            <a:r>
              <a:rPr lang="ru-RU" sz="2400" dirty="0" smtClean="0">
                <a:solidFill>
                  <a:schemeClr val="bg1"/>
                </a:solidFill>
              </a:rPr>
              <a:t> прилагательных, выражающих главную мысль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 bwMode="auto">
          <a:xfrm>
            <a:off x="990600" y="2743200"/>
            <a:ext cx="7315472" cy="4572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3. </a:t>
            </a:r>
            <a:r>
              <a:rPr lang="ru-RU" sz="2400" dirty="0" smtClean="0">
                <a:solidFill>
                  <a:schemeClr val="bg1"/>
                </a:solidFill>
              </a:rPr>
              <a:t>Три глагола, описывающие действия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Содержимое 4"/>
          <p:cNvSpPr txBox="1">
            <a:spLocks/>
          </p:cNvSpPr>
          <p:nvPr/>
        </p:nvSpPr>
        <p:spPr bwMode="auto">
          <a:xfrm>
            <a:off x="990600" y="3733800"/>
            <a:ext cx="7315472" cy="4572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4. </a:t>
            </a:r>
            <a:r>
              <a:rPr lang="ru-RU" sz="2400" dirty="0" smtClean="0">
                <a:solidFill>
                  <a:schemeClr val="bg1"/>
                </a:solidFill>
              </a:rPr>
              <a:t>Фраза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Содержимое 4"/>
          <p:cNvSpPr txBox="1">
            <a:spLocks/>
          </p:cNvSpPr>
          <p:nvPr/>
        </p:nvSpPr>
        <p:spPr bwMode="auto">
          <a:xfrm>
            <a:off x="990600" y="4724400"/>
            <a:ext cx="7315472" cy="4572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5. </a:t>
            </a:r>
            <a:r>
              <a:rPr lang="ru-RU" sz="2400" dirty="0" smtClean="0">
                <a:solidFill>
                  <a:schemeClr val="bg1"/>
                </a:solidFill>
              </a:rPr>
              <a:t>Существительное -заключение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Содержимое 4"/>
          <p:cNvSpPr txBox="1">
            <a:spLocks/>
          </p:cNvSpPr>
          <p:nvPr/>
        </p:nvSpPr>
        <p:spPr bwMode="auto">
          <a:xfrm>
            <a:off x="990600" y="1905000"/>
            <a:ext cx="7315472" cy="4572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Звёздный,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холодный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Содержимое 4"/>
          <p:cNvSpPr txBox="1">
            <a:spLocks/>
          </p:cNvSpPr>
          <p:nvPr/>
        </p:nvSpPr>
        <p:spPr bwMode="auto">
          <a:xfrm>
            <a:off x="990328" y="2743200"/>
            <a:ext cx="7315472" cy="4572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3. </a:t>
            </a:r>
            <a:r>
              <a:rPr lang="ru-RU" sz="2400" dirty="0" smtClean="0">
                <a:solidFill>
                  <a:schemeClr val="bg1"/>
                </a:solidFill>
              </a:rPr>
              <a:t>Манит, чарует, удивляет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Содержимое 4"/>
          <p:cNvSpPr txBox="1">
            <a:spLocks/>
          </p:cNvSpPr>
          <p:nvPr/>
        </p:nvSpPr>
        <p:spPr bwMode="auto">
          <a:xfrm>
            <a:off x="990600" y="3733800"/>
            <a:ext cx="7315472" cy="4572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4.</a:t>
            </a:r>
            <a:r>
              <a:rPr lang="ru-RU" sz="2400" dirty="0" smtClean="0">
                <a:solidFill>
                  <a:schemeClr val="bg1"/>
                </a:solidFill>
              </a:rPr>
              <a:t> Это дом планеты Земля</a:t>
            </a:r>
            <a:endParaRPr lang="ru-RU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Содержимое 4"/>
          <p:cNvSpPr txBox="1">
            <a:spLocks/>
          </p:cNvSpPr>
          <p:nvPr/>
        </p:nvSpPr>
        <p:spPr bwMode="auto">
          <a:xfrm>
            <a:off x="990600" y="4724400"/>
            <a:ext cx="7315472" cy="4572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5. </a:t>
            </a:r>
            <a:r>
              <a:rPr lang="ru-RU" sz="2400" dirty="0" smtClean="0">
                <a:solidFill>
                  <a:schemeClr val="bg1"/>
                </a:solidFill>
              </a:rPr>
              <a:t>Бесконечность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FFFF00"/>
                </a:solidFill>
              </a:rPr>
              <a:t>Интернет -ресурсы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u="sng" dirty="0" smtClean="0">
                <a:solidFill>
                  <a:srgbClr val="FFFF00"/>
                </a:solidFill>
                <a:hlinkClick r:id="rId2"/>
              </a:rPr>
              <a:t>http://gifsoup.com/view/4271904/mercury.html</a:t>
            </a:r>
            <a:r>
              <a:rPr lang="ru-RU" sz="950" dirty="0" smtClean="0">
                <a:solidFill>
                  <a:srgbClr val="FFFF00"/>
                </a:solidFill>
              </a:rPr>
              <a:t>; </a:t>
            </a:r>
            <a:r>
              <a:rPr lang="ru-RU" sz="950" u="sng" dirty="0" smtClean="0">
                <a:solidFill>
                  <a:srgbClr val="FFFF00"/>
                </a:solidFill>
                <a:hlinkClick r:id="rId3"/>
              </a:rPr>
              <a:t>http://www.businessinsider.com/the-first-full-map-of-mercury-gif-2013-3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smtClean="0">
                <a:solidFill>
                  <a:srgbClr val="FFFF00"/>
                </a:solidFill>
              </a:rPr>
              <a:t>меркурий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u="sng" dirty="0" smtClean="0">
                <a:solidFill>
                  <a:srgbClr val="FFFF00"/>
                </a:solidFill>
                <a:hlinkClick r:id="rId4"/>
              </a:rPr>
              <a:t>http://www.elperfecto.com/2011/10/12/evidence_against_big_bang/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u="sng" dirty="0" smtClean="0">
                <a:solidFill>
                  <a:srgbClr val="FFFF00"/>
                </a:solidFill>
                <a:hlinkClick r:id="rId5"/>
              </a:rPr>
              <a:t>http://www.astronominsk.org/Planets/Ven/2008_2009/Ven_globe/Ven_globe.htm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err="1" smtClean="0">
                <a:solidFill>
                  <a:srgbClr val="FFFF00"/>
                </a:solidFill>
              </a:rPr>
              <a:t>венера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u="sng" dirty="0" smtClean="0">
                <a:solidFill>
                  <a:srgbClr val="FFFF00"/>
                </a:solidFill>
                <a:hlinkClick r:id="rId6"/>
              </a:rPr>
              <a:t>http://www.huginn.com/knuth/blog/tag/planet/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smtClean="0">
                <a:solidFill>
                  <a:srgbClr val="FFFF00"/>
                </a:solidFill>
              </a:rPr>
              <a:t>земля, марс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u="sng" dirty="0" smtClean="0">
                <a:solidFill>
                  <a:srgbClr val="FFFF00"/>
                </a:solidFill>
                <a:hlinkClick r:id="rId7"/>
              </a:rPr>
              <a:t>http://fadadafloresta.blogs.sapo.pt/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smtClean="0">
                <a:solidFill>
                  <a:srgbClr val="FFFF00"/>
                </a:solidFill>
              </a:rPr>
              <a:t>юпитер, </a:t>
            </a:r>
            <a:r>
              <a:rPr lang="ru-RU" sz="950" dirty="0" err="1" smtClean="0">
                <a:solidFill>
                  <a:srgbClr val="FFFF00"/>
                </a:solidFill>
              </a:rPr>
              <a:t>сатурн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u="sng" dirty="0" smtClean="0">
                <a:solidFill>
                  <a:srgbClr val="FFFF00"/>
                </a:solidFill>
                <a:hlinkClick r:id="rId8"/>
              </a:rPr>
              <a:t>http://www.futajik.ru/forum/lofiversion/index.php/t18209.html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smtClean="0">
                <a:solidFill>
                  <a:srgbClr val="FFFF00"/>
                </a:solidFill>
              </a:rPr>
              <a:t>уран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u="sng" dirty="0" smtClean="0">
                <a:solidFill>
                  <a:srgbClr val="FFFF00"/>
                </a:solidFill>
                <a:hlinkClick r:id="rId9"/>
              </a:rPr>
              <a:t>http://www.skyandtelescope.com/astronomy-news/observing-news/neptune-in-motion/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err="1" smtClean="0">
                <a:solidFill>
                  <a:srgbClr val="FFFF00"/>
                </a:solidFill>
              </a:rPr>
              <a:t>нептун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u="sng" dirty="0" smtClean="0">
                <a:solidFill>
                  <a:srgbClr val="FFFF00"/>
                </a:solidFill>
                <a:hlinkClick r:id="rId10"/>
              </a:rPr>
              <a:t>http://www.sir-ray.com/Pluto%20Animation.htm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err="1" smtClean="0">
                <a:solidFill>
                  <a:srgbClr val="FFFF00"/>
                </a:solidFill>
              </a:rPr>
              <a:t>плутон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u="sng" dirty="0" smtClean="0">
                <a:solidFill>
                  <a:srgbClr val="FFFF00"/>
                </a:solidFill>
                <a:hlinkClick r:id="rId11"/>
              </a:rPr>
              <a:t>http://interneturok.ru/ru/school/geografy/6-klass/atmosfera/raspredelenie-solnechnogo-sveta-i-tepla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smtClean="0">
                <a:solidFill>
                  <a:srgbClr val="FFFF00"/>
                </a:solidFill>
              </a:rPr>
              <a:t>смена дня и ночи, времен года, зоны освещенности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50" dirty="0" smtClean="0">
                <a:solidFill>
                  <a:srgbClr val="FFFF00"/>
                </a:solidFill>
                <a:hlinkClick r:id="rId12"/>
              </a:rPr>
              <a:t>http://kosmokid.ru/planet/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smtClean="0">
                <a:solidFill>
                  <a:srgbClr val="FFFF00"/>
                </a:solidFill>
              </a:rPr>
              <a:t>Астероиды, кометы, метеориты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50" dirty="0" smtClean="0">
                <a:solidFill>
                  <a:srgbClr val="FFFF00"/>
                </a:solidFill>
                <a:hlinkClick r:id="rId13"/>
              </a:rPr>
              <a:t>http://www.sunhome.ru/wallpapers/19401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smtClean="0">
                <a:solidFill>
                  <a:srgbClr val="FFFF00"/>
                </a:solidFill>
              </a:rPr>
              <a:t>Звёздное небо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50" dirty="0">
                <a:solidFill>
                  <a:srgbClr val="FFFF00"/>
                </a:solidFill>
                <a:hlinkClick r:id="rId14"/>
              </a:rPr>
              <a:t>http://science.sbcc.edu/~</a:t>
            </a:r>
            <a:r>
              <a:rPr lang="en-US" sz="950" dirty="0" smtClean="0">
                <a:solidFill>
                  <a:srgbClr val="FFFF00"/>
                </a:solidFill>
                <a:hlinkClick r:id="rId14"/>
              </a:rPr>
              <a:t>physics/flash/download.html</a:t>
            </a:r>
            <a:r>
              <a:rPr lang="ru-RU" sz="950" dirty="0" smtClean="0">
                <a:solidFill>
                  <a:srgbClr val="FFFF00"/>
                </a:solidFill>
              </a:rPr>
              <a:t>; </a:t>
            </a:r>
            <a:endParaRPr lang="ru-RU" sz="950" dirty="0" smtClean="0">
              <a:solidFill>
                <a:schemeClr val="bg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50" dirty="0" smtClean="0">
                <a:solidFill>
                  <a:srgbClr val="FFFF00"/>
                </a:solidFill>
              </a:rPr>
              <a:t>Светлячки  - </a:t>
            </a:r>
            <a:r>
              <a:rPr lang="en-US" sz="950" dirty="0" smtClean="0">
                <a:solidFill>
                  <a:srgbClr val="FFFF00"/>
                </a:solidFill>
                <a:hlinkClick r:id="rId15"/>
              </a:rPr>
              <a:t>http://xn--33-8kcfp4agdx0ang3d5ff.xn--p1ai/</a:t>
            </a:r>
            <a:r>
              <a:rPr lang="ru-RU" sz="950" dirty="0" smtClean="0">
                <a:solidFill>
                  <a:srgbClr val="FFFF00"/>
                </a:solidFill>
              </a:rPr>
              <a:t>, </a:t>
            </a:r>
            <a:r>
              <a:rPr lang="en-US" sz="950" dirty="0" smtClean="0">
                <a:solidFill>
                  <a:srgbClr val="FFFF00"/>
                </a:solidFill>
                <a:hlinkClick r:id="rId16"/>
              </a:rPr>
              <a:t>http://gdouds28pur.pushkin.gov.spb.ru/index/gruppy_kratkovremennogo_prebyvanija_quot_svetljachok_quot_i_quot_oduvanchiki_quot/0-154</a:t>
            </a:r>
            <a:r>
              <a:rPr lang="ru-RU" sz="950" dirty="0" smtClean="0">
                <a:solidFill>
                  <a:srgbClr val="FFFF00"/>
                </a:solidFill>
              </a:rPr>
              <a:t> </a:t>
            </a:r>
            <a:r>
              <a:rPr lang="en-US" sz="950" dirty="0" smtClean="0">
                <a:solidFill>
                  <a:srgbClr val="FFFF00"/>
                </a:solidFill>
                <a:hlinkClick r:id="rId17"/>
              </a:rPr>
              <a:t>http://edu.mari.ru/mouo-yoshkarola/dou27/default.aspx</a:t>
            </a:r>
            <a:endParaRPr lang="ru-RU" sz="950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950" dirty="0" smtClean="0">
                <a:solidFill>
                  <a:srgbClr val="FFFF00"/>
                </a:solidFill>
              </a:rPr>
              <a:t>Знаки зодиака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950" dirty="0" smtClean="0">
                <a:solidFill>
                  <a:srgbClr val="FFFF00"/>
                </a:solidFill>
              </a:rPr>
              <a:t> </a:t>
            </a:r>
            <a:r>
              <a:rPr lang="ru-RU" sz="950" u="sng" dirty="0" smtClean="0">
                <a:hlinkClick r:id="rId18"/>
              </a:rPr>
              <a:t>http://interneturok.ru/okruj-mir/4-klass/zemlya-i-chelovechestvo/zvezdnoe-nebo-velikaya-kniga-prirody</a:t>
            </a:r>
            <a:endParaRPr lang="ru-RU" sz="950" u="sng" dirty="0" smtClean="0"/>
          </a:p>
          <a:p>
            <a:pPr>
              <a:spcBef>
                <a:spcPts val="0"/>
              </a:spcBef>
              <a:buNone/>
            </a:pPr>
            <a:r>
              <a:rPr lang="ru-RU" sz="950" dirty="0" smtClean="0">
                <a:solidFill>
                  <a:srgbClr val="FFFF00"/>
                </a:solidFill>
              </a:rPr>
              <a:t>Карта звёздного неба </a:t>
            </a:r>
          </a:p>
          <a:p>
            <a:pPr>
              <a:spcBef>
                <a:spcPts val="0"/>
              </a:spcBef>
              <a:buNone/>
            </a:pPr>
            <a:r>
              <a:rPr lang="en-US" sz="95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http://v-kosmose.com/kartyi-zvezdnogo-neba/</a:t>
            </a:r>
            <a:endParaRPr lang="ru-RU" sz="95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950" dirty="0" smtClean="0">
                <a:solidFill>
                  <a:srgbClr val="FFFF00"/>
                </a:solidFill>
              </a:rPr>
              <a:t>Большая и малая медведицы</a:t>
            </a:r>
          </a:p>
          <a:p>
            <a:pPr>
              <a:spcBef>
                <a:spcPts val="0"/>
              </a:spcBef>
              <a:buNone/>
            </a:pPr>
            <a:r>
              <a:rPr lang="ru-RU" sz="950" dirty="0" smtClean="0">
                <a:solidFill>
                  <a:srgbClr val="FFFF00"/>
                </a:solidFill>
              </a:rPr>
              <a:t> </a:t>
            </a:r>
            <a:r>
              <a:rPr lang="en-US" sz="950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19"/>
              </a:rPr>
              <a:t>http://www.filipoc.ru/kosmos/istoriya-sozvezdiy</a:t>
            </a:r>
            <a:endParaRPr lang="ru-RU" sz="95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950" dirty="0" smtClean="0">
                <a:solidFill>
                  <a:srgbClr val="FFFF00"/>
                </a:solidFill>
              </a:rPr>
              <a:t>Море</a:t>
            </a:r>
          </a:p>
          <a:p>
            <a:pPr>
              <a:spcBef>
                <a:spcPts val="0"/>
              </a:spcBef>
              <a:buNone/>
            </a:pPr>
            <a:r>
              <a:rPr lang="ru-RU" sz="950" dirty="0" smtClean="0">
                <a:solidFill>
                  <a:srgbClr val="0070C0"/>
                </a:solidFill>
              </a:rPr>
              <a:t> </a:t>
            </a:r>
            <a:r>
              <a:rPr lang="en-US" sz="950" dirty="0" smtClean="0">
                <a:solidFill>
                  <a:srgbClr val="0070C0"/>
                </a:solidFill>
              </a:rPr>
              <a:t>http://img-fotki.yandex.ru/get/9795/149341859.c/0_fb9c7_5e4853ce_XL.gif</a:t>
            </a:r>
            <a:endParaRPr lang="ru-RU" sz="950" dirty="0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950" dirty="0" smtClean="0">
                <a:solidFill>
                  <a:srgbClr val="FFFF00"/>
                </a:solidFill>
              </a:rPr>
              <a:t>Корабль </a:t>
            </a:r>
          </a:p>
          <a:p>
            <a:pPr>
              <a:spcBef>
                <a:spcPts val="0"/>
              </a:spcBef>
              <a:buNone/>
            </a:pPr>
            <a:r>
              <a:rPr lang="en-US" sz="950" dirty="0" smtClean="0">
                <a:solidFill>
                  <a:srgbClr val="0070C0"/>
                </a:solidFill>
              </a:rPr>
              <a:t>http://viktor-tuev.ru/images/ship.gif</a:t>
            </a:r>
            <a:endParaRPr lang="ru-RU" sz="950" dirty="0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950" dirty="0" smtClean="0">
                <a:solidFill>
                  <a:srgbClr val="FFFF00"/>
                </a:solidFill>
              </a:rPr>
              <a:t>Матрос</a:t>
            </a:r>
          </a:p>
          <a:p>
            <a:pPr>
              <a:spcBef>
                <a:spcPts val="0"/>
              </a:spcBef>
              <a:buNone/>
            </a:pPr>
            <a:r>
              <a:rPr lang="ru-RU" sz="950" dirty="0" smtClean="0">
                <a:solidFill>
                  <a:srgbClr val="FFFF00"/>
                </a:solidFill>
              </a:rPr>
              <a:t> </a:t>
            </a:r>
            <a:r>
              <a:rPr lang="en-US" sz="950" dirty="0" smtClean="0">
                <a:solidFill>
                  <a:srgbClr val="0070C0"/>
                </a:solidFill>
                <a:hlinkClick r:id="rId20"/>
              </a:rPr>
              <a:t>http://www.kupivdom.ru/upload/products/16502.jpg</a:t>
            </a:r>
            <a:endParaRPr lang="ru-RU" sz="950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950" dirty="0" smtClean="0">
                <a:solidFill>
                  <a:srgbClr val="FFFF00"/>
                </a:solidFill>
              </a:rPr>
              <a:t>Дети смотрят на небо </a:t>
            </a:r>
          </a:p>
          <a:p>
            <a:pPr>
              <a:buNone/>
            </a:pPr>
            <a:r>
              <a:rPr lang="en-US" sz="950" dirty="0" smtClean="0">
                <a:solidFill>
                  <a:srgbClr val="002060"/>
                </a:solidFill>
              </a:rPr>
              <a:t>http://www.zastavki.com/rus/Anime/wallpaper-55974.htm</a:t>
            </a:r>
            <a:endParaRPr lang="ru-RU" sz="95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950" dirty="0" smtClean="0">
                <a:solidFill>
                  <a:srgbClr val="FFFF00"/>
                </a:solidFill>
              </a:rPr>
              <a:t>Фонарь </a:t>
            </a:r>
          </a:p>
          <a:p>
            <a:pPr>
              <a:buNone/>
            </a:pPr>
            <a:r>
              <a:rPr lang="en-US" sz="950" dirty="0" smtClean="0">
                <a:solidFill>
                  <a:srgbClr val="002060"/>
                </a:solidFill>
              </a:rPr>
              <a:t>http://bestanimationgif.com/gallery/view?id=36211</a:t>
            </a:r>
            <a:endParaRPr lang="ru-RU" sz="95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школа 17\уроки\уроки 4 класс\окружающий мир\2 Земля – планета Солнечной системы\1 Солнечная система\созвездия\меркурий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0"/>
            <a:ext cx="708402" cy="6960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:\школа 17\уроки\уроки 4 класс\окружающий мир\2 Земля – планета Солнечной системы\1 Солнечная система\созвездия\венера2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4635">
            <a:off x="3499228" y="3612453"/>
            <a:ext cx="1447800" cy="1168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971800"/>
            <a:ext cx="381000" cy="38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I:\школа 17\уроки\уроки 4 класс\окружающий мир\2 Земля – планета Солнечной системы\1 Солнечная система\созвездия\марс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537200"/>
            <a:ext cx="1320800" cy="1320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038600" y="3200400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Венера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315200" y="4876800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Марс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514600" y="2286000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Меркурий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638800" y="4114800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Земля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819400" y="0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НАЗОВИ ПЛАНЕТЫ </a:t>
            </a:r>
            <a:endParaRPr lang="ru-RU" sz="3200" b="1" dirty="0" smtClean="0">
              <a:ln w="11430"/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СОЛНЕЧНОЙ </a:t>
            </a:r>
            <a:r>
              <a:rPr lang="ru-RU" sz="3200" b="1" dirty="0">
                <a:ln w="11430"/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СИСТЕМЫ</a:t>
            </a:r>
          </a:p>
        </p:txBody>
      </p:sp>
      <p:pic>
        <p:nvPicPr>
          <p:cNvPr id="21" name="Рисунок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937296">
            <a:off x="5257800" y="4572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solntse-animatsionnaya-kartinka-0794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20200"/>
              </a:clrFrom>
              <a:clrTo>
                <a:srgbClr val="0202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04800" y="0"/>
            <a:ext cx="2803525" cy="28035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I:\школа 17\уроки\уроки 4 класс\окружающий мир\2 Земля – планета Солнечной системы\1 Солнечная система\созвездия\плутон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94079" cy="609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324600" y="3429000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FFFF00"/>
                </a:solidFill>
              </a:rPr>
              <a:t>Юпитер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724400" y="2438400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FFFF00"/>
                </a:solidFill>
              </a:rPr>
              <a:t>Сатурн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3048000" y="1828800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FFFF00"/>
                </a:solidFill>
              </a:rPr>
              <a:t>Уран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676400" y="1371600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FFFF00"/>
                </a:solidFill>
              </a:rPr>
              <a:t>Нептун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228600" y="838200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FFFF00"/>
                </a:solidFill>
              </a:rPr>
              <a:t>Плутон</a:t>
            </a:r>
          </a:p>
        </p:txBody>
      </p:sp>
      <p:pic>
        <p:nvPicPr>
          <p:cNvPr id="27" name="Picture 2" descr="I:\школа 17\уроки\уроки 4 класс\окружающий мир\2 Земля – планета Солнечной системы\1 Солнечная система\созвездия\уран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93164">
            <a:off x="2105701" y="2314946"/>
            <a:ext cx="1467120" cy="1101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86200"/>
            <a:ext cx="1148667" cy="1143000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29" name="Picture 2" descr="I:\школа 17\уроки\уроки 4 класс\окружающий мир\2 Земля – планета Солнечной системы\1 Солнечная система\созвездия\нептун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1160584" cy="838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86000" y="0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НАЗОВИ ПЛАНЕТЫ </a:t>
            </a:r>
            <a:endParaRPr lang="ru-RU" sz="3200" b="1" dirty="0" smtClean="0">
              <a:ln w="11430"/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СОЛНЕЧНОЙ </a:t>
            </a:r>
            <a:r>
              <a:rPr lang="ru-RU" sz="3200" b="1" dirty="0">
                <a:ln w="11430"/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СИСТЕМЫ</a:t>
            </a:r>
          </a:p>
        </p:txBody>
      </p:sp>
      <p:pic>
        <p:nvPicPr>
          <p:cNvPr id="15" name="Picture 2" descr="solntse-animatsionnaya-kartinka-0794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020200"/>
              </a:clrFrom>
              <a:clrTo>
                <a:srgbClr val="0202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92875" y="4283075"/>
            <a:ext cx="2803525" cy="2803525"/>
          </a:xfrm>
          <a:prstGeom prst="rect">
            <a:avLst/>
          </a:prstGeom>
          <a:noFill/>
        </p:spPr>
      </p:pic>
      <p:pic>
        <p:nvPicPr>
          <p:cNvPr id="32770" name="Picture 2" descr="Картинки по запросу сатурн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95579">
            <a:off x="3410463" y="3181186"/>
            <a:ext cx="1572467" cy="98279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5334000" cy="1219200"/>
          </a:xfrm>
        </p:spPr>
        <p:txBody>
          <a:bodyPr/>
          <a:lstStyle/>
          <a:p>
            <a:pPr eaLnBrk="1" hangingPunct="1"/>
            <a:r>
              <a:rPr lang="ru-RU" sz="3200" cap="all" dirty="0" smtClean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Отчего на Земле сменяются день и ночь?</a:t>
            </a:r>
          </a:p>
        </p:txBody>
      </p:sp>
      <p:pic>
        <p:nvPicPr>
          <p:cNvPr id="24579" name="Рисунок 8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449894">
            <a:off x="4841001" y="3164599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60171"/>
            <a:ext cx="838200" cy="838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2" descr="I:\школа 17\уроки\уроки 4 класс\окружающий мир\2 Земля – планета Солнечной системы\1 Солнечная система\созвездия\523703_original.gif"/>
          <p:cNvPicPr>
            <a:picLocks noChangeAspect="1" noChangeArrowheads="1" noCrop="1"/>
          </p:cNvPicPr>
          <p:nvPr/>
        </p:nvPicPr>
        <p:blipFill>
          <a:blip r:embed="rId6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 rot="10800000">
            <a:off x="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5417 0.43819 C 0.07674 0.55254 -0.0533 0.56504 -0.13541 0.46574 C -0.2177 0.3669 -0.22066 0.19259 -0.14305 0.0794 C -0.0651 -0.03565 0.06355 -0.04676 0.14497 0.05208 C 0.22778 0.15208 0.2316 0.3243 0.15417 0.43819 Z " pathEditMode="relative" rAng="7932762" ptsTypes="fffff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0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" descr="I:\школа 17\уроки\уроки 4 класс\окружающий мир\2 Земля – планета Солнечной системы\1 Солнечная система\созвездия\смена времен года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447800"/>
            <a:ext cx="85915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90600" y="0"/>
            <a:ext cx="7467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all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Отчего на Земле сменяются</a:t>
            </a:r>
            <a:br>
              <a:rPr kumimoji="0" lang="ru-RU" sz="3200" b="0" i="0" u="none" strike="noStrike" kern="1200" cap="all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1200" cap="all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времена года?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Скругленный прямоугольник 70"/>
          <p:cNvSpPr/>
          <p:nvPr/>
        </p:nvSpPr>
        <p:spPr>
          <a:xfrm>
            <a:off x="0" y="3227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4114800" y="18554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5486400" y="13982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4800600" y="27698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3429000" y="2312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743200" y="27698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057400" y="2312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371600" y="2312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85800" y="2312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86400" y="941082"/>
            <a:ext cx="685800" cy="457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86400" y="18554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86400" y="2312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86400" y="27698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86400" y="3227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00600" y="2312682"/>
            <a:ext cx="685800" cy="457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00600" y="3227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00600" y="36842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00600" y="41414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14800" y="1398282"/>
            <a:ext cx="685800" cy="457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14800" y="2312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14800" y="27698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14800" y="3227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114800" y="36842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114800" y="41414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14800" y="4598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429000" y="1855482"/>
            <a:ext cx="685800" cy="457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429000" y="27698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429000" y="3227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429000" y="36842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743200" y="2312682"/>
            <a:ext cx="685800" cy="457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743200" y="3227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743200" y="36842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743200" y="41414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743200" y="4598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743200" y="50558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743200" y="5513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743200" y="59702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057400" y="1855482"/>
            <a:ext cx="685800" cy="457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057400" y="27698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057400" y="3227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057400" y="36842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057400" y="41414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057400" y="4598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71600" y="1855482"/>
            <a:ext cx="685800" cy="457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71600" y="27698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371600" y="3227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371600" y="36842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371600" y="41414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371600" y="4598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85800" y="1855482"/>
            <a:ext cx="685800" cy="457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85800" y="27698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85800" y="3227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85800" y="36842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85800" y="41414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85800" y="4598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0" y="2769882"/>
            <a:ext cx="685800" cy="457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0" y="36842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0" y="41414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0" y="45986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0" y="50558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0" y="5513082"/>
            <a:ext cx="685800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91509" y="3150882"/>
            <a:ext cx="518091" cy="29177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В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Е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Н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Е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Р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А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62000" y="2236482"/>
            <a:ext cx="569387" cy="29177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К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О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М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О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447800" y="2236482"/>
            <a:ext cx="518091" cy="29177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В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Е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Д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А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123261" y="2236482"/>
            <a:ext cx="543739" cy="29177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О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Л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Н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Ц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Е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819400" y="2693682"/>
            <a:ext cx="569387" cy="38595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М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Е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Р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К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У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Р</a:t>
            </a: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И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Й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505200" y="2241756"/>
            <a:ext cx="521297" cy="19759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Л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У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Н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А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191000" y="1779282"/>
            <a:ext cx="518091" cy="33886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П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Л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А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Н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Е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Т</a:t>
            </a: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876800" y="2693682"/>
            <a:ext cx="569387" cy="19759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М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А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Р</a:t>
            </a: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526613" y="1322082"/>
            <a:ext cx="569387" cy="24468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Е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М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Л</a:t>
            </a:r>
          </a:p>
          <a:p>
            <a:pPr algn="ctr">
              <a:lnSpc>
                <a:spcPct val="85000"/>
              </a:lnSpc>
            </a:pPr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Я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200400" y="152400"/>
            <a:ext cx="2760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КРОССВОРД</a:t>
            </a:r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5562600" y="3810000"/>
            <a:ext cx="3429000" cy="2819400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Самая яркая планета Солнечной системы, названная в честь богини красоты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0" y="2743200"/>
            <a:ext cx="68580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685800" y="1828800"/>
            <a:ext cx="68580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5562600" y="3810000"/>
            <a:ext cx="3429000" cy="2819400"/>
          </a:xfrm>
          <a:prstGeom prst="roundRect">
            <a:avLst/>
          </a:prstGeom>
          <a:blipFill>
            <a:blip r:embed="rId4" cstate="email"/>
            <a:stretch>
              <a:fillRect/>
            </a:stretch>
          </a:blip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Пространство, окружающее Землю, звезды и планеты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562600" y="3810000"/>
            <a:ext cx="3429000" cy="2819400"/>
          </a:xfrm>
          <a:prstGeom prst="roundRect">
            <a:avLst/>
          </a:prstGeom>
          <a:blipFill>
            <a:blip r:embed="rId4" cstate="email"/>
            <a:stretch>
              <a:fillRect/>
            </a:stretch>
          </a:blip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Небесное тело, которое само светится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371600" y="1828800"/>
            <a:ext cx="68580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5562600" y="3810000"/>
            <a:ext cx="3429000" cy="2819400"/>
          </a:xfrm>
          <a:prstGeom prst="roundRect">
            <a:avLst/>
          </a:prstGeom>
          <a:blipFill>
            <a:blip r:embed="rId4" cstate="email"/>
            <a:stretch>
              <a:fillRect/>
            </a:stretch>
          </a:blip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. Ближайшая к Земле звезда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057400" y="1828800"/>
            <a:ext cx="68580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5562600" y="3810000"/>
            <a:ext cx="3429000" cy="2819400"/>
          </a:xfrm>
          <a:prstGeom prst="roundRect">
            <a:avLst/>
          </a:prstGeom>
          <a:blipFill>
            <a:blip r:embed="rId4" cstate="email"/>
            <a:stretch>
              <a:fillRect/>
            </a:stretch>
          </a:blip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Ближайшая к Солнцу планета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2743200" y="2286000"/>
            <a:ext cx="68580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5562600" y="3810000"/>
            <a:ext cx="3429000" cy="2819400"/>
          </a:xfrm>
          <a:prstGeom prst="roundRect">
            <a:avLst/>
          </a:prstGeom>
          <a:blipFill>
            <a:blip r:embed="rId4" cstate="email"/>
            <a:stretch>
              <a:fillRect/>
            </a:stretch>
          </a:blip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Естественный спутник, вращающийся вокруг Земли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3429000" y="1828800"/>
            <a:ext cx="68580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5562600" y="3810000"/>
            <a:ext cx="3429000" cy="2819400"/>
          </a:xfrm>
          <a:prstGeom prst="roundRect">
            <a:avLst/>
          </a:prstGeom>
          <a:blipFill>
            <a:blip r:embed="rId4" cstate="email"/>
            <a:stretch>
              <a:fillRect/>
            </a:stretch>
          </a:blip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Небесное тело, вращающееся вокруг Солнца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4114800" y="1371600"/>
            <a:ext cx="68580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5562600" y="3810000"/>
            <a:ext cx="3429000" cy="2819400"/>
          </a:xfrm>
          <a:prstGeom prst="roundRect">
            <a:avLst/>
          </a:prstGeom>
          <a:blipFill>
            <a:blip r:embed="rId4" cstate="email"/>
            <a:stretch>
              <a:fillRect/>
            </a:stretch>
          </a:blip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Планета Солнечной системы, вторая по счету от Солнца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4800600" y="2286000"/>
            <a:ext cx="68580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5562600" y="3810000"/>
            <a:ext cx="3429000" cy="2819400"/>
          </a:xfrm>
          <a:prstGeom prst="roundRect">
            <a:avLst/>
          </a:prstGeom>
          <a:blipFill>
            <a:blip r:embed="rId4" cstate="email"/>
            <a:stretch>
              <a:fillRect/>
            </a:stretch>
          </a:blip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Планета, на которой мы живём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5486400" y="914400"/>
            <a:ext cx="68580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3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8" dur="25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77" grpId="0" animBg="1"/>
      <p:bldP spid="80" grpId="0" animBg="1"/>
      <p:bldP spid="81" grpId="0" animBg="1"/>
      <p:bldP spid="83" grpId="0" animBg="1"/>
      <p:bldP spid="85" grpId="0" animBg="1"/>
      <p:bldP spid="87" grpId="0" animBg="1"/>
      <p:bldP spid="89" grpId="0" animBg="1"/>
      <p:bldP spid="91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6"/>
          <p:cNvSpPr>
            <a:spLocks noGrp="1"/>
          </p:cNvSpPr>
          <p:nvPr>
            <p:ph type="title"/>
          </p:nvPr>
        </p:nvSpPr>
        <p:spPr>
          <a:xfrm>
            <a:off x="2362200" y="0"/>
            <a:ext cx="4648200" cy="788987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3600" b="1" cap="all" dirty="0" smtClean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Что такое ВСЕЛЕННАЯ?</a:t>
            </a:r>
            <a:endParaRPr lang="ru-RU" sz="3600" b="1" cap="all" dirty="0"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8" name="Содержимое 4"/>
          <p:cNvSpPr>
            <a:spLocks noGrp="1"/>
          </p:cNvSpPr>
          <p:nvPr>
            <p:ph sz="half" idx="1"/>
          </p:nvPr>
        </p:nvSpPr>
        <p:spPr>
          <a:xfrm>
            <a:off x="1066800" y="990600"/>
            <a:ext cx="7315472" cy="1676400"/>
          </a:xfrm>
          <a:prstGeom prst="rect">
            <a:avLst/>
          </a:prstGeom>
          <a:ln/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Вселенная… Красивое, величественное слово. Это огромное пространство, которое заполнено звёздами, планетами, галактиками, чёрными дырами. Частичкой  её  является наша Земля.</a:t>
            </a:r>
            <a:endParaRPr lang="ru-RU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Рисунок 5" descr="р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629400" y="3276600"/>
            <a:ext cx="2238997" cy="3259842"/>
          </a:xfrm>
          <a:prstGeom prst="rect">
            <a:avLst/>
          </a:prstGeom>
        </p:spPr>
      </p:pic>
      <p:sp>
        <p:nvSpPr>
          <p:cNvPr id="7" name="Содержимое 6"/>
          <p:cNvSpPr txBox="1">
            <a:spLocks/>
          </p:cNvSpPr>
          <p:nvPr/>
        </p:nvSpPr>
        <p:spPr bwMode="auto">
          <a:xfrm>
            <a:off x="2362200" y="0"/>
            <a:ext cx="4648200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Что такое звёзды?</a:t>
            </a:r>
            <a:endParaRPr kumimoji="0" lang="ru-RU" sz="3600" b="1" i="0" u="none" strike="noStrike" kern="1200" cap="small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9" name="Содержимое 4"/>
          <p:cNvSpPr txBox="1">
            <a:spLocks/>
          </p:cNvSpPr>
          <p:nvPr/>
        </p:nvSpPr>
        <p:spPr bwMode="auto">
          <a:xfrm>
            <a:off x="1066800" y="990600"/>
            <a:ext cx="7315472" cy="9144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1002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Звезда - это небесное тело (раскаленный газовый шар),  ночью видимое как светящаяся точка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AutoShape 4" descr="Картинки по запросу красные звезды космо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Картинки по запросу красные звезды космо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Картинки по запросу красные звезды космо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 animBg="1"/>
      <p:bldP spid="8" grpId="1" uiExpand="1" build="p" animBg="1"/>
      <p:bldP spid="7" grpId="0"/>
      <p:bldP spid="9" grpId="1" uiExpand="1" build="allAtOnce" animBg="1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Картинки по запросу млечный путь гифка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"/>
            <a:ext cx="9144000" cy="682233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24000" y="0"/>
            <a:ext cx="6196632" cy="1200329"/>
          </a:xfrm>
          <a:prstGeom prst="rect">
            <a:avLst/>
          </a:prstGeom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Что ты чувствуешь, 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когда видишь  звёздное небо?</a:t>
            </a:r>
          </a:p>
        </p:txBody>
      </p:sp>
      <p:pic>
        <p:nvPicPr>
          <p:cNvPr id="5" name="что предст когда вид зв.wav">
            <a:hlinkClick r:id="" action="ppaction://media"/>
          </p:cNvPr>
          <p:cNvPicPr>
            <a:picLocks noRot="1" noChangeAspect="1"/>
          </p:cNvPicPr>
          <p:nvPr>
            <a:wavAudioFile r:embed="rId1" name="что предст когда вид зв.wav"/>
          </p:nvPr>
        </p:nvPicPr>
        <p:blipFill>
          <a:blip r:embed="rId6" cstate="email"/>
          <a:stretch>
            <a:fillRect/>
          </a:stretch>
        </p:blipFill>
        <p:spPr>
          <a:xfrm>
            <a:off x="8229600" y="381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2660</TotalTime>
  <Words>827</Words>
  <Application>Microsoft Office PowerPoint</Application>
  <PresentationFormat>Экран (4:3)</PresentationFormat>
  <Paragraphs>210</Paragraphs>
  <Slides>24</Slides>
  <Notes>13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Отчего на Земле сменяются день и ночь?</vt:lpstr>
      <vt:lpstr>Презентация PowerPoint</vt:lpstr>
      <vt:lpstr>Презентация PowerPoint</vt:lpstr>
      <vt:lpstr>Что такое ВСЕЛЕННАЯ?</vt:lpstr>
      <vt:lpstr>Презентация PowerPoint</vt:lpstr>
      <vt:lpstr>Презентация PowerPoint</vt:lpstr>
      <vt:lpstr>Какие бывают звёзды?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наблюдения звёздного неба</vt:lpstr>
      <vt:lpstr>Синквейн «Вселенная»</vt:lpstr>
      <vt:lpstr>Интернет -ресурсы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Лариса</dc:creator>
  <cp:lastModifiedBy>User</cp:lastModifiedBy>
  <cp:revision>239</cp:revision>
  <cp:lastPrinted>1601-01-01T00:00:00Z</cp:lastPrinted>
  <dcterms:created xsi:type="dcterms:W3CDTF">1601-01-01T00:00:00Z</dcterms:created>
  <dcterms:modified xsi:type="dcterms:W3CDTF">2017-04-18T21:27:36Z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