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97" r:id="rId3"/>
    <p:sldId id="295" r:id="rId4"/>
    <p:sldId id="293" r:id="rId5"/>
    <p:sldId id="259" r:id="rId6"/>
    <p:sldId id="258" r:id="rId7"/>
    <p:sldId id="262" r:id="rId8"/>
    <p:sldId id="260" r:id="rId9"/>
    <p:sldId id="270" r:id="rId10"/>
    <p:sldId id="264" r:id="rId11"/>
    <p:sldId id="263" r:id="rId12"/>
    <p:sldId id="279" r:id="rId13"/>
    <p:sldId id="294" r:id="rId14"/>
    <p:sldId id="265" r:id="rId15"/>
    <p:sldId id="271" r:id="rId16"/>
    <p:sldId id="272" r:id="rId17"/>
    <p:sldId id="273" r:id="rId18"/>
    <p:sldId id="274" r:id="rId19"/>
    <p:sldId id="288" r:id="rId20"/>
    <p:sldId id="275" r:id="rId21"/>
    <p:sldId id="289" r:id="rId22"/>
    <p:sldId id="285" r:id="rId23"/>
    <p:sldId id="286" r:id="rId24"/>
    <p:sldId id="276" r:id="rId25"/>
    <p:sldId id="277" r:id="rId26"/>
    <p:sldId id="280" r:id="rId27"/>
    <p:sldId id="281" r:id="rId28"/>
    <p:sldId id="290" r:id="rId29"/>
    <p:sldId id="267" r:id="rId30"/>
    <p:sldId id="292" r:id="rId31"/>
    <p:sldId id="291" r:id="rId32"/>
    <p:sldId id="298" r:id="rId33"/>
    <p:sldId id="301" r:id="rId34"/>
    <p:sldId id="299" r:id="rId35"/>
    <p:sldId id="296" r:id="rId3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201D-6FDB-45FC-8C7B-06C0DF5C968E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971D-9FCA-4BF4-95EB-D2D4B2DF9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71D-9FCA-4BF4-95EB-D2D4B2DF9FE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71D-9FCA-4BF4-95EB-D2D4B2DF9FE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88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260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912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25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607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84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161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120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030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116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968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image" Target="../media/image9.jp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25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26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28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31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9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2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9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5.wdp"/><Relationship Id="rId4" Type="http://schemas.openxmlformats.org/officeDocument/2006/relationships/image" Target="../media/image49.jpeg"/><Relationship Id="rId9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4168" r="6774" b="39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583" y="269048"/>
            <a:ext cx="5214974" cy="9541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с углубленным изучением иностранного языка</a:t>
            </a:r>
          </a:p>
          <a:p>
            <a:pPr lvl="0" algn="ctr"/>
            <a:r>
              <a:rPr lang="ru-RU" sz="1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Постоянном </a:t>
            </a:r>
            <a:r>
              <a:rPr lang="ru-RU" sz="14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представительстве</a:t>
            </a:r>
          </a:p>
          <a:p>
            <a:pPr lvl="0" algn="ctr"/>
            <a:r>
              <a:rPr lang="ru-RU" sz="14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России при </a:t>
            </a:r>
            <a:r>
              <a:rPr lang="ru-RU" sz="1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ООН </a:t>
            </a:r>
            <a:r>
              <a:rPr lang="ru-RU" sz="14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Нью-Йорке</a:t>
            </a:r>
            <a:endParaRPr lang="ru-RU" sz="14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386242" y="5786454"/>
            <a:ext cx="4757758" cy="684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г. Нью –Йорк, США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2017 год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ru-RU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96947"/>
            <a:ext cx="8072494" cy="2643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Красота своими руками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" y="1832160"/>
            <a:ext cx="230305" cy="7647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9448" y="1556792"/>
            <a:ext cx="4773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718" y="5907581"/>
            <a:ext cx="374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Шаров А.А.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99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188640"/>
            <a:ext cx="550213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Цель и задачи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35862" y="874440"/>
            <a:ext cx="5616624" cy="1546448"/>
          </a:xfrm>
          <a:prstGeom prst="cloudCallout">
            <a:avLst>
              <a:gd name="adj1" fmla="val 34202"/>
              <a:gd name="adj2" fmla="val 774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2" y="3068960"/>
            <a:ext cx="1057264" cy="1858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071546"/>
            <a:ext cx="452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создание композиции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украшения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из природных материалов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страны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пребывания.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798102" y="2852936"/>
            <a:ext cx="6696744" cy="3744416"/>
          </a:xfrm>
          <a:prstGeom prst="cloudCallout">
            <a:avLst>
              <a:gd name="adj1" fmla="val 52329"/>
              <a:gd name="adj2" fmla="val -325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336" y="3155483"/>
            <a:ext cx="5290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и подготовить природный материал.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друзей разных возрастов для изготовления  различных поделок из природных материалов в совместную деятельность, провести мастер – класс.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Выпустить методическое пособие  по изготовлению поделок с целью распространения опыта среди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школы  и их родителей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20871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51920" y="351725"/>
            <a:ext cx="514209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этапы работы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037525"/>
            <a:ext cx="5006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учителем географии изучили литературу и Интернет-источники по теме проекта. Мы узнали о том,  сколько полезных и красивых вещей, сувениров можно сделать своими руками из различных природных материалов, стоит только «включить» свою фантазию.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22">
            <a:off x="985392" y="3875993"/>
            <a:ext cx="621516" cy="658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33">
            <a:off x="1381951" y="4260433"/>
            <a:ext cx="621516" cy="658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43">
            <a:off x="932199" y="4260433"/>
            <a:ext cx="621516" cy="658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6706">
            <a:off x="482444" y="4152133"/>
            <a:ext cx="621516" cy="658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246">
            <a:off x="588833" y="4607141"/>
            <a:ext cx="621516" cy="658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50" y="5335618"/>
            <a:ext cx="685670" cy="6856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1909" y="5628374"/>
            <a:ext cx="785826" cy="785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96" y="5678453"/>
            <a:ext cx="785826" cy="785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60" y="4174663"/>
            <a:ext cx="1324672" cy="861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25" y="4837732"/>
            <a:ext cx="1228725" cy="152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91" y="3777399"/>
            <a:ext cx="1781112" cy="11911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8" y="5437456"/>
            <a:ext cx="1334186" cy="9767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68260" y="1844824"/>
            <a:ext cx="500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 этап: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Собрали  природный  материал на территории  вокруг здания школы.</a:t>
            </a:r>
          </a:p>
        </p:txBody>
      </p:sp>
    </p:spTree>
    <p:extLst>
      <p:ext uri="{BB962C8B-B14F-4D97-AF65-F5344CB8AC3E}">
        <p14:creationId xmlns:p14="http://schemas.microsoft.com/office/powerpoint/2010/main" val="14414857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542699" y="1156649"/>
            <a:ext cx="5616624" cy="2056327"/>
          </a:xfrm>
          <a:prstGeom prst="cloudCallout">
            <a:avLst>
              <a:gd name="adj1" fmla="val -42988"/>
              <a:gd name="adj2" fmla="val 9236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306" y="4077072"/>
            <a:ext cx="1153179" cy="2012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3016" y="1484784"/>
            <a:ext cx="514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Исходя из наших  идей и разнообразия собранного материала, мы приступили к изготовлению различных поделок, чтобы впоследствии объединить их в композицию.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495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688538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34192" y="2852936"/>
            <a:ext cx="72778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изготовление поделок </a:t>
            </a:r>
          </a:p>
        </p:txBody>
      </p:sp>
      <p:pic>
        <p:nvPicPr>
          <p:cNvPr id="27" name="Рисунок 26" descr="candy_dolls_28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810" y="4831282"/>
            <a:ext cx="1025157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2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688538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72109" y="1100126"/>
            <a:ext cx="371394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«Ёлка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 шишек»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Шарова.И.П\Desktop\фото к проекту\P1130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4599" y="2770385"/>
            <a:ext cx="3843405" cy="21602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161768" y="4472877"/>
            <a:ext cx="3312359" cy="1592573"/>
            <a:chOff x="161768" y="4472877"/>
            <a:chExt cx="3312359" cy="1592573"/>
          </a:xfrm>
        </p:grpSpPr>
        <p:sp>
          <p:nvSpPr>
            <p:cNvPr id="9" name="Полилиния 8"/>
            <p:cNvSpPr/>
            <p:nvPr/>
          </p:nvSpPr>
          <p:spPr>
            <a:xfrm>
              <a:off x="161768" y="4472877"/>
              <a:ext cx="3312359" cy="1592573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768" y="4627004"/>
              <a:ext cx="3143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Взяли клей – пистолет и по очереди стали приклеивать шишки, орехи на картон снизу вверх. 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22">
            <a:off x="7515322" y="3508250"/>
            <a:ext cx="621516" cy="65856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286512" y="1785926"/>
            <a:ext cx="2857488" cy="1811368"/>
            <a:chOff x="6286512" y="1785926"/>
            <a:chExt cx="2857488" cy="18113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292" flipH="1">
              <a:off x="6495098" y="2337246"/>
              <a:ext cx="1008742" cy="1260048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6951421" y="1990724"/>
              <a:ext cx="1839017" cy="64807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Полилиния 24"/>
            <p:cNvSpPr/>
            <p:nvPr/>
          </p:nvSpPr>
          <p:spPr>
            <a:xfrm rot="5400000">
              <a:off x="6858000" y="1214438"/>
              <a:ext cx="1714512" cy="285748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72264" y="3500438"/>
            <a:ext cx="2571736" cy="1785950"/>
            <a:chOff x="6572264" y="3500438"/>
            <a:chExt cx="2571736" cy="1785950"/>
          </a:xfrm>
        </p:grpSpPr>
        <p:sp>
          <p:nvSpPr>
            <p:cNvPr id="11" name="Овал 10"/>
            <p:cNvSpPr/>
            <p:nvPr/>
          </p:nvSpPr>
          <p:spPr>
            <a:xfrm>
              <a:off x="6974288" y="4482242"/>
              <a:ext cx="1839017" cy="64807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867465" y="4164414"/>
              <a:ext cx="621516" cy="65856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75614">
              <a:off x="7454346" y="4197539"/>
              <a:ext cx="621516" cy="65856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80693">
              <a:off x="8257755" y="4436305"/>
              <a:ext cx="621516" cy="65856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2167">
              <a:off x="7836626" y="4546298"/>
              <a:ext cx="621516" cy="65856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 flipH="1">
              <a:off x="7141687" y="4284771"/>
              <a:ext cx="479590" cy="65856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6975586" y="4476999"/>
              <a:ext cx="661131" cy="65856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327689" y="4537686"/>
              <a:ext cx="621516" cy="65856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146622" y="4164415"/>
              <a:ext cx="621516" cy="65856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408943" y="4168975"/>
              <a:ext cx="621516" cy="65856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1499">
              <a:off x="7914548" y="4150406"/>
              <a:ext cx="621516" cy="65856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274682" y="3828464"/>
              <a:ext cx="621516" cy="65856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4551">
              <a:off x="7741237" y="3828464"/>
              <a:ext cx="621516" cy="658560"/>
            </a:xfrm>
            <a:prstGeom prst="rect">
              <a:avLst/>
            </a:prstGeom>
          </p:spPr>
        </p:pic>
        <p:sp>
          <p:nvSpPr>
            <p:cNvPr id="28" name="Полилиния 27"/>
            <p:cNvSpPr/>
            <p:nvPr/>
          </p:nvSpPr>
          <p:spPr>
            <a:xfrm rot="5400000">
              <a:off x="6965157" y="3107545"/>
              <a:ext cx="1785950" cy="257173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3879" y="3282409"/>
            <a:ext cx="3399989" cy="923330"/>
            <a:chOff x="313879" y="3282409"/>
            <a:chExt cx="3399989" cy="923330"/>
          </a:xfrm>
        </p:grpSpPr>
        <p:sp>
          <p:nvSpPr>
            <p:cNvPr id="10" name="Полилиния 9"/>
            <p:cNvSpPr/>
            <p:nvPr/>
          </p:nvSpPr>
          <p:spPr>
            <a:xfrm flipV="1">
              <a:off x="313879" y="3317622"/>
              <a:ext cx="3399989" cy="66185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1560" y="3282409"/>
              <a:ext cx="3043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Вырезали круг из картона коричневого цвета.</a:t>
              </a:r>
            </a:p>
            <a:p>
              <a:pPr marL="342900" indent="-342900">
                <a:buAutoNum type="arabicPeriod"/>
              </a:pPr>
              <a:endParaRPr lang="ru-RU" dirty="0"/>
            </a:p>
          </p:txBody>
        </p:sp>
      </p:grpSp>
      <p:pic>
        <p:nvPicPr>
          <p:cNvPr id="27" name="Рисунок 26" descr="candy_dolls_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6810" y="4831282"/>
            <a:ext cx="1025157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21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62444" y="1054344"/>
            <a:ext cx="3603196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2. «Кофейная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Ёлка»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099" name="Picture 3" descr="C:\Users\Шарова.И.П\Desktop\фото к проекту\P1130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10709" y="2718589"/>
            <a:ext cx="3937028" cy="221457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0034" y="2643182"/>
            <a:ext cx="3071834" cy="1214448"/>
            <a:chOff x="500034" y="2643182"/>
            <a:chExt cx="3071834" cy="1214448"/>
          </a:xfrm>
        </p:grpSpPr>
        <p:sp>
          <p:nvSpPr>
            <p:cNvPr id="11" name="Полилиния 10"/>
            <p:cNvSpPr/>
            <p:nvPr/>
          </p:nvSpPr>
          <p:spPr>
            <a:xfrm flipV="1">
              <a:off x="500034" y="2643182"/>
              <a:ext cx="3071834" cy="121444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4348" y="2786060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Склеили  конус из плотного картона коричневого цвета.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3929066"/>
            <a:ext cx="3429024" cy="1631480"/>
            <a:chOff x="357158" y="3929066"/>
            <a:chExt cx="3429024" cy="1631480"/>
          </a:xfrm>
        </p:grpSpPr>
        <p:sp>
          <p:nvSpPr>
            <p:cNvPr id="12" name="Полилиния 11"/>
            <p:cNvSpPr/>
            <p:nvPr/>
          </p:nvSpPr>
          <p:spPr>
            <a:xfrm flipH="1" flipV="1">
              <a:off x="357158" y="3929066"/>
              <a:ext cx="3429024" cy="163148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472" y="410820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Взяли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клей – пистолет и по очереди стали приклеивать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зерна кофе и плодоножки от желудей.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1472" y="5643578"/>
            <a:ext cx="3176099" cy="801208"/>
            <a:chOff x="571472" y="5643578"/>
            <a:chExt cx="3176099" cy="801208"/>
          </a:xfrm>
        </p:grpSpPr>
        <p:sp>
          <p:nvSpPr>
            <p:cNvPr id="13" name="Полилиния 12"/>
            <p:cNvSpPr/>
            <p:nvPr/>
          </p:nvSpPr>
          <p:spPr>
            <a:xfrm>
              <a:off x="571472" y="5643578"/>
              <a:ext cx="3176099" cy="80120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4926" y="572470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Вырезали из фольги звёздочки и украсили ёлку.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86578" y="285728"/>
            <a:ext cx="2071702" cy="2066076"/>
            <a:chOff x="6786578" y="285728"/>
            <a:chExt cx="2071702" cy="20660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0068" flipH="1">
              <a:off x="7105552" y="1128485"/>
              <a:ext cx="979339" cy="122331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272" y="357166"/>
              <a:ext cx="859791" cy="1698352"/>
            </a:xfrm>
            <a:prstGeom prst="rect">
              <a:avLst/>
            </a:prstGeom>
          </p:spPr>
        </p:pic>
        <p:sp>
          <p:nvSpPr>
            <p:cNvPr id="26" name="Полилиния 25"/>
            <p:cNvSpPr/>
            <p:nvPr/>
          </p:nvSpPr>
          <p:spPr>
            <a:xfrm rot="5400000">
              <a:off x="6822297" y="250009"/>
              <a:ext cx="2000264" cy="207170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15206" y="2428868"/>
            <a:ext cx="1714512" cy="1285884"/>
            <a:chOff x="7215206" y="2428868"/>
            <a:chExt cx="1714512" cy="12858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20" y="2500306"/>
              <a:ext cx="1241181" cy="116974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Полилиния 26"/>
            <p:cNvSpPr/>
            <p:nvPr/>
          </p:nvSpPr>
          <p:spPr>
            <a:xfrm rot="5400000" flipV="1">
              <a:off x="7429520" y="2214554"/>
              <a:ext cx="1285884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498576" y="3911117"/>
            <a:ext cx="1292615" cy="1149977"/>
            <a:chOff x="7498576" y="3911117"/>
            <a:chExt cx="1292615" cy="114997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7917">
              <a:off x="8026654" y="3954696"/>
              <a:ext cx="649522" cy="64952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0029">
              <a:off x="8016892" y="4230687"/>
              <a:ext cx="661935" cy="66193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033" y="4214818"/>
              <a:ext cx="785826" cy="785826"/>
            </a:xfrm>
            <a:prstGeom prst="rect">
              <a:avLst/>
            </a:prstGeom>
          </p:spPr>
        </p:pic>
        <p:sp>
          <p:nvSpPr>
            <p:cNvPr id="28" name="Полилиния 27"/>
            <p:cNvSpPr/>
            <p:nvPr/>
          </p:nvSpPr>
          <p:spPr>
            <a:xfrm rot="233491">
              <a:off x="7498576" y="3911117"/>
              <a:ext cx="1292615" cy="1149977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00826" y="5143512"/>
            <a:ext cx="1428760" cy="1214446"/>
            <a:chOff x="6500826" y="5143512"/>
            <a:chExt cx="1428760" cy="1214446"/>
          </a:xfrm>
        </p:grpSpPr>
        <p:pic>
          <p:nvPicPr>
            <p:cNvPr id="1026" name="Picture 2" descr="C:\Users\Шарова.И.П\Desktop\фото к проекту\silver-star-3301715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5643578"/>
              <a:ext cx="533627" cy="52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Шарова.И.П\Desktop\фото к проекту\silver-star-3301715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82">
              <a:off x="7178131" y="5398860"/>
              <a:ext cx="533627" cy="52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Шарова.И.П\Desktop\фото к проекту\silver-star-3301715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40628">
              <a:off x="6747209" y="5183185"/>
              <a:ext cx="533627" cy="52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олилиния 28"/>
            <p:cNvSpPr/>
            <p:nvPr/>
          </p:nvSpPr>
          <p:spPr>
            <a:xfrm rot="5400000">
              <a:off x="6607983" y="5036355"/>
              <a:ext cx="1214446" cy="14287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2451" y="5041116"/>
            <a:ext cx="1107289" cy="1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9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02248" y="1580958"/>
            <a:ext cx="3904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3. «Черепаха»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2" name="Рисунок 21" descr="P11304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339" y="2620307"/>
            <a:ext cx="2758985" cy="2000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6715140" y="357166"/>
            <a:ext cx="1785950" cy="1143032"/>
            <a:chOff x="6715140" y="357166"/>
            <a:chExt cx="1785950" cy="1143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454" y="500042"/>
              <a:ext cx="1324672" cy="861037"/>
            </a:xfrm>
            <a:prstGeom prst="rect">
              <a:avLst/>
            </a:prstGeom>
          </p:spPr>
        </p:pic>
        <p:sp>
          <p:nvSpPr>
            <p:cNvPr id="24" name="Полилиния 23"/>
            <p:cNvSpPr/>
            <p:nvPr/>
          </p:nvSpPr>
          <p:spPr>
            <a:xfrm rot="5400000">
              <a:off x="7036599" y="35707"/>
              <a:ext cx="1143032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97607" y="4613775"/>
            <a:ext cx="1733596" cy="1216494"/>
            <a:chOff x="7391642" y="5343812"/>
            <a:chExt cx="1733596" cy="121649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795" y="5480378"/>
              <a:ext cx="686044" cy="68604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809" y="5539806"/>
              <a:ext cx="785826" cy="78582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6424">
              <a:off x="8163326" y="5583764"/>
              <a:ext cx="785826" cy="785826"/>
            </a:xfrm>
            <a:prstGeom prst="rect">
              <a:avLst/>
            </a:prstGeom>
          </p:spPr>
        </p:pic>
        <p:sp>
          <p:nvSpPr>
            <p:cNvPr id="26" name="Полилиния 25"/>
            <p:cNvSpPr/>
            <p:nvPr/>
          </p:nvSpPr>
          <p:spPr>
            <a:xfrm rot="233491">
              <a:off x="7391642" y="5343812"/>
              <a:ext cx="1733596" cy="121649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065736" y="3071809"/>
            <a:ext cx="1643074" cy="1428760"/>
            <a:chOff x="9252520" y="3110664"/>
            <a:chExt cx="1643074" cy="142876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466" y="3204453"/>
              <a:ext cx="1241181" cy="124118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Полилиния 26"/>
            <p:cNvSpPr/>
            <p:nvPr/>
          </p:nvSpPr>
          <p:spPr>
            <a:xfrm rot="5400000">
              <a:off x="9359677" y="3003507"/>
              <a:ext cx="1428760" cy="164307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969945" y="1571613"/>
            <a:ext cx="1714512" cy="1227939"/>
            <a:chOff x="7000891" y="1701019"/>
            <a:chExt cx="1714512" cy="122793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758048" y="1609240"/>
              <a:ext cx="721538" cy="90509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6477">
              <a:off x="7677386" y="2042803"/>
              <a:ext cx="416673" cy="1290300"/>
            </a:xfrm>
            <a:prstGeom prst="rect">
              <a:avLst/>
            </a:prstGeom>
          </p:spPr>
        </p:pic>
        <p:sp>
          <p:nvSpPr>
            <p:cNvPr id="25" name="Полилиния 24"/>
            <p:cNvSpPr/>
            <p:nvPr/>
          </p:nvSpPr>
          <p:spPr>
            <a:xfrm rot="5400000" flipV="1">
              <a:off x="7286631" y="1500186"/>
              <a:ext cx="1143032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3330">
              <a:off x="7267919" y="1759052"/>
              <a:ext cx="566051" cy="78174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92893" y="3071809"/>
            <a:ext cx="3071834" cy="789208"/>
            <a:chOff x="392893" y="3071809"/>
            <a:chExt cx="3071834" cy="789208"/>
          </a:xfrm>
        </p:grpSpPr>
        <p:sp>
          <p:nvSpPr>
            <p:cNvPr id="11" name="Полилиния 10"/>
            <p:cNvSpPr/>
            <p:nvPr/>
          </p:nvSpPr>
          <p:spPr>
            <a:xfrm flipH="1" flipV="1">
              <a:off x="392893" y="3071809"/>
              <a:ext cx="3071834" cy="71438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596" y="32146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Взяли половинку  кокоса.</a:t>
              </a:r>
            </a:p>
            <a:p>
              <a:endPara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-71470" y="3929066"/>
            <a:ext cx="3857620" cy="1247131"/>
            <a:chOff x="-71470" y="3929066"/>
            <a:chExt cx="3857620" cy="1247131"/>
          </a:xfrm>
        </p:grpSpPr>
        <p:sp>
          <p:nvSpPr>
            <p:cNvPr id="12" name="Полилиния 11"/>
            <p:cNvSpPr/>
            <p:nvPr/>
          </p:nvSpPr>
          <p:spPr>
            <a:xfrm rot="5400000" flipV="1">
              <a:off x="1250117" y="2640164"/>
              <a:ext cx="1214446" cy="385762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3929066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Вместо головы приклеили на  кокос половину шишки. На место глаз и носа приклеили кофейные зёрна. 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876" y="5286388"/>
            <a:ext cx="3286116" cy="785818"/>
            <a:chOff x="142876" y="5286388"/>
            <a:chExt cx="3286116" cy="785818"/>
          </a:xfrm>
        </p:grpSpPr>
        <p:sp>
          <p:nvSpPr>
            <p:cNvPr id="13" name="Полилиния 12"/>
            <p:cNvSpPr/>
            <p:nvPr/>
          </p:nvSpPr>
          <p:spPr>
            <a:xfrm rot="5400000" flipV="1">
              <a:off x="1393025" y="4036239"/>
              <a:ext cx="785818" cy="328611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20" y="52863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ног и хвостика взяли длинные шишки.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11459" y="5490107"/>
            <a:ext cx="3286148" cy="1071594"/>
            <a:chOff x="3511459" y="5490107"/>
            <a:chExt cx="3286148" cy="1071594"/>
          </a:xfrm>
        </p:grpSpPr>
        <p:sp>
          <p:nvSpPr>
            <p:cNvPr id="14" name="Полилиния 13"/>
            <p:cNvSpPr/>
            <p:nvPr/>
          </p:nvSpPr>
          <p:spPr>
            <a:xfrm rot="5400000">
              <a:off x="4618736" y="4382830"/>
              <a:ext cx="1071594" cy="328614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1868" y="550070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 панцирь наклеили плодоножки желудей и зерна кофе.</a:t>
              </a:r>
            </a:p>
          </p:txBody>
        </p:sp>
      </p:grpSp>
      <p:pic>
        <p:nvPicPr>
          <p:cNvPr id="32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2480" y="4829634"/>
            <a:ext cx="121266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679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91218" y="957250"/>
            <a:ext cx="3976009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4. «Мышка»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Шарова.И.П\Desktop\фото к проекту\P113047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40" b="3227"/>
          <a:stretch>
            <a:fillRect/>
          </a:stretch>
        </p:blipFill>
        <p:spPr bwMode="auto">
          <a:xfrm>
            <a:off x="4071934" y="1714488"/>
            <a:ext cx="2214578" cy="332186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3174131" y="5385927"/>
            <a:ext cx="3643338" cy="1143008"/>
            <a:chOff x="3420836" y="5356502"/>
            <a:chExt cx="3643338" cy="1143008"/>
          </a:xfrm>
        </p:grpSpPr>
        <p:sp>
          <p:nvSpPr>
            <p:cNvPr id="14" name="Полилиния 13"/>
            <p:cNvSpPr/>
            <p:nvPr/>
          </p:nvSpPr>
          <p:spPr>
            <a:xfrm rot="5400000" flipV="1">
              <a:off x="4671001" y="4106337"/>
              <a:ext cx="1143008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7286" y="5495766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воста взяли длинную шишку, для ног -плодоножки.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58016" y="285728"/>
            <a:ext cx="1306501" cy="1357322"/>
            <a:chOff x="6858016" y="285728"/>
            <a:chExt cx="1306501" cy="135732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r="3220" b="-7959"/>
            <a:stretch>
              <a:fillRect/>
            </a:stretch>
          </p:blipFill>
          <p:spPr>
            <a:xfrm rot="18371778">
              <a:off x="7046770" y="398462"/>
              <a:ext cx="1055253" cy="1180241"/>
            </a:xfrm>
            <a:prstGeom prst="rect">
              <a:avLst/>
            </a:prstGeom>
          </p:spPr>
        </p:pic>
        <p:sp>
          <p:nvSpPr>
            <p:cNvPr id="19" name="Полилиния 18"/>
            <p:cNvSpPr/>
            <p:nvPr/>
          </p:nvSpPr>
          <p:spPr>
            <a:xfrm rot="5400000">
              <a:off x="6822297" y="321447"/>
              <a:ext cx="1357322" cy="128588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681528" y="1721964"/>
            <a:ext cx="1714512" cy="1549525"/>
            <a:chOff x="6786578" y="2345078"/>
            <a:chExt cx="1714512" cy="154952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7259">
              <a:off x="6937783" y="2345078"/>
              <a:ext cx="1502197" cy="1549525"/>
            </a:xfrm>
            <a:prstGeom prst="rect">
              <a:avLst/>
            </a:prstGeom>
          </p:spPr>
        </p:pic>
        <p:sp>
          <p:nvSpPr>
            <p:cNvPr id="20" name="Полилиния 19"/>
            <p:cNvSpPr/>
            <p:nvPr/>
          </p:nvSpPr>
          <p:spPr>
            <a:xfrm rot="5400000" flipV="1">
              <a:off x="6893735" y="2250273"/>
              <a:ext cx="1500198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646883" y="3419484"/>
            <a:ext cx="1899845" cy="835886"/>
            <a:chOff x="6551035" y="4064009"/>
            <a:chExt cx="1899845" cy="83588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6" r="3220" b="23494"/>
            <a:stretch>
              <a:fillRect/>
            </a:stretch>
          </p:blipFill>
          <p:spPr>
            <a:xfrm rot="18371778">
              <a:off x="6704688" y="4045425"/>
              <a:ext cx="535782" cy="71751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6" r="3220" b="23494"/>
            <a:stretch>
              <a:fillRect/>
            </a:stretch>
          </p:blipFill>
          <p:spPr>
            <a:xfrm rot="14642832" flipV="1">
              <a:off x="7662223" y="4068773"/>
              <a:ext cx="550464" cy="753338"/>
            </a:xfrm>
            <a:prstGeom prst="rect">
              <a:avLst/>
            </a:prstGeom>
          </p:spPr>
        </p:pic>
        <p:sp>
          <p:nvSpPr>
            <p:cNvPr id="21" name="Полилиния 20"/>
            <p:cNvSpPr/>
            <p:nvPr/>
          </p:nvSpPr>
          <p:spPr>
            <a:xfrm rot="233491">
              <a:off x="6551035" y="4064009"/>
              <a:ext cx="1899845" cy="83588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5720" y="2857496"/>
            <a:ext cx="3214710" cy="928694"/>
            <a:chOff x="285720" y="2857496"/>
            <a:chExt cx="3214710" cy="928694"/>
          </a:xfrm>
        </p:grpSpPr>
        <p:sp>
          <p:nvSpPr>
            <p:cNvPr id="11" name="Полилиния 10"/>
            <p:cNvSpPr/>
            <p:nvPr/>
          </p:nvSpPr>
          <p:spPr>
            <a:xfrm flipV="1">
              <a:off x="285720" y="2857496"/>
              <a:ext cx="3214710" cy="92869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158" y="2928934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тела мышки взяли большую шишку.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3929066"/>
            <a:ext cx="3643338" cy="857256"/>
            <a:chOff x="0" y="3929066"/>
            <a:chExt cx="3643338" cy="857256"/>
          </a:xfrm>
        </p:grpSpPr>
        <p:sp>
          <p:nvSpPr>
            <p:cNvPr id="12" name="Полилиния 11"/>
            <p:cNvSpPr/>
            <p:nvPr/>
          </p:nvSpPr>
          <p:spPr>
            <a:xfrm rot="5400000" flipV="1">
              <a:off x="1393041" y="2536025"/>
              <a:ext cx="857256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20" y="4000504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Сверху приклеили жёлудь и плодоножки.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4857760"/>
            <a:ext cx="3286148" cy="1428760"/>
            <a:chOff x="0" y="4857760"/>
            <a:chExt cx="3286148" cy="1428760"/>
          </a:xfrm>
        </p:grpSpPr>
        <p:sp>
          <p:nvSpPr>
            <p:cNvPr id="13" name="Полилиния 12"/>
            <p:cNvSpPr/>
            <p:nvPr/>
          </p:nvSpPr>
          <p:spPr>
            <a:xfrm flipH="1" flipV="1">
              <a:off x="0" y="4857760"/>
              <a:ext cx="3286148" cy="14287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0" y="5000636"/>
              <a:ext cx="3286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место глаз и носа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поместили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кофейные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зёрна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место усов - высушенные еловые иголки. 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747244" y="4528671"/>
            <a:ext cx="1643074" cy="1428760"/>
            <a:chOff x="9252520" y="3110664"/>
            <a:chExt cx="1643074" cy="142876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466" y="3204453"/>
              <a:ext cx="1241181" cy="124118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Полилиния 26"/>
            <p:cNvSpPr/>
            <p:nvPr/>
          </p:nvSpPr>
          <p:spPr>
            <a:xfrm rot="5400000">
              <a:off x="9359677" y="3003507"/>
              <a:ext cx="1428760" cy="164307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98" y="4786322"/>
            <a:ext cx="1006010" cy="2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9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08978" y="1385878"/>
            <a:ext cx="379761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5. Композиция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«Грибы»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11760" y="5403659"/>
            <a:ext cx="3286148" cy="1071570"/>
            <a:chOff x="2411760" y="5403659"/>
            <a:chExt cx="3286148" cy="1071570"/>
          </a:xfrm>
        </p:grpSpPr>
        <p:sp>
          <p:nvSpPr>
            <p:cNvPr id="11" name="Полилиния 10"/>
            <p:cNvSpPr/>
            <p:nvPr/>
          </p:nvSpPr>
          <p:spPr>
            <a:xfrm rot="5400000">
              <a:off x="3519049" y="4296370"/>
              <a:ext cx="1071570" cy="328614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2666" y="5516894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основу приклеили зелёный мох, орехи, сухие плоды и семена.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41233" y="2115479"/>
            <a:ext cx="1715571" cy="1097261"/>
            <a:chOff x="7175370" y="2188864"/>
            <a:chExt cx="1715571" cy="109726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7915355" y="1651149"/>
              <a:ext cx="329345" cy="162182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6477">
              <a:off x="7664270" y="2293283"/>
              <a:ext cx="389022" cy="1204672"/>
            </a:xfrm>
            <a:prstGeom prst="rect">
              <a:avLst/>
            </a:prstGeom>
          </p:spPr>
        </p:pic>
        <p:sp>
          <p:nvSpPr>
            <p:cNvPr id="19" name="Полилиния 18"/>
            <p:cNvSpPr/>
            <p:nvPr/>
          </p:nvSpPr>
          <p:spPr>
            <a:xfrm rot="5400000" flipV="1">
              <a:off x="7480178" y="1908024"/>
              <a:ext cx="1097261" cy="165894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4924">
              <a:off x="7511759" y="2119076"/>
              <a:ext cx="417290" cy="109006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856811" y="4945378"/>
            <a:ext cx="1785950" cy="1143032"/>
            <a:chOff x="6786578" y="4929198"/>
            <a:chExt cx="1785950" cy="1143032"/>
          </a:xfrm>
        </p:grpSpPr>
        <p:sp>
          <p:nvSpPr>
            <p:cNvPr id="14" name="Полилиния 13"/>
            <p:cNvSpPr/>
            <p:nvPr/>
          </p:nvSpPr>
          <p:spPr>
            <a:xfrm rot="5400000">
              <a:off x="7108037" y="4607739"/>
              <a:ext cx="1143032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892" y="5072074"/>
              <a:ext cx="1324672" cy="861037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000892" y="3500438"/>
            <a:ext cx="1785950" cy="1214446"/>
            <a:chOff x="7000892" y="3500438"/>
            <a:chExt cx="1785950" cy="1214446"/>
          </a:xfrm>
        </p:grpSpPr>
        <p:sp>
          <p:nvSpPr>
            <p:cNvPr id="21" name="Полилиния 20"/>
            <p:cNvSpPr/>
            <p:nvPr/>
          </p:nvSpPr>
          <p:spPr>
            <a:xfrm rot="5400000" flipV="1">
              <a:off x="7286644" y="3214686"/>
              <a:ext cx="1214446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342" y="3619289"/>
              <a:ext cx="1334186" cy="976744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6858016" y="500042"/>
            <a:ext cx="2000264" cy="1214446"/>
            <a:chOff x="6858016" y="500042"/>
            <a:chExt cx="2000264" cy="1214446"/>
          </a:xfrm>
        </p:grpSpPr>
        <p:sp>
          <p:nvSpPr>
            <p:cNvPr id="22" name="Полилиния 21"/>
            <p:cNvSpPr/>
            <p:nvPr/>
          </p:nvSpPr>
          <p:spPr>
            <a:xfrm rot="5400000">
              <a:off x="7250925" y="107133"/>
              <a:ext cx="1214446" cy="200026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731" y="500042"/>
              <a:ext cx="1781112" cy="119111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14282" y="3000372"/>
            <a:ext cx="3571900" cy="923330"/>
            <a:chOff x="214282" y="3000372"/>
            <a:chExt cx="3571900" cy="923330"/>
          </a:xfrm>
        </p:grpSpPr>
        <p:sp>
          <p:nvSpPr>
            <p:cNvPr id="12" name="Полилиния 11"/>
            <p:cNvSpPr/>
            <p:nvPr/>
          </p:nvSpPr>
          <p:spPr>
            <a:xfrm>
              <a:off x="214282" y="3000372"/>
              <a:ext cx="3571900" cy="799969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34" y="300037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половинку  кокоса.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-23781" y="4069260"/>
            <a:ext cx="3643338" cy="1071570"/>
            <a:chOff x="-23781" y="4069260"/>
            <a:chExt cx="3643338" cy="1071570"/>
          </a:xfrm>
        </p:grpSpPr>
        <p:sp>
          <p:nvSpPr>
            <p:cNvPr id="10" name="Полилиния 9"/>
            <p:cNvSpPr/>
            <p:nvPr/>
          </p:nvSpPr>
          <p:spPr>
            <a:xfrm rot="5400000" flipV="1">
              <a:off x="1262103" y="2783376"/>
              <a:ext cx="1071570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20" y="4143380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Длинные шишки приклеили на  кокос, а на шишки – каштаны. 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49356"/>
            <a:ext cx="2223699" cy="2140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Рисунок 27" descr="candy_dolls_286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2610" y="4779591"/>
            <a:ext cx="1025157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9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869124" y="1371588"/>
            <a:ext cx="4441126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6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 Композиция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«Грибная поляна»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Шарова.И.П\Desktop\фото к проекту\IMG_4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85992"/>
            <a:ext cx="2967280" cy="20002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358050" y="3571876"/>
            <a:ext cx="1785950" cy="1214446"/>
            <a:chOff x="7358050" y="3571876"/>
            <a:chExt cx="1785950" cy="121444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59196">
              <a:off x="8089629" y="3085685"/>
              <a:ext cx="352755" cy="1737105"/>
            </a:xfrm>
            <a:prstGeom prst="rect">
              <a:avLst/>
            </a:prstGeom>
          </p:spPr>
        </p:pic>
        <p:sp>
          <p:nvSpPr>
            <p:cNvPr id="14" name="Полилиния 13"/>
            <p:cNvSpPr/>
            <p:nvPr/>
          </p:nvSpPr>
          <p:spPr>
            <a:xfrm rot="5400000" flipV="1">
              <a:off x="7643802" y="3286124"/>
              <a:ext cx="1214446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4924">
              <a:off x="7956662" y="3856579"/>
              <a:ext cx="446951" cy="116755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143768" y="5143512"/>
            <a:ext cx="1785950" cy="1214446"/>
            <a:chOff x="7000892" y="3500438"/>
            <a:chExt cx="1785950" cy="1214446"/>
          </a:xfrm>
        </p:grpSpPr>
        <p:sp>
          <p:nvSpPr>
            <p:cNvPr id="18" name="Полилиния 17"/>
            <p:cNvSpPr/>
            <p:nvPr/>
          </p:nvSpPr>
          <p:spPr>
            <a:xfrm rot="5400000" flipV="1">
              <a:off x="7286644" y="3214686"/>
              <a:ext cx="1214446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342" y="3619289"/>
              <a:ext cx="1334186" cy="97674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143768" y="1714488"/>
            <a:ext cx="1787160" cy="1608619"/>
            <a:chOff x="6601267" y="4947575"/>
            <a:chExt cx="1787160" cy="160861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22" name="Полилиния 21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86578" y="428604"/>
            <a:ext cx="2357422" cy="1071570"/>
            <a:chOff x="6786578" y="428604"/>
            <a:chExt cx="2357422" cy="1071570"/>
          </a:xfrm>
        </p:grpSpPr>
        <p:pic>
          <p:nvPicPr>
            <p:cNvPr id="24" name="Рисунок 23" descr="woo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0892" y="428604"/>
              <a:ext cx="1905013" cy="1071570"/>
            </a:xfrm>
            <a:prstGeom prst="rect">
              <a:avLst/>
            </a:prstGeom>
          </p:spPr>
        </p:pic>
        <p:sp>
          <p:nvSpPr>
            <p:cNvPr id="25" name="Полилиния 24"/>
            <p:cNvSpPr/>
            <p:nvPr/>
          </p:nvSpPr>
          <p:spPr>
            <a:xfrm rot="5400000">
              <a:off x="7465223" y="-178603"/>
              <a:ext cx="1000132" cy="235742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20" y="2786058"/>
            <a:ext cx="3143272" cy="1137644"/>
            <a:chOff x="285720" y="2786058"/>
            <a:chExt cx="3143272" cy="1137644"/>
          </a:xfrm>
        </p:grpSpPr>
        <p:sp>
          <p:nvSpPr>
            <p:cNvPr id="8" name="Полилиния 7"/>
            <p:cNvSpPr/>
            <p:nvPr/>
          </p:nvSpPr>
          <p:spPr>
            <a:xfrm rot="5400000">
              <a:off x="1321571" y="1750207"/>
              <a:ext cx="1071570" cy="314327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20" y="300037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 сухую кору  дерева.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1113" y="4220182"/>
            <a:ext cx="3500462" cy="1017213"/>
            <a:chOff x="341113" y="4220182"/>
            <a:chExt cx="3500462" cy="1017213"/>
          </a:xfrm>
        </p:grpSpPr>
        <p:sp>
          <p:nvSpPr>
            <p:cNvPr id="9" name="Полилиния 8"/>
            <p:cNvSpPr/>
            <p:nvPr/>
          </p:nvSpPr>
          <p:spPr>
            <a:xfrm rot="5400000" flipV="1">
              <a:off x="1591278" y="2987098"/>
              <a:ext cx="1000132" cy="350046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76" y="422018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Длинные шишки приклеили на  кору, а на шишки – каштаны.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19906" y="5315777"/>
            <a:ext cx="3643338" cy="1071570"/>
            <a:chOff x="3169685" y="5262363"/>
            <a:chExt cx="3643338" cy="1071570"/>
          </a:xfrm>
        </p:grpSpPr>
        <p:sp>
          <p:nvSpPr>
            <p:cNvPr id="10" name="Полилиния 9"/>
            <p:cNvSpPr/>
            <p:nvPr/>
          </p:nvSpPr>
          <p:spPr>
            <a:xfrm rot="5400000" flipH="1" flipV="1">
              <a:off x="4455569" y="3976479"/>
              <a:ext cx="1071570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9186" y="5315777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основу приклеили зелёный мох, лишайники, сухие плоды и семена.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3603" y="4679462"/>
            <a:ext cx="1107289" cy="1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29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700808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7"/>
            <a:ext cx="3635896" cy="683896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2556793" y="5229200"/>
            <a:ext cx="2534027" cy="2449032"/>
            <a:chOff x="-3557227" y="4033264"/>
            <a:chExt cx="3534462" cy="3644968"/>
          </a:xfrm>
        </p:grpSpPr>
        <p:sp>
          <p:nvSpPr>
            <p:cNvPr id="9" name="Овал 8"/>
            <p:cNvSpPr/>
            <p:nvPr/>
          </p:nvSpPr>
          <p:spPr>
            <a:xfrm>
              <a:off x="-2556792" y="5124742"/>
              <a:ext cx="1512168" cy="151216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олилиния 11"/>
            <p:cNvSpPr/>
            <p:nvPr/>
          </p:nvSpPr>
          <p:spPr>
            <a:xfrm rot="294949">
              <a:off x="-3557227" y="6026973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олилиния 17"/>
            <p:cNvSpPr/>
            <p:nvPr/>
          </p:nvSpPr>
          <p:spPr>
            <a:xfrm rot="2866347">
              <a:off x="-3498051" y="5160087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Полилиния 7"/>
            <p:cNvSpPr/>
            <p:nvPr/>
          </p:nvSpPr>
          <p:spPr>
            <a:xfrm rot="4495687">
              <a:off x="-3017092" y="4597073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олилиния 9"/>
            <p:cNvSpPr/>
            <p:nvPr/>
          </p:nvSpPr>
          <p:spPr>
            <a:xfrm rot="6840181">
              <a:off x="-2161184" y="4332802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олилиния 10"/>
            <p:cNvSpPr/>
            <p:nvPr/>
          </p:nvSpPr>
          <p:spPr>
            <a:xfrm rot="9024462">
              <a:off x="-1434569" y="4740368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олилиния 12"/>
            <p:cNvSpPr/>
            <p:nvPr/>
          </p:nvSpPr>
          <p:spPr>
            <a:xfrm rot="18729627">
              <a:off x="-3042445" y="6812905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олилиния 13"/>
            <p:cNvSpPr/>
            <p:nvPr/>
          </p:nvSpPr>
          <p:spPr>
            <a:xfrm rot="11207884">
              <a:off x="-1068597" y="5476543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олилиния 14"/>
            <p:cNvSpPr/>
            <p:nvPr/>
          </p:nvSpPr>
          <p:spPr>
            <a:xfrm rot="13816166">
              <a:off x="-1208440" y="6308608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олилиния 16"/>
            <p:cNvSpPr/>
            <p:nvPr/>
          </p:nvSpPr>
          <p:spPr>
            <a:xfrm rot="16617747">
              <a:off x="-1999587" y="6931938"/>
              <a:ext cx="1045832" cy="446756"/>
            </a:xfrm>
            <a:custGeom>
              <a:avLst/>
              <a:gdLst>
                <a:gd name="connsiteX0" fmla="*/ 919708 w 1045832"/>
                <a:gd name="connsiteY0" fmla="*/ 21088 h 446756"/>
                <a:gd name="connsiteX1" fmla="*/ 919708 w 1045832"/>
                <a:gd name="connsiteY1" fmla="*/ 21088 h 446756"/>
                <a:gd name="connsiteX2" fmla="*/ 446743 w 1045832"/>
                <a:gd name="connsiteY2" fmla="*/ 36853 h 446756"/>
                <a:gd name="connsiteX3" fmla="*/ 289088 w 1045832"/>
                <a:gd name="connsiteY3" fmla="*/ 52619 h 446756"/>
                <a:gd name="connsiteX4" fmla="*/ 194495 w 1045832"/>
                <a:gd name="connsiteY4" fmla="*/ 84150 h 446756"/>
                <a:gd name="connsiteX5" fmla="*/ 99901 w 1045832"/>
                <a:gd name="connsiteY5" fmla="*/ 162977 h 446756"/>
                <a:gd name="connsiteX6" fmla="*/ 52605 w 1045832"/>
                <a:gd name="connsiteY6" fmla="*/ 178743 h 446756"/>
                <a:gd name="connsiteX7" fmla="*/ 21074 w 1045832"/>
                <a:gd name="connsiteY7" fmla="*/ 226039 h 446756"/>
                <a:gd name="connsiteX8" fmla="*/ 21074 w 1045832"/>
                <a:gd name="connsiteY8" fmla="*/ 415225 h 446756"/>
                <a:gd name="connsiteX9" fmla="*/ 115667 w 1045832"/>
                <a:gd name="connsiteY9" fmla="*/ 446756 h 446756"/>
                <a:gd name="connsiteX10" fmla="*/ 415212 w 1045832"/>
                <a:gd name="connsiteY10" fmla="*/ 415225 h 446756"/>
                <a:gd name="connsiteX11" fmla="*/ 557101 w 1045832"/>
                <a:gd name="connsiteY11" fmla="*/ 352163 h 446756"/>
                <a:gd name="connsiteX12" fmla="*/ 620164 w 1045832"/>
                <a:gd name="connsiteY12" fmla="*/ 336398 h 446756"/>
                <a:gd name="connsiteX13" fmla="*/ 667460 w 1045832"/>
                <a:gd name="connsiteY13" fmla="*/ 304867 h 446756"/>
                <a:gd name="connsiteX14" fmla="*/ 762053 w 1045832"/>
                <a:gd name="connsiteY14" fmla="*/ 273336 h 446756"/>
                <a:gd name="connsiteX15" fmla="*/ 872412 w 1045832"/>
                <a:gd name="connsiteY15" fmla="*/ 131446 h 446756"/>
                <a:gd name="connsiteX16" fmla="*/ 903943 w 1045832"/>
                <a:gd name="connsiteY16" fmla="*/ 84150 h 446756"/>
                <a:gd name="connsiteX17" fmla="*/ 998536 w 1045832"/>
                <a:gd name="connsiteY17" fmla="*/ 36853 h 446756"/>
                <a:gd name="connsiteX18" fmla="*/ 1045832 w 1045832"/>
                <a:gd name="connsiteY18" fmla="*/ 5322 h 446756"/>
                <a:gd name="connsiteX19" fmla="*/ 998536 w 1045832"/>
                <a:gd name="connsiteY19" fmla="*/ 21088 h 446756"/>
                <a:gd name="connsiteX20" fmla="*/ 919708 w 1045832"/>
                <a:gd name="connsiteY20" fmla="*/ 21088 h 4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5832" h="446756">
                  <a:moveTo>
                    <a:pt x="919708" y="21088"/>
                  </a:moveTo>
                  <a:lnTo>
                    <a:pt x="919708" y="21088"/>
                  </a:lnTo>
                  <a:lnTo>
                    <a:pt x="446743" y="36853"/>
                  </a:lnTo>
                  <a:cubicBezTo>
                    <a:pt x="393995" y="39490"/>
                    <a:pt x="340997" y="42886"/>
                    <a:pt x="289088" y="52619"/>
                  </a:cubicBezTo>
                  <a:cubicBezTo>
                    <a:pt x="256421" y="58744"/>
                    <a:pt x="194495" y="84150"/>
                    <a:pt x="194495" y="84150"/>
                  </a:cubicBezTo>
                  <a:cubicBezTo>
                    <a:pt x="159627" y="119018"/>
                    <a:pt x="143800" y="141027"/>
                    <a:pt x="99901" y="162977"/>
                  </a:cubicBezTo>
                  <a:cubicBezTo>
                    <a:pt x="85037" y="170409"/>
                    <a:pt x="68370" y="173488"/>
                    <a:pt x="52605" y="178743"/>
                  </a:cubicBezTo>
                  <a:cubicBezTo>
                    <a:pt x="42095" y="194508"/>
                    <a:pt x="29548" y="209092"/>
                    <a:pt x="21074" y="226039"/>
                  </a:cubicBezTo>
                  <a:cubicBezTo>
                    <a:pt x="-5584" y="279354"/>
                    <a:pt x="-8431" y="368861"/>
                    <a:pt x="21074" y="415225"/>
                  </a:cubicBezTo>
                  <a:cubicBezTo>
                    <a:pt x="38918" y="443265"/>
                    <a:pt x="115667" y="446756"/>
                    <a:pt x="115667" y="446756"/>
                  </a:cubicBezTo>
                  <a:cubicBezTo>
                    <a:pt x="212800" y="439818"/>
                    <a:pt x="318664" y="441556"/>
                    <a:pt x="415212" y="415225"/>
                  </a:cubicBezTo>
                  <a:cubicBezTo>
                    <a:pt x="684886" y="341677"/>
                    <a:pt x="392587" y="422668"/>
                    <a:pt x="557101" y="352163"/>
                  </a:cubicBezTo>
                  <a:cubicBezTo>
                    <a:pt x="577017" y="343628"/>
                    <a:pt x="599143" y="341653"/>
                    <a:pt x="620164" y="336398"/>
                  </a:cubicBezTo>
                  <a:cubicBezTo>
                    <a:pt x="635929" y="325888"/>
                    <a:pt x="650145" y="312562"/>
                    <a:pt x="667460" y="304867"/>
                  </a:cubicBezTo>
                  <a:cubicBezTo>
                    <a:pt x="697832" y="291368"/>
                    <a:pt x="762053" y="273336"/>
                    <a:pt x="762053" y="273336"/>
                  </a:cubicBezTo>
                  <a:cubicBezTo>
                    <a:pt x="921433" y="34267"/>
                    <a:pt x="748926" y="279628"/>
                    <a:pt x="872412" y="131446"/>
                  </a:cubicBezTo>
                  <a:cubicBezTo>
                    <a:pt x="884542" y="116890"/>
                    <a:pt x="890545" y="97548"/>
                    <a:pt x="903943" y="84150"/>
                  </a:cubicBezTo>
                  <a:cubicBezTo>
                    <a:pt x="949125" y="38968"/>
                    <a:pt x="947246" y="62498"/>
                    <a:pt x="998536" y="36853"/>
                  </a:cubicBezTo>
                  <a:cubicBezTo>
                    <a:pt x="1015483" y="28379"/>
                    <a:pt x="1045832" y="24270"/>
                    <a:pt x="1045832" y="5322"/>
                  </a:cubicBezTo>
                  <a:cubicBezTo>
                    <a:pt x="1045832" y="-11296"/>
                    <a:pt x="1014301" y="15833"/>
                    <a:pt x="998536" y="21088"/>
                  </a:cubicBezTo>
                  <a:lnTo>
                    <a:pt x="919708" y="210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094582" y="3549319"/>
            <a:ext cx="57241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Средняя общеобразовательная школа с углублённым изучением иностранного языка при Постоянном представительстве России при ООН в Нью-Йорке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представляет…</a:t>
            </a:r>
            <a:endParaRPr lang="ru-RU" sz="28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268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-0.11666 C -0.01893 -0.11898 -0.02049 -0.12129 -0.02014 -0.12361 C -0.01962 -0.12801 -0.01354 -0.14259 -0.01146 -0.14653 C -0.01094 -0.14884 -0.01077 -0.15139 -0.0099 -0.15347 C -0.00799 -0.15833 -0.00295 -0.16736 -0.00295 -0.16736 C -0.00035 -0.17754 0.00972 -0.19977 0.01597 -0.20856 C 0.0184 -0.21805 0.02205 -0.22338 0.02639 -0.23148 C 0.03455 -0.24676 0.04166 -0.26088 0.05052 -0.27523 C 0.05625 -0.28403 0.05347 -0.2868 0.06111 -0.29375 C 0.06354 -0.30301 0.06701 -0.30879 0.07118 -0.31666 C 0.07552 -0.32477 0.07534 -0.3294 0.08159 -0.33495 C 0.08559 -0.35092 0.08003 -0.33333 0.08854 -0.34653 C 0.09253 -0.35278 0.09531 -0.36041 0.09878 -0.36713 C 0.10173 -0.37268 0.11267 -0.38796 0.11771 -0.39259 C 0.12309 -0.40278 0.1276 -0.40578 0.13507 -0.41319 C 0.13698 -0.41504 0.13837 -0.41805 0.1401 -0.42014 C 0.14184 -0.42199 0.14357 -0.42315 0.14531 -0.42477 C 0.14878 -0.43148 0.15434 -0.43842 0.1592 -0.44305 C 0.16059 -0.44444 0.16267 -0.44421 0.16423 -0.44537 C 0.16788 -0.44815 0.17118 -0.45162 0.17465 -0.45463 C 0.17639 -0.45625 0.17986 -0.45926 0.17986 -0.45903 C 0.1868 -0.47268 0.19566 -0.4787 0.20573 -0.4868 C 0.2092 -0.48958 0.21198 -0.49444 0.21597 -0.49606 C 0.22048 -0.49791 0.22396 -0.49907 0.22812 -0.50278 C 0.23021 -0.50463 0.23142 -0.50787 0.23333 -0.50972 C 0.23541 -0.51203 0.23802 -0.51227 0.2401 -0.51435 C 0.24201 -0.5162 0.2434 -0.51921 0.24531 -0.52153 C 0.25642 -0.53264 0.26996 -0.54514 0.28333 -0.55116 C 0.28802 -0.55741 0.29271 -0.56157 0.29878 -0.56481 C 0.30208 -0.5669 0.3092 -0.56944 0.3092 -0.56921 C 0.31996 -0.57916 0.33246 -0.58217 0.34357 -0.59051 C 0.36094 -0.60301 0.34757 -0.59653 0.3592 -0.60162 C 0.36302 -0.60509 0.36736 -0.60741 0.37118 -0.61088 C 0.37326 -0.61273 0.3743 -0.61597 0.37639 -0.61782 C 0.37847 -0.61991 0.38107 -0.6206 0.38333 -0.62245 C 0.3941 -0.63148 0.40173 -0.6412 0.41423 -0.64537 C 0.42257 -0.65278 0.41753 -0.64907 0.42986 -0.65463 C 0.4316 -0.65532 0.43507 -0.65694 0.43507 -0.65671 C 0.44028 -0.6618 0.44496 -0.66227 0.45052 -0.66597 C 0.46632 -0.67639 0.48194 -0.68634 0.49878 -0.69375 C 0.50503 -0.69653 0.50972 -0.70231 0.51597 -0.70509 C 0.52031 -0.70741 0.52986 -0.70972 0.52986 -0.70949 C 0.54635 -0.72453 0.56614 -0.72986 0.58507 -0.73727 C 0.59653 -0.74166 0.60798 -0.74653 0.61944 -0.75116 C 0.62291 -0.75254 0.62621 -0.75509 0.62969 -0.75578 C 0.64878 -0.75903 0.63906 -0.75741 0.6592 -0.76041 C 0.66823 -0.76458 0.6776 -0.76435 0.6868 -0.76713 C 0.70642 -0.77315 0.72535 -0.77986 0.74531 -0.78333 C 0.75607 -0.78819 0.76701 -0.78866 0.77812 -0.79028 C 0.79705 -0.79861 0.82222 -0.79977 0.84184 -0.80162 C 0.85677 -0.80555 0.8717 -0.80856 0.8868 -0.81088 C 0.91528 -0.8206 0.94548 -0.81991 0.97465 -0.82245 C 0.99982 -0.82453 1.02535 -0.8294 1.05052 -0.8294 L 1.0401 -0.8294 " pathEditMode="relative" rAng="0" ptsTypes="ffffffffffffffffffffffffffffffffffffffffffffffffffff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3" y="-3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15141" y="1042966"/>
            <a:ext cx="377363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7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 Композиция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«злаки»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Users\Шарова.И.П\Desktop\фото к проекту\P11304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2275" y="3060542"/>
            <a:ext cx="4738225" cy="224493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929454" y="5214950"/>
            <a:ext cx="1785950" cy="1143032"/>
            <a:chOff x="6929454" y="5214950"/>
            <a:chExt cx="1785950" cy="114303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68" y="5357826"/>
              <a:ext cx="1324672" cy="861037"/>
            </a:xfrm>
            <a:prstGeom prst="rect">
              <a:avLst/>
            </a:prstGeom>
          </p:spPr>
        </p:pic>
        <p:sp>
          <p:nvSpPr>
            <p:cNvPr id="13" name="Полилиния 12"/>
            <p:cNvSpPr/>
            <p:nvPr/>
          </p:nvSpPr>
          <p:spPr>
            <a:xfrm rot="5400000">
              <a:off x="7250913" y="4893491"/>
              <a:ext cx="1143032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913129" y="3833567"/>
            <a:ext cx="1785950" cy="1214446"/>
            <a:chOff x="6913129" y="3833567"/>
            <a:chExt cx="1785950" cy="1214446"/>
          </a:xfrm>
        </p:grpSpPr>
        <p:sp>
          <p:nvSpPr>
            <p:cNvPr id="16" name="Полилиния 15"/>
            <p:cNvSpPr/>
            <p:nvPr/>
          </p:nvSpPr>
          <p:spPr>
            <a:xfrm rot="5400000" flipV="1">
              <a:off x="7198881" y="3547815"/>
              <a:ext cx="1214446" cy="178595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579" y="3952418"/>
              <a:ext cx="1334186" cy="97674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988774" y="187419"/>
            <a:ext cx="1571637" cy="1711094"/>
            <a:chOff x="6988774" y="187419"/>
            <a:chExt cx="1571637" cy="171109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893" y="289896"/>
              <a:ext cx="1228725" cy="1524000"/>
            </a:xfrm>
            <a:prstGeom prst="rect">
              <a:avLst/>
            </a:prstGeom>
          </p:spPr>
        </p:pic>
        <p:sp>
          <p:nvSpPr>
            <p:cNvPr id="18" name="Полилиния 17"/>
            <p:cNvSpPr/>
            <p:nvPr/>
          </p:nvSpPr>
          <p:spPr>
            <a:xfrm rot="10800000">
              <a:off x="6988774" y="187419"/>
              <a:ext cx="1571637" cy="171109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959112" y="2075306"/>
            <a:ext cx="1787160" cy="1608619"/>
            <a:chOff x="6601267" y="4947575"/>
            <a:chExt cx="1787160" cy="160861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22" name="Полилиния 21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720" y="3357562"/>
            <a:ext cx="3643338" cy="994768"/>
            <a:chOff x="285720" y="3357562"/>
            <a:chExt cx="3643338" cy="994768"/>
          </a:xfrm>
        </p:grpSpPr>
        <p:sp>
          <p:nvSpPr>
            <p:cNvPr id="11" name="Полилиния 10"/>
            <p:cNvSpPr/>
            <p:nvPr/>
          </p:nvSpPr>
          <p:spPr>
            <a:xfrm rot="5400000">
              <a:off x="1678761" y="1964521"/>
              <a:ext cx="857256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1472" y="3429000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половинку  кокоса.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102434" y="4390740"/>
            <a:ext cx="3643338" cy="1314545"/>
            <a:chOff x="-102434" y="4390740"/>
            <a:chExt cx="3643338" cy="1314545"/>
          </a:xfrm>
        </p:grpSpPr>
        <p:sp>
          <p:nvSpPr>
            <p:cNvPr id="10" name="Полилиния 9"/>
            <p:cNvSpPr/>
            <p:nvPr/>
          </p:nvSpPr>
          <p:spPr>
            <a:xfrm rot="5400000" flipV="1">
              <a:off x="1061962" y="3226344"/>
              <a:ext cx="1314545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97" y="4447848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Длинные, сухие злаки приклеили на  кокос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полянку  украсили мхом и лишайником</a:t>
              </a:r>
            </a:p>
          </p:txBody>
        </p:sp>
      </p:grpSp>
      <p:pic>
        <p:nvPicPr>
          <p:cNvPr id="23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5785" y="4786334"/>
            <a:ext cx="121266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055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06712" y="1428736"/>
            <a:ext cx="429711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8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 Композиция «цветы»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099" name="Picture 3" descr="C:\Users\Шарова.И.П\Desktop\фото к проекту\IMG_4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95" y="2379696"/>
            <a:ext cx="2571768" cy="18924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34563" y="214290"/>
            <a:ext cx="2483768" cy="1285884"/>
            <a:chOff x="6634563" y="214290"/>
            <a:chExt cx="2483768" cy="128588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" t="18581" r="3996" b="14776"/>
            <a:stretch/>
          </p:blipFill>
          <p:spPr bwMode="auto">
            <a:xfrm>
              <a:off x="7000890" y="326707"/>
              <a:ext cx="1772301" cy="1061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олилиния 13"/>
            <p:cNvSpPr/>
            <p:nvPr/>
          </p:nvSpPr>
          <p:spPr>
            <a:xfrm rot="5400000">
              <a:off x="7233505" y="-384652"/>
              <a:ext cx="1285884" cy="248376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954389" y="1665161"/>
            <a:ext cx="1714512" cy="1549525"/>
            <a:chOff x="6786578" y="2345078"/>
            <a:chExt cx="1714512" cy="154952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7259">
              <a:off x="6990564" y="2345078"/>
              <a:ext cx="1502197" cy="1549525"/>
            </a:xfrm>
            <a:prstGeom prst="rect">
              <a:avLst/>
            </a:prstGeom>
          </p:spPr>
        </p:pic>
        <p:sp>
          <p:nvSpPr>
            <p:cNvPr id="16" name="Полилиния 15"/>
            <p:cNvSpPr/>
            <p:nvPr/>
          </p:nvSpPr>
          <p:spPr>
            <a:xfrm rot="5400000" flipV="1">
              <a:off x="6893735" y="2250273"/>
              <a:ext cx="1500198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00890" y="3325945"/>
            <a:ext cx="1787160" cy="1608619"/>
            <a:chOff x="6601267" y="4947575"/>
            <a:chExt cx="1787160" cy="160861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21" name="Полилиния 20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954389" y="4960237"/>
            <a:ext cx="1571637" cy="1711094"/>
            <a:chOff x="6929450" y="1285858"/>
            <a:chExt cx="1571637" cy="171109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69" y="1388335"/>
              <a:ext cx="1228725" cy="1524000"/>
            </a:xfrm>
            <a:prstGeom prst="rect">
              <a:avLst/>
            </a:prstGeom>
          </p:spPr>
        </p:pic>
        <p:sp>
          <p:nvSpPr>
            <p:cNvPr id="24" name="Полилиния 23"/>
            <p:cNvSpPr/>
            <p:nvPr/>
          </p:nvSpPr>
          <p:spPr>
            <a:xfrm rot="10800000">
              <a:off x="6929450" y="1285858"/>
              <a:ext cx="1571637" cy="171109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2786058"/>
            <a:ext cx="3643338" cy="994768"/>
            <a:chOff x="0" y="2786058"/>
            <a:chExt cx="3643338" cy="994768"/>
          </a:xfrm>
        </p:grpSpPr>
        <p:sp>
          <p:nvSpPr>
            <p:cNvPr id="11" name="Полилиния 10"/>
            <p:cNvSpPr/>
            <p:nvPr/>
          </p:nvSpPr>
          <p:spPr>
            <a:xfrm rot="5400000" flipV="1">
              <a:off x="1393041" y="1393017"/>
              <a:ext cx="857256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158" y="2857496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 сухую кору  дерева.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720" y="3857628"/>
            <a:ext cx="3571900" cy="1754326"/>
            <a:chOff x="285720" y="3857628"/>
            <a:chExt cx="3571900" cy="1754326"/>
          </a:xfrm>
        </p:grpSpPr>
        <p:sp>
          <p:nvSpPr>
            <p:cNvPr id="12" name="Полилиния 11"/>
            <p:cNvSpPr/>
            <p:nvPr/>
          </p:nvSpPr>
          <p:spPr>
            <a:xfrm rot="5400000" flipV="1">
              <a:off x="1321571" y="2821777"/>
              <a:ext cx="1500198" cy="357190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034" y="3857628"/>
              <a:ext cx="30718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цветов взяли сухие плоды, длинные шишки и крупные чешуйки шишек и вклеили их в плодоножки желудей.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12136" y="5500702"/>
            <a:ext cx="3571900" cy="923330"/>
            <a:chOff x="1512136" y="5500702"/>
            <a:chExt cx="3571900" cy="923330"/>
          </a:xfrm>
        </p:grpSpPr>
        <p:sp>
          <p:nvSpPr>
            <p:cNvPr id="13" name="Полилиния 12"/>
            <p:cNvSpPr/>
            <p:nvPr/>
          </p:nvSpPr>
          <p:spPr>
            <a:xfrm rot="5400000">
              <a:off x="2869458" y="4172557"/>
              <a:ext cx="857256" cy="357190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5918" y="550070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Наклеили на кору цветы, сухоцветы, лишайники.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76" y="4574694"/>
            <a:ext cx="1006010" cy="2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27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36213" y="1539602"/>
            <a:ext cx="483945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9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 Композиция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«лишайники  и цветы»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143768" y="3143248"/>
            <a:ext cx="1571637" cy="1711094"/>
            <a:chOff x="6929450" y="1285858"/>
            <a:chExt cx="1571637" cy="171109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69" y="1388335"/>
              <a:ext cx="1228725" cy="1524000"/>
            </a:xfrm>
            <a:prstGeom prst="rect">
              <a:avLst/>
            </a:prstGeom>
          </p:spPr>
        </p:pic>
        <p:sp>
          <p:nvSpPr>
            <p:cNvPr id="15" name="Полилиния 14"/>
            <p:cNvSpPr/>
            <p:nvPr/>
          </p:nvSpPr>
          <p:spPr>
            <a:xfrm rot="10800000">
              <a:off x="6929450" y="1285858"/>
              <a:ext cx="1571637" cy="171109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768924" y="5002064"/>
            <a:ext cx="1787160" cy="1608619"/>
            <a:chOff x="6601267" y="4947575"/>
            <a:chExt cx="1787160" cy="160861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16" name="Полилиния 15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075058" y="1353708"/>
            <a:ext cx="2048933" cy="1458091"/>
            <a:chOff x="7075058" y="1353708"/>
            <a:chExt cx="2048933" cy="145809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990" y="1486435"/>
              <a:ext cx="1800200" cy="1192633"/>
            </a:xfrm>
            <a:prstGeom prst="rect">
              <a:avLst/>
            </a:prstGeom>
          </p:spPr>
        </p:pic>
        <p:sp>
          <p:nvSpPr>
            <p:cNvPr id="19" name="Полилиния 18"/>
            <p:cNvSpPr/>
            <p:nvPr/>
          </p:nvSpPr>
          <p:spPr>
            <a:xfrm rot="233491">
              <a:off x="7075058" y="1353708"/>
              <a:ext cx="2048933" cy="1458091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7158" y="3786190"/>
            <a:ext cx="3643338" cy="983535"/>
            <a:chOff x="357158" y="3786190"/>
            <a:chExt cx="3643338" cy="983535"/>
          </a:xfrm>
        </p:grpSpPr>
        <p:sp>
          <p:nvSpPr>
            <p:cNvPr id="11" name="Полилиния 10"/>
            <p:cNvSpPr/>
            <p:nvPr/>
          </p:nvSpPr>
          <p:spPr>
            <a:xfrm rot="5400000" flipV="1">
              <a:off x="1750199" y="2393149"/>
              <a:ext cx="857256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791" y="3846395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 сухую корягу.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00232" y="5072074"/>
            <a:ext cx="3357586" cy="857256"/>
            <a:chOff x="2000232" y="5072074"/>
            <a:chExt cx="3357586" cy="857256"/>
          </a:xfrm>
        </p:grpSpPr>
        <p:sp>
          <p:nvSpPr>
            <p:cNvPr id="10" name="Полилиния 9"/>
            <p:cNvSpPr/>
            <p:nvPr/>
          </p:nvSpPr>
          <p:spPr>
            <a:xfrm rot="5400000">
              <a:off x="3250397" y="3821909"/>
              <a:ext cx="857256" cy="335758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4546" y="516004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Наклеили лишайники и сухоцветы.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82" y="2879647"/>
            <a:ext cx="2718721" cy="1332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 descr="candy_dolls_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2610" y="4779591"/>
            <a:ext cx="1025157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73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42114" y="1483906"/>
            <a:ext cx="44760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10. Композиция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«веточка»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6147" name="Picture 3" descr="C:\Users\Шарова.И.П\Desktop\фото к проекту\P11304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357430"/>
            <a:ext cx="2679976" cy="195696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786578" y="2345078"/>
            <a:ext cx="1714512" cy="1549525"/>
            <a:chOff x="6786578" y="2345078"/>
            <a:chExt cx="1714512" cy="154952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7259">
              <a:off x="6990564" y="2345078"/>
              <a:ext cx="1502197" cy="1549525"/>
            </a:xfrm>
            <a:prstGeom prst="rect">
              <a:avLst/>
            </a:prstGeom>
          </p:spPr>
        </p:pic>
        <p:sp>
          <p:nvSpPr>
            <p:cNvPr id="12" name="Полилиния 11"/>
            <p:cNvSpPr/>
            <p:nvPr/>
          </p:nvSpPr>
          <p:spPr>
            <a:xfrm rot="5400000" flipV="1">
              <a:off x="6893735" y="2250273"/>
              <a:ext cx="1500198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43636" y="785794"/>
            <a:ext cx="3000364" cy="1285884"/>
            <a:chOff x="6143636" y="785794"/>
            <a:chExt cx="3000364" cy="1285884"/>
          </a:xfrm>
        </p:grpSpPr>
        <p:pic>
          <p:nvPicPr>
            <p:cNvPr id="1026" name="Picture 2" descr="C:\Users\Шарова.И.П\Desktop\фото к проекту\110_F_51647562_gVH7jTfAtbgQ6acqr7CQORJBkos6zgSV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30376" y="201784"/>
              <a:ext cx="699561" cy="2270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олилиния 12"/>
            <p:cNvSpPr/>
            <p:nvPr/>
          </p:nvSpPr>
          <p:spPr>
            <a:xfrm rot="5400000">
              <a:off x="7000876" y="-71446"/>
              <a:ext cx="1285884" cy="300036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86578" y="4143380"/>
            <a:ext cx="1787160" cy="1608619"/>
            <a:chOff x="6601267" y="4947575"/>
            <a:chExt cx="1787160" cy="160861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17" name="Полилиния 16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3429000"/>
            <a:ext cx="3286116" cy="994768"/>
            <a:chOff x="0" y="3429000"/>
            <a:chExt cx="3286116" cy="994768"/>
          </a:xfrm>
        </p:grpSpPr>
        <p:sp>
          <p:nvSpPr>
            <p:cNvPr id="8" name="Полилиния 7"/>
            <p:cNvSpPr/>
            <p:nvPr/>
          </p:nvSpPr>
          <p:spPr>
            <a:xfrm rot="5400000" flipV="1">
              <a:off x="1250149" y="2178851"/>
              <a:ext cx="785818" cy="328611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158" y="3500438"/>
              <a:ext cx="25957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 сухую ветку дерева.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535885" y="4786322"/>
            <a:ext cx="3500462" cy="1071570"/>
            <a:chOff x="1535885" y="4786322"/>
            <a:chExt cx="3500462" cy="1071570"/>
          </a:xfrm>
        </p:grpSpPr>
        <p:sp>
          <p:nvSpPr>
            <p:cNvPr id="9" name="Полилиния 8"/>
            <p:cNvSpPr/>
            <p:nvPr/>
          </p:nvSpPr>
          <p:spPr>
            <a:xfrm rot="5400000">
              <a:off x="2750331" y="3571876"/>
              <a:ext cx="1071570" cy="350046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9786" y="4885135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Наклеили на неё шишки, орехи, сухие плоды, лишайники.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58" y="4635984"/>
            <a:ext cx="979548" cy="1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48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786182" y="1512525"/>
            <a:ext cx="357931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11. Лесной дом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C:\Users\Шарова.И.П\Desktop\фото к проекту\P1130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6"/>
          <a:stretch/>
        </p:blipFill>
        <p:spPr bwMode="auto">
          <a:xfrm rot="16200000">
            <a:off x="3905440" y="2595362"/>
            <a:ext cx="2849345" cy="251635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6723191" y="3724087"/>
            <a:ext cx="1787160" cy="1608619"/>
            <a:chOff x="6601267" y="4947575"/>
            <a:chExt cx="1787160" cy="160861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20" name="Полилиния 19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128417" y="2055795"/>
            <a:ext cx="1714512" cy="1549525"/>
            <a:chOff x="6786578" y="2345078"/>
            <a:chExt cx="1714512" cy="154952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7259">
              <a:off x="6990564" y="2345078"/>
              <a:ext cx="1502197" cy="1549525"/>
            </a:xfrm>
            <a:prstGeom prst="rect">
              <a:avLst/>
            </a:prstGeom>
          </p:spPr>
        </p:pic>
        <p:sp>
          <p:nvSpPr>
            <p:cNvPr id="26" name="Полилиния 25"/>
            <p:cNvSpPr/>
            <p:nvPr/>
          </p:nvSpPr>
          <p:spPr>
            <a:xfrm rot="5400000" flipV="1">
              <a:off x="6893735" y="2250273"/>
              <a:ext cx="1500198" cy="171451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85918" y="1214422"/>
            <a:ext cx="2214610" cy="1778051"/>
            <a:chOff x="1785918" y="1214422"/>
            <a:chExt cx="2214610" cy="1778051"/>
          </a:xfrm>
        </p:grpSpPr>
        <p:sp>
          <p:nvSpPr>
            <p:cNvPr id="12" name="Полилиния 11"/>
            <p:cNvSpPr/>
            <p:nvPr/>
          </p:nvSpPr>
          <p:spPr>
            <a:xfrm rot="5400000" flipV="1">
              <a:off x="2071686" y="928654"/>
              <a:ext cx="1643074" cy="221461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1637" y="1238147"/>
              <a:ext cx="21670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основу взяли пустую коробку из-под обуви, из картона вырезали крышу.</a:t>
              </a:r>
            </a:p>
            <a:p>
              <a:pPr algn="ctr"/>
              <a:endPara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17736" y="2871297"/>
            <a:ext cx="3214710" cy="1214446"/>
            <a:chOff x="317736" y="2871297"/>
            <a:chExt cx="3214710" cy="1214446"/>
          </a:xfrm>
        </p:grpSpPr>
        <p:sp>
          <p:nvSpPr>
            <p:cNvPr id="13" name="Полилиния 12"/>
            <p:cNvSpPr/>
            <p:nvPr/>
          </p:nvSpPr>
          <p:spPr>
            <a:xfrm rot="10800000" flipV="1">
              <a:off x="317736" y="2871297"/>
              <a:ext cx="3214710" cy="1214446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158" y="3000372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Каркас дома обклеили веточками, плодоножками, зёрнами кофе.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4282" y="4286256"/>
            <a:ext cx="3214710" cy="1000132"/>
            <a:chOff x="214282" y="4286256"/>
            <a:chExt cx="3214710" cy="1000132"/>
          </a:xfrm>
        </p:grpSpPr>
        <p:sp>
          <p:nvSpPr>
            <p:cNvPr id="14" name="Полилиния 13"/>
            <p:cNvSpPr/>
            <p:nvPr/>
          </p:nvSpPr>
          <p:spPr>
            <a:xfrm rot="5400000" flipV="1">
              <a:off x="1321571" y="3178967"/>
              <a:ext cx="1000132" cy="321471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5720" y="4286256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 покрытия крыши взяли чешуйки крупных шишек.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42844" y="5357826"/>
            <a:ext cx="3643338" cy="1428760"/>
            <a:chOff x="142844" y="5357826"/>
            <a:chExt cx="3643338" cy="1428760"/>
          </a:xfrm>
        </p:grpSpPr>
        <p:sp>
          <p:nvSpPr>
            <p:cNvPr id="15" name="Полилиния 14"/>
            <p:cNvSpPr/>
            <p:nvPr/>
          </p:nvSpPr>
          <p:spPr>
            <a:xfrm rot="5400000" flipV="1">
              <a:off x="1250133" y="4250537"/>
              <a:ext cx="1428760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596" y="5429264"/>
              <a:ext cx="3143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Из готовых деревянных палочек  и веревочек сделали дверь и приклеили её  к домику.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714744" y="5643578"/>
            <a:ext cx="3071834" cy="857256"/>
            <a:chOff x="3714744" y="5643578"/>
            <a:chExt cx="3071834" cy="857256"/>
          </a:xfrm>
        </p:grpSpPr>
        <p:sp>
          <p:nvSpPr>
            <p:cNvPr id="16" name="Полилиния 15"/>
            <p:cNvSpPr/>
            <p:nvPr/>
          </p:nvSpPr>
          <p:spPr>
            <a:xfrm rot="5400000" flipV="1">
              <a:off x="4822033" y="4536289"/>
              <a:ext cx="857256" cy="307183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8493" y="5706262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Весь домик украсили лишайниками.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62627" y="222948"/>
            <a:ext cx="1833084" cy="1477860"/>
            <a:chOff x="7062627" y="222948"/>
            <a:chExt cx="1833084" cy="1477860"/>
          </a:xfrm>
        </p:grpSpPr>
        <p:sp>
          <p:nvSpPr>
            <p:cNvPr id="22" name="Полилиния 21"/>
            <p:cNvSpPr/>
            <p:nvPr/>
          </p:nvSpPr>
          <p:spPr>
            <a:xfrm rot="5400000" flipV="1">
              <a:off x="7240239" y="45336"/>
              <a:ext cx="1477860" cy="183308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605" y="456861"/>
              <a:ext cx="1223930" cy="963845"/>
            </a:xfrm>
            <a:prstGeom prst="rect">
              <a:avLst/>
            </a:prstGeom>
          </p:spPr>
        </p:pic>
      </p:grpSp>
      <p:pic>
        <p:nvPicPr>
          <p:cNvPr id="29" name="Рисунок 28" descr="candy_dolls_286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3770" y="4786322"/>
            <a:ext cx="1025157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5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964272" y="1268760"/>
            <a:ext cx="435771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12. «Водяной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у озера»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8194" name="Picture 2" descr="C:\Users\Шарова.И.П\Desktop\фото к проекту\IMG_4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3116"/>
            <a:ext cx="2818098" cy="250033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000892" y="3143248"/>
            <a:ext cx="1787160" cy="1608619"/>
            <a:chOff x="6601267" y="4947575"/>
            <a:chExt cx="1787160" cy="160861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846" y="5033300"/>
              <a:ext cx="1524000" cy="1438275"/>
            </a:xfrm>
            <a:prstGeom prst="rect">
              <a:avLst/>
            </a:prstGeom>
          </p:spPr>
        </p:pic>
        <p:sp>
          <p:nvSpPr>
            <p:cNvPr id="14" name="Полилиния 13"/>
            <p:cNvSpPr/>
            <p:nvPr/>
          </p:nvSpPr>
          <p:spPr>
            <a:xfrm rot="5400000" flipV="1">
              <a:off x="6690537" y="4858305"/>
              <a:ext cx="1608619" cy="1787160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1406" y="3000372"/>
            <a:ext cx="3643338" cy="1143008"/>
            <a:chOff x="71406" y="3000372"/>
            <a:chExt cx="3643338" cy="1143008"/>
          </a:xfrm>
        </p:grpSpPr>
        <p:sp>
          <p:nvSpPr>
            <p:cNvPr id="8" name="Полилиния 7"/>
            <p:cNvSpPr/>
            <p:nvPr/>
          </p:nvSpPr>
          <p:spPr>
            <a:xfrm rot="5400000" flipV="1">
              <a:off x="1321571" y="1750207"/>
              <a:ext cx="1143008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20" y="3071810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Гальку  раскрасили разными цветами и наклеили на лист ватмана.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5809" y="4207708"/>
            <a:ext cx="3474532" cy="1998359"/>
            <a:chOff x="155809" y="4207708"/>
            <a:chExt cx="3474532" cy="1998359"/>
          </a:xfrm>
        </p:grpSpPr>
        <p:sp>
          <p:nvSpPr>
            <p:cNvPr id="9" name="Полилиния 8"/>
            <p:cNvSpPr/>
            <p:nvPr/>
          </p:nvSpPr>
          <p:spPr>
            <a:xfrm rot="10649947" flipV="1">
              <a:off x="155809" y="4207708"/>
              <a:ext cx="3474532" cy="1998359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158" y="4286256"/>
              <a:ext cx="30718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фигуры водяного взяли маленькую тыкву жёлтого цвета, из пластилина сделали уши, глаза, хвост, руки, нос, рот и прикрепили к тыкве.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857620" y="5072074"/>
            <a:ext cx="3643338" cy="1143008"/>
            <a:chOff x="3857620" y="5072074"/>
            <a:chExt cx="3643338" cy="1143008"/>
          </a:xfrm>
        </p:grpSpPr>
        <p:sp>
          <p:nvSpPr>
            <p:cNvPr id="10" name="Полилиния 9"/>
            <p:cNvSpPr/>
            <p:nvPr/>
          </p:nvSpPr>
          <p:spPr>
            <a:xfrm rot="5400000" flipV="1">
              <a:off x="5107785" y="3821909"/>
              <a:ext cx="1143008" cy="3643338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43372" y="5148876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Для волос взяли лишайник, плодоножку жёлудя приклеили сверху.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84871" y="2100964"/>
            <a:ext cx="1620344" cy="1051808"/>
            <a:chOff x="7284871" y="2100964"/>
            <a:chExt cx="1620344" cy="105180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6" r="3220" b="23494"/>
            <a:stretch>
              <a:fillRect/>
            </a:stretch>
          </p:blipFill>
          <p:spPr>
            <a:xfrm rot="14642832" flipV="1">
              <a:off x="7716868" y="1999527"/>
              <a:ext cx="550464" cy="753338"/>
            </a:xfrm>
            <a:prstGeom prst="rect">
              <a:avLst/>
            </a:prstGeom>
          </p:spPr>
        </p:pic>
        <p:sp>
          <p:nvSpPr>
            <p:cNvPr id="18" name="Полилиния 17"/>
            <p:cNvSpPr/>
            <p:nvPr/>
          </p:nvSpPr>
          <p:spPr>
            <a:xfrm rot="5400000">
              <a:off x="7572137" y="1819694"/>
              <a:ext cx="1045812" cy="1620344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33843" y="222948"/>
            <a:ext cx="2071372" cy="1731612"/>
            <a:chOff x="6833843" y="222948"/>
            <a:chExt cx="2071372" cy="1731612"/>
          </a:xfrm>
        </p:grpSpPr>
        <p:sp>
          <p:nvSpPr>
            <p:cNvPr id="17" name="Полилиния 16"/>
            <p:cNvSpPr/>
            <p:nvPr/>
          </p:nvSpPr>
          <p:spPr>
            <a:xfrm rot="5400000">
              <a:off x="7003723" y="53068"/>
              <a:ext cx="1731612" cy="2071372"/>
            </a:xfrm>
            <a:custGeom>
              <a:avLst/>
              <a:gdLst>
                <a:gd name="connsiteX0" fmla="*/ 1495495 w 3883831"/>
                <a:gd name="connsiteY0" fmla="*/ 132742 h 1592573"/>
                <a:gd name="connsiteX1" fmla="*/ 1335074 w 3883831"/>
                <a:gd name="connsiteY1" fmla="*/ 100657 h 1592573"/>
                <a:gd name="connsiteX2" fmla="*/ 1270905 w 3883831"/>
                <a:gd name="connsiteY2" fmla="*/ 84615 h 1592573"/>
                <a:gd name="connsiteX3" fmla="*/ 1094442 w 3883831"/>
                <a:gd name="connsiteY3" fmla="*/ 52531 h 1592573"/>
                <a:gd name="connsiteX4" fmla="*/ 244210 w 3883831"/>
                <a:gd name="connsiteY4" fmla="*/ 100657 h 1592573"/>
                <a:gd name="connsiteX5" fmla="*/ 212126 w 3883831"/>
                <a:gd name="connsiteY5" fmla="*/ 132742 h 1592573"/>
                <a:gd name="connsiteX6" fmla="*/ 180042 w 3883831"/>
                <a:gd name="connsiteY6" fmla="*/ 180868 h 1592573"/>
                <a:gd name="connsiteX7" fmla="*/ 83789 w 3883831"/>
                <a:gd name="connsiteY7" fmla="*/ 212952 h 1592573"/>
                <a:gd name="connsiteX8" fmla="*/ 35663 w 3883831"/>
                <a:gd name="connsiteY8" fmla="*/ 228994 h 1592573"/>
                <a:gd name="connsiteX9" fmla="*/ 35663 w 3883831"/>
                <a:gd name="connsiteY9" fmla="*/ 373373 h 1592573"/>
                <a:gd name="connsiteX10" fmla="*/ 83789 w 3883831"/>
                <a:gd name="connsiteY10" fmla="*/ 389415 h 1592573"/>
                <a:gd name="connsiteX11" fmla="*/ 164000 w 3883831"/>
                <a:gd name="connsiteY11" fmla="*/ 501710 h 1592573"/>
                <a:gd name="connsiteX12" fmla="*/ 147958 w 3883831"/>
                <a:gd name="connsiteY12" fmla="*/ 565878 h 1592573"/>
                <a:gd name="connsiteX13" fmla="*/ 83789 w 3883831"/>
                <a:gd name="connsiteY13" fmla="*/ 630047 h 1592573"/>
                <a:gd name="connsiteX14" fmla="*/ 83789 w 3883831"/>
                <a:gd name="connsiteY14" fmla="*/ 758384 h 1592573"/>
                <a:gd name="connsiteX15" fmla="*/ 115874 w 3883831"/>
                <a:gd name="connsiteY15" fmla="*/ 790468 h 1592573"/>
                <a:gd name="connsiteX16" fmla="*/ 131916 w 3883831"/>
                <a:gd name="connsiteY16" fmla="*/ 838594 h 1592573"/>
                <a:gd name="connsiteX17" fmla="*/ 99831 w 3883831"/>
                <a:gd name="connsiteY17" fmla="*/ 870678 h 1592573"/>
                <a:gd name="connsiteX18" fmla="*/ 83789 w 3883831"/>
                <a:gd name="connsiteY18" fmla="*/ 918805 h 1592573"/>
                <a:gd name="connsiteX19" fmla="*/ 51705 w 3883831"/>
                <a:gd name="connsiteY19" fmla="*/ 1079226 h 1592573"/>
                <a:gd name="connsiteX20" fmla="*/ 67747 w 3883831"/>
                <a:gd name="connsiteY20" fmla="*/ 1335899 h 1592573"/>
                <a:gd name="connsiteX21" fmla="*/ 83789 w 3883831"/>
                <a:gd name="connsiteY21" fmla="*/ 1384026 h 1592573"/>
                <a:gd name="connsiteX22" fmla="*/ 180042 w 3883831"/>
                <a:gd name="connsiteY22" fmla="*/ 1448194 h 1592573"/>
                <a:gd name="connsiteX23" fmla="*/ 196084 w 3883831"/>
                <a:gd name="connsiteY23" fmla="*/ 1496321 h 1592573"/>
                <a:gd name="connsiteX24" fmla="*/ 244210 w 3883831"/>
                <a:gd name="connsiteY24" fmla="*/ 1528405 h 1592573"/>
                <a:gd name="connsiteX25" fmla="*/ 340463 w 3883831"/>
                <a:gd name="connsiteY25" fmla="*/ 1560489 h 1592573"/>
                <a:gd name="connsiteX26" fmla="*/ 484842 w 3883831"/>
                <a:gd name="connsiteY26" fmla="*/ 1592573 h 1592573"/>
                <a:gd name="connsiteX27" fmla="*/ 773600 w 3883831"/>
                <a:gd name="connsiteY27" fmla="*/ 1576531 h 1592573"/>
                <a:gd name="connsiteX28" fmla="*/ 821726 w 3883831"/>
                <a:gd name="connsiteY28" fmla="*/ 1560489 h 1592573"/>
                <a:gd name="connsiteX29" fmla="*/ 1254863 w 3883831"/>
                <a:gd name="connsiteY29" fmla="*/ 1544447 h 1592573"/>
                <a:gd name="connsiteX30" fmla="*/ 1319031 w 3883831"/>
                <a:gd name="connsiteY30" fmla="*/ 1528405 h 1592573"/>
                <a:gd name="connsiteX31" fmla="*/ 1479453 w 3883831"/>
                <a:gd name="connsiteY31" fmla="*/ 1496321 h 1592573"/>
                <a:gd name="connsiteX32" fmla="*/ 1575705 w 3883831"/>
                <a:gd name="connsiteY32" fmla="*/ 1464236 h 1592573"/>
                <a:gd name="connsiteX33" fmla="*/ 1623831 w 3883831"/>
                <a:gd name="connsiteY33" fmla="*/ 1448194 h 1592573"/>
                <a:gd name="connsiteX34" fmla="*/ 1976758 w 3883831"/>
                <a:gd name="connsiteY34" fmla="*/ 1464236 h 1592573"/>
                <a:gd name="connsiteX35" fmla="*/ 2024884 w 3883831"/>
                <a:gd name="connsiteY35" fmla="*/ 1480278 h 1592573"/>
                <a:gd name="connsiteX36" fmla="*/ 2089053 w 3883831"/>
                <a:gd name="connsiteY36" fmla="*/ 1496321 h 1592573"/>
                <a:gd name="connsiteX37" fmla="*/ 2233431 w 3883831"/>
                <a:gd name="connsiteY37" fmla="*/ 1512363 h 1592573"/>
                <a:gd name="connsiteX38" fmla="*/ 2458021 w 3883831"/>
                <a:gd name="connsiteY38" fmla="*/ 1512363 h 1592573"/>
                <a:gd name="connsiteX39" fmla="*/ 2506147 w 3883831"/>
                <a:gd name="connsiteY39" fmla="*/ 1496321 h 1592573"/>
                <a:gd name="connsiteX40" fmla="*/ 2843031 w 3883831"/>
                <a:gd name="connsiteY40" fmla="*/ 1480278 h 1592573"/>
                <a:gd name="connsiteX41" fmla="*/ 3115747 w 3883831"/>
                <a:gd name="connsiteY41" fmla="*/ 1464236 h 1592573"/>
                <a:gd name="connsiteX42" fmla="*/ 3195958 w 3883831"/>
                <a:gd name="connsiteY42" fmla="*/ 1448194 h 1592573"/>
                <a:gd name="connsiteX43" fmla="*/ 3244084 w 3883831"/>
                <a:gd name="connsiteY43" fmla="*/ 1432152 h 1592573"/>
                <a:gd name="connsiteX44" fmla="*/ 3516800 w 3883831"/>
                <a:gd name="connsiteY44" fmla="*/ 1416110 h 1592573"/>
                <a:gd name="connsiteX45" fmla="*/ 3613053 w 3883831"/>
                <a:gd name="connsiteY45" fmla="*/ 1400068 h 1592573"/>
                <a:gd name="connsiteX46" fmla="*/ 3789516 w 3883831"/>
                <a:gd name="connsiteY46" fmla="*/ 1351942 h 1592573"/>
                <a:gd name="connsiteX47" fmla="*/ 3789516 w 3883831"/>
                <a:gd name="connsiteY47" fmla="*/ 533794 h 1592573"/>
                <a:gd name="connsiteX48" fmla="*/ 3693263 w 3883831"/>
                <a:gd name="connsiteY48" fmla="*/ 405457 h 1592573"/>
                <a:gd name="connsiteX49" fmla="*/ 3629095 w 3883831"/>
                <a:gd name="connsiteY49" fmla="*/ 309205 h 1592573"/>
                <a:gd name="connsiteX50" fmla="*/ 3597010 w 3883831"/>
                <a:gd name="connsiteY50" fmla="*/ 245036 h 1592573"/>
                <a:gd name="connsiteX51" fmla="*/ 3548884 w 3883831"/>
                <a:gd name="connsiteY51" fmla="*/ 196910 h 1592573"/>
                <a:gd name="connsiteX52" fmla="*/ 3516800 w 3883831"/>
                <a:gd name="connsiteY52" fmla="*/ 148784 h 1592573"/>
                <a:gd name="connsiteX53" fmla="*/ 3420547 w 3883831"/>
                <a:gd name="connsiteY53" fmla="*/ 116699 h 1592573"/>
                <a:gd name="connsiteX54" fmla="*/ 3228042 w 3883831"/>
                <a:gd name="connsiteY54" fmla="*/ 84615 h 1592573"/>
                <a:gd name="connsiteX55" fmla="*/ 2169263 w 3883831"/>
                <a:gd name="connsiteY55" fmla="*/ 68573 h 1592573"/>
                <a:gd name="connsiteX56" fmla="*/ 1655916 w 3883831"/>
                <a:gd name="connsiteY56" fmla="*/ 84615 h 1592573"/>
                <a:gd name="connsiteX57" fmla="*/ 1607789 w 3883831"/>
                <a:gd name="connsiteY57" fmla="*/ 100657 h 1592573"/>
                <a:gd name="connsiteX58" fmla="*/ 1495495 w 3883831"/>
                <a:gd name="connsiteY58" fmla="*/ 132742 h 15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883831" h="1592573">
                  <a:moveTo>
                    <a:pt x="1495495" y="132742"/>
                  </a:moveTo>
                  <a:cubicBezTo>
                    <a:pt x="1450043" y="132742"/>
                    <a:pt x="1531717" y="139985"/>
                    <a:pt x="1335074" y="100657"/>
                  </a:cubicBezTo>
                  <a:cubicBezTo>
                    <a:pt x="1313454" y="96333"/>
                    <a:pt x="1292597" y="88559"/>
                    <a:pt x="1270905" y="84615"/>
                  </a:cubicBezTo>
                  <a:cubicBezTo>
                    <a:pt x="1060147" y="46296"/>
                    <a:pt x="1239979" y="88915"/>
                    <a:pt x="1094442" y="52531"/>
                  </a:cubicBezTo>
                  <a:cubicBezTo>
                    <a:pt x="275440" y="85291"/>
                    <a:pt x="546188" y="0"/>
                    <a:pt x="244210" y="100657"/>
                  </a:cubicBezTo>
                  <a:cubicBezTo>
                    <a:pt x="233515" y="111352"/>
                    <a:pt x="221574" y="120931"/>
                    <a:pt x="212126" y="132742"/>
                  </a:cubicBezTo>
                  <a:cubicBezTo>
                    <a:pt x="200082" y="147797"/>
                    <a:pt x="196392" y="170650"/>
                    <a:pt x="180042" y="180868"/>
                  </a:cubicBezTo>
                  <a:cubicBezTo>
                    <a:pt x="151363" y="198792"/>
                    <a:pt x="115873" y="202257"/>
                    <a:pt x="83789" y="212952"/>
                  </a:cubicBezTo>
                  <a:lnTo>
                    <a:pt x="35663" y="228994"/>
                  </a:lnTo>
                  <a:cubicBezTo>
                    <a:pt x="18091" y="281713"/>
                    <a:pt x="0" y="310964"/>
                    <a:pt x="35663" y="373373"/>
                  </a:cubicBezTo>
                  <a:cubicBezTo>
                    <a:pt x="44053" y="388055"/>
                    <a:pt x="67747" y="384068"/>
                    <a:pt x="83789" y="389415"/>
                  </a:cubicBezTo>
                  <a:cubicBezTo>
                    <a:pt x="159915" y="465541"/>
                    <a:pt x="138392" y="424887"/>
                    <a:pt x="164000" y="501710"/>
                  </a:cubicBezTo>
                  <a:cubicBezTo>
                    <a:pt x="158653" y="523099"/>
                    <a:pt x="159643" y="547182"/>
                    <a:pt x="147958" y="565878"/>
                  </a:cubicBezTo>
                  <a:cubicBezTo>
                    <a:pt x="131926" y="591530"/>
                    <a:pt x="83789" y="630047"/>
                    <a:pt x="83789" y="630047"/>
                  </a:cubicBezTo>
                  <a:cubicBezTo>
                    <a:pt x="65127" y="686032"/>
                    <a:pt x="54751" y="690630"/>
                    <a:pt x="83789" y="758384"/>
                  </a:cubicBezTo>
                  <a:cubicBezTo>
                    <a:pt x="89747" y="772286"/>
                    <a:pt x="105179" y="779773"/>
                    <a:pt x="115874" y="790468"/>
                  </a:cubicBezTo>
                  <a:cubicBezTo>
                    <a:pt x="121221" y="806510"/>
                    <a:pt x="135232" y="822013"/>
                    <a:pt x="131916" y="838594"/>
                  </a:cubicBezTo>
                  <a:cubicBezTo>
                    <a:pt x="128950" y="853425"/>
                    <a:pt x="107613" y="857709"/>
                    <a:pt x="99831" y="870678"/>
                  </a:cubicBezTo>
                  <a:cubicBezTo>
                    <a:pt x="91131" y="885178"/>
                    <a:pt x="88435" y="902546"/>
                    <a:pt x="83789" y="918805"/>
                  </a:cubicBezTo>
                  <a:cubicBezTo>
                    <a:pt x="64644" y="985813"/>
                    <a:pt x="64311" y="1003589"/>
                    <a:pt x="51705" y="1079226"/>
                  </a:cubicBezTo>
                  <a:cubicBezTo>
                    <a:pt x="57052" y="1164784"/>
                    <a:pt x="58773" y="1250645"/>
                    <a:pt x="67747" y="1335899"/>
                  </a:cubicBezTo>
                  <a:cubicBezTo>
                    <a:pt x="69517" y="1352716"/>
                    <a:pt x="71832" y="1372069"/>
                    <a:pt x="83789" y="1384026"/>
                  </a:cubicBezTo>
                  <a:cubicBezTo>
                    <a:pt x="111055" y="1411292"/>
                    <a:pt x="180042" y="1448194"/>
                    <a:pt x="180042" y="1448194"/>
                  </a:cubicBezTo>
                  <a:cubicBezTo>
                    <a:pt x="185389" y="1464236"/>
                    <a:pt x="185520" y="1483116"/>
                    <a:pt x="196084" y="1496321"/>
                  </a:cubicBezTo>
                  <a:cubicBezTo>
                    <a:pt x="208128" y="1511376"/>
                    <a:pt x="226592" y="1520575"/>
                    <a:pt x="244210" y="1528405"/>
                  </a:cubicBezTo>
                  <a:cubicBezTo>
                    <a:pt x="275115" y="1542140"/>
                    <a:pt x="307653" y="1552286"/>
                    <a:pt x="340463" y="1560489"/>
                  </a:cubicBezTo>
                  <a:cubicBezTo>
                    <a:pt x="431083" y="1583144"/>
                    <a:pt x="383012" y="1572207"/>
                    <a:pt x="484842" y="1592573"/>
                  </a:cubicBezTo>
                  <a:cubicBezTo>
                    <a:pt x="581095" y="1587226"/>
                    <a:pt x="677633" y="1585671"/>
                    <a:pt x="773600" y="1576531"/>
                  </a:cubicBezTo>
                  <a:cubicBezTo>
                    <a:pt x="790434" y="1574928"/>
                    <a:pt x="804854" y="1561614"/>
                    <a:pt x="821726" y="1560489"/>
                  </a:cubicBezTo>
                  <a:cubicBezTo>
                    <a:pt x="965884" y="1550879"/>
                    <a:pt x="1110484" y="1549794"/>
                    <a:pt x="1254863" y="1544447"/>
                  </a:cubicBezTo>
                  <a:cubicBezTo>
                    <a:pt x="1276252" y="1539100"/>
                    <a:pt x="1297412" y="1532729"/>
                    <a:pt x="1319031" y="1528405"/>
                  </a:cubicBezTo>
                  <a:cubicBezTo>
                    <a:pt x="1405746" y="1511062"/>
                    <a:pt x="1404935" y="1518677"/>
                    <a:pt x="1479453" y="1496321"/>
                  </a:cubicBezTo>
                  <a:cubicBezTo>
                    <a:pt x="1511846" y="1486603"/>
                    <a:pt x="1543621" y="1474931"/>
                    <a:pt x="1575705" y="1464236"/>
                  </a:cubicBezTo>
                  <a:lnTo>
                    <a:pt x="1623831" y="1448194"/>
                  </a:lnTo>
                  <a:cubicBezTo>
                    <a:pt x="1741473" y="1453541"/>
                    <a:pt x="1859369" y="1454845"/>
                    <a:pt x="1976758" y="1464236"/>
                  </a:cubicBezTo>
                  <a:cubicBezTo>
                    <a:pt x="1993614" y="1465584"/>
                    <a:pt x="2008625" y="1475632"/>
                    <a:pt x="2024884" y="1480278"/>
                  </a:cubicBezTo>
                  <a:cubicBezTo>
                    <a:pt x="2046084" y="1486335"/>
                    <a:pt x="2067261" y="1492968"/>
                    <a:pt x="2089053" y="1496321"/>
                  </a:cubicBezTo>
                  <a:cubicBezTo>
                    <a:pt x="2136912" y="1503684"/>
                    <a:pt x="2185305" y="1507016"/>
                    <a:pt x="2233431" y="1512363"/>
                  </a:cubicBezTo>
                  <a:cubicBezTo>
                    <a:pt x="2331553" y="1545070"/>
                    <a:pt x="2285805" y="1536965"/>
                    <a:pt x="2458021" y="1512363"/>
                  </a:cubicBezTo>
                  <a:cubicBezTo>
                    <a:pt x="2474761" y="1509972"/>
                    <a:pt x="2489296" y="1497725"/>
                    <a:pt x="2506147" y="1496321"/>
                  </a:cubicBezTo>
                  <a:cubicBezTo>
                    <a:pt x="2618181" y="1486985"/>
                    <a:pt x="2730764" y="1486187"/>
                    <a:pt x="2843031" y="1480278"/>
                  </a:cubicBezTo>
                  <a:lnTo>
                    <a:pt x="3115747" y="1464236"/>
                  </a:lnTo>
                  <a:cubicBezTo>
                    <a:pt x="3142484" y="1458889"/>
                    <a:pt x="3169506" y="1454807"/>
                    <a:pt x="3195958" y="1448194"/>
                  </a:cubicBezTo>
                  <a:cubicBezTo>
                    <a:pt x="3212363" y="1444093"/>
                    <a:pt x="3227258" y="1433835"/>
                    <a:pt x="3244084" y="1432152"/>
                  </a:cubicBezTo>
                  <a:cubicBezTo>
                    <a:pt x="3334695" y="1423091"/>
                    <a:pt x="3425895" y="1421457"/>
                    <a:pt x="3516800" y="1416110"/>
                  </a:cubicBezTo>
                  <a:cubicBezTo>
                    <a:pt x="3548884" y="1410763"/>
                    <a:pt x="3580811" y="1404367"/>
                    <a:pt x="3613053" y="1400068"/>
                  </a:cubicBezTo>
                  <a:cubicBezTo>
                    <a:pt x="3776551" y="1378268"/>
                    <a:pt x="3721914" y="1419542"/>
                    <a:pt x="3789516" y="1351942"/>
                  </a:cubicBezTo>
                  <a:cubicBezTo>
                    <a:pt x="3883831" y="1068993"/>
                    <a:pt x="3850104" y="1188138"/>
                    <a:pt x="3789516" y="533794"/>
                  </a:cubicBezTo>
                  <a:cubicBezTo>
                    <a:pt x="3782911" y="462463"/>
                    <a:pt x="3726743" y="450098"/>
                    <a:pt x="3693263" y="405457"/>
                  </a:cubicBezTo>
                  <a:cubicBezTo>
                    <a:pt x="3670127" y="374609"/>
                    <a:pt x="3646340" y="343694"/>
                    <a:pt x="3629095" y="309205"/>
                  </a:cubicBezTo>
                  <a:cubicBezTo>
                    <a:pt x="3618400" y="287815"/>
                    <a:pt x="3610910" y="264496"/>
                    <a:pt x="3597010" y="245036"/>
                  </a:cubicBezTo>
                  <a:cubicBezTo>
                    <a:pt x="3583824" y="226575"/>
                    <a:pt x="3563408" y="214338"/>
                    <a:pt x="3548884" y="196910"/>
                  </a:cubicBezTo>
                  <a:cubicBezTo>
                    <a:pt x="3536541" y="182099"/>
                    <a:pt x="3533149" y="159002"/>
                    <a:pt x="3516800" y="148784"/>
                  </a:cubicBezTo>
                  <a:cubicBezTo>
                    <a:pt x="3488121" y="130859"/>
                    <a:pt x="3452631" y="127394"/>
                    <a:pt x="3420547" y="116699"/>
                  </a:cubicBezTo>
                  <a:cubicBezTo>
                    <a:pt x="3341984" y="90511"/>
                    <a:pt x="3344840" y="87730"/>
                    <a:pt x="3228042" y="84615"/>
                  </a:cubicBezTo>
                  <a:cubicBezTo>
                    <a:pt x="2875201" y="75206"/>
                    <a:pt x="2522189" y="73920"/>
                    <a:pt x="2169263" y="68573"/>
                  </a:cubicBezTo>
                  <a:cubicBezTo>
                    <a:pt x="1998147" y="73920"/>
                    <a:pt x="1826836" y="74848"/>
                    <a:pt x="1655916" y="84615"/>
                  </a:cubicBezTo>
                  <a:cubicBezTo>
                    <a:pt x="1639033" y="85580"/>
                    <a:pt x="1624426" y="97632"/>
                    <a:pt x="1607789" y="100657"/>
                  </a:cubicBezTo>
                  <a:cubicBezTo>
                    <a:pt x="1515909" y="117362"/>
                    <a:pt x="1540947" y="132742"/>
                    <a:pt x="1495495" y="132742"/>
                  </a:cubicBezTo>
                  <a:close/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741" y="376210"/>
              <a:ext cx="1324730" cy="1350044"/>
            </a:xfrm>
            <a:prstGeom prst="rect">
              <a:avLst/>
            </a:prstGeom>
          </p:spPr>
        </p:pic>
      </p:grpSp>
      <p:pic>
        <p:nvPicPr>
          <p:cNvPr id="19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966" y="4751868"/>
            <a:ext cx="121266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055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27784" y="214290"/>
            <a:ext cx="6719910" cy="20002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Этап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сборка композиции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1. Взяли лист ватмана и расположили на нем  крупные поделки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Шарова.И.П\Desktop\фото к проекту\P1130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21" y="2564904"/>
            <a:ext cx="5557257" cy="395673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613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753358" y="928670"/>
            <a:ext cx="506952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2. Сделали дорожки из мелкой гальки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/>
          <a:stretch/>
        </p:blipFill>
        <p:spPr bwMode="auto">
          <a:xfrm>
            <a:off x="3923928" y="2092745"/>
            <a:ext cx="3669558" cy="267250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5429264"/>
            <a:ext cx="67532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3. Из крупной гальки Спроектировали  озеро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08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95936" y="1064144"/>
            <a:ext cx="489654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3. Все поделки собрали в единую композицию,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приклеили на лист ватмана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P11304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60" y="4704527"/>
            <a:ext cx="2540018" cy="14287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9" name="Рисунок 8" descr="P11305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41" y="2834834"/>
            <a:ext cx="2540018" cy="142876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50" y="3098458"/>
            <a:ext cx="1368152" cy="2432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5968" y="3722702"/>
            <a:ext cx="2275840" cy="128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0722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pic>
        <p:nvPicPr>
          <p:cNvPr id="1026" name="Picture 2" descr="C:\Users\Шарова.И.П\Desktop\учебный год\красота своими руками\IMG_449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98" y="2420888"/>
            <a:ext cx="6123096" cy="408662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46437" y="1052736"/>
            <a:ext cx="5831106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 вот, что у нас получилось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808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700808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7"/>
            <a:ext cx="3635896" cy="68389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0149"/>
            <a:ext cx="3870802" cy="516106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131840" y="5101475"/>
            <a:ext cx="57241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Это наша любимая школа, а мы…</a:t>
            </a:r>
            <a:endParaRPr lang="ru-RU" sz="28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183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3429" y="232501"/>
            <a:ext cx="6420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заключение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118" y="918301"/>
            <a:ext cx="52512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повседневной жизни  мы часто собираем в мусорные контейнеры или сжигаем опавшую листву, шишки, ветки, сухие плоды. И вот мы задумались над тем, что этот материал можно использовать для изготовления различных поделок, сувениров и не тратить деньги на покупку дорогих подарков. Воплощая  замыслы  и идеи в изготовление поделок из природного материала, мы привлекли ребят в совместную деятельность, что, может быть, поможет им в будущем при выборе  профессии.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из нас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сделает «пару» поделок,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«вторичное применение» дарам природы, окружающая среда станет экологически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чище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распространения опыта, выпустили методическое пособие по изготовлению поделок для обучающихся школы и их родителей, которое, надеемся , поможет и научит использовать природные материалы «с умом».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0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77509" y="404664"/>
            <a:ext cx="4938097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Выпустили буклет- методическое пособие 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1515"/>
            <a:ext cx="3506440" cy="2827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06" y="1484784"/>
            <a:ext cx="3241094" cy="2856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5741">
            <a:off x="2879126" y="3481021"/>
            <a:ext cx="3620956" cy="1719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22935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23429" y="575401"/>
            <a:ext cx="6420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Публикация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школьной газете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«Школьная планета»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pic>
        <p:nvPicPr>
          <p:cNvPr id="1026" name="Picture 2" descr="C:\Users\Шарова.И.П\Desktop\учебный год\фото 2015-2016\P11306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23767"/>
          <a:stretch/>
        </p:blipFill>
        <p:spPr bwMode="auto">
          <a:xfrm>
            <a:off x="4027408" y="1628800"/>
            <a:ext cx="3812612" cy="46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91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04043" y="603548"/>
            <a:ext cx="6420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УЧАСТИЕ В ВЫСТАВКЕ «КРАСОТА СВОИМИ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РУКАМИ»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pic>
        <p:nvPicPr>
          <p:cNvPr id="3" name="Picture 2" descr="C:\Users\Шарова.И.П\Desktop\учебный год\фото 2015-2016\P1130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81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арова.И.П\Desktop\учебный год\фото 2015-2016\P11305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95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арова.И.П\Desktop\учебный год\фото 2015-2016\P11305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93" y="1798361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3848" y="930005"/>
            <a:ext cx="6420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Мастер - класс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 </a:t>
            </a: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рамках </a:t>
            </a:r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методической </a:t>
            </a:r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недели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pic>
        <p:nvPicPr>
          <p:cNvPr id="2050" name="Picture 2" descr="C:\Users\Шарова.И.П\Desktop\учебный год\фото 2015-2016\P11306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арова.И.П\Desktop\учебный год\фото 2015-2016\P11306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44" y="249289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" y="9515"/>
            <a:ext cx="3635896" cy="6838969"/>
          </a:xfrm>
          <a:prstGeom prst="rect">
            <a:avLst/>
          </a:prstGeom>
        </p:spPr>
      </p:pic>
      <p:pic>
        <p:nvPicPr>
          <p:cNvPr id="5" name="Рисунок 4" descr="candy_dolls_28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203" y="4629612"/>
            <a:ext cx="788480" cy="1881851"/>
          </a:xfrm>
          <a:prstGeom prst="rect">
            <a:avLst/>
          </a:prstGeom>
        </p:spPr>
      </p:pic>
      <p:pic>
        <p:nvPicPr>
          <p:cNvPr id="6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5667" y="4482259"/>
            <a:ext cx="1212660" cy="200026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99" y="4564527"/>
            <a:ext cx="1006010" cy="2012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92" y="4601270"/>
            <a:ext cx="1057264" cy="185892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43808" y="2778631"/>
            <a:ext cx="642057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Спасибо за внимание!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88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700808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Шарова.И.П\Desktop\фото к проекту\P11305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" r="39325"/>
          <a:stretch/>
        </p:blipFill>
        <p:spPr bwMode="auto">
          <a:xfrm>
            <a:off x="4072518" y="1266505"/>
            <a:ext cx="2898925" cy="271677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0928" y="3918196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Летошнева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Маргарита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718" y="5907581"/>
            <a:ext cx="374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Шаров А.А.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andy_dolls_28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203" y="4629612"/>
            <a:ext cx="788480" cy="1881851"/>
          </a:xfrm>
          <a:prstGeom prst="rect">
            <a:avLst/>
          </a:prstGeom>
        </p:spPr>
      </p:pic>
      <p:pic>
        <p:nvPicPr>
          <p:cNvPr id="1026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5667" y="4482259"/>
            <a:ext cx="1212660" cy="200026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99" y="4564527"/>
            <a:ext cx="1006010" cy="2012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92" y="4601270"/>
            <a:ext cx="1057264" cy="18589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8266" y="3983281"/>
            <a:ext cx="1892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Дмитриева Александра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7547" y="3954939"/>
            <a:ext cx="134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Терехова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Олеся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5245" y="3991629"/>
            <a:ext cx="177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Терехова Елизавета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286940"/>
            <a:ext cx="684076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Участники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«красота своими руками»</a:t>
            </a:r>
            <a:endParaRPr lang="ru-RU" sz="28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9" name="Picture 2" descr="C:\Users\Шарова.И.П\Desktop\учебный год\фото 2015-2016\IMG_068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30492" r="50000" b="27870"/>
          <a:stretch/>
        </p:blipFill>
        <p:spPr bwMode="auto">
          <a:xfrm>
            <a:off x="7443403" y="2289032"/>
            <a:ext cx="1248196" cy="16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931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1700808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60648"/>
            <a:ext cx="6978866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Содержание мастер-класса</a:t>
            </a:r>
            <a:endParaRPr lang="ru-RU" sz="28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856166" y="1130065"/>
            <a:ext cx="4824536" cy="4139953"/>
          </a:xfrm>
          <a:prstGeom prst="cloudCallout">
            <a:avLst>
              <a:gd name="adj1" fmla="val 44835"/>
              <a:gd name="adj2" fmla="val 498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Вступление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Цели работы</a:t>
            </a:r>
          </a:p>
          <a:p>
            <a:pPr algn="ctr"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59" y="4725144"/>
            <a:ext cx="1006010" cy="2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31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2" name="AutoShape 2" descr="http://tvoiphotoshop.ucoz.org/_pu/2/3116868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5931" y="168275"/>
            <a:ext cx="5563316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Вступление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803357" y="1130065"/>
            <a:ext cx="6163081" cy="4747207"/>
          </a:xfrm>
          <a:prstGeom prst="cloudCallout">
            <a:avLst>
              <a:gd name="adj1" fmla="val -54418"/>
              <a:gd name="adj2" fmla="val 309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012" y="1622922"/>
            <a:ext cx="52033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повседневной жизни  человек не задумывается над тем, сколько ненужных вещей он выбрасывает в контейнер, сжигает около дома или отвозит на свалку, где скапливаются горы и залежи мусора. </a:t>
            </a:r>
          </a:p>
          <a:p>
            <a:pPr algn="ctr"/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 мнению специалистов-экологов, в настоящее время на каждого жителя Земли приходится в среднем около тонны мусора в год. А  ведь опавшая </a:t>
            </a: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листва 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является ценнейшим удобрением, </a:t>
            </a: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благодаря которому лесной грунт каждый год обогащается перегноем, приобретая важные вещества. </a:t>
            </a:r>
            <a:endParaRPr lang="ru-RU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candy_dolls_28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89871" y="4725144"/>
            <a:ext cx="919652" cy="1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96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3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207575"/>
            <a:ext cx="2731095" cy="273109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0" y="153631"/>
            <a:ext cx="5499011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ГИПОТЕЗА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7728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131840" y="839431"/>
            <a:ext cx="5400600" cy="2157521"/>
          </a:xfrm>
          <a:prstGeom prst="cloudCallout">
            <a:avLst>
              <a:gd name="adj1" fmla="val 19838"/>
              <a:gd name="adj2" fmla="val 1134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172651"/>
            <a:ext cx="4764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риродный материал, который собирают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мусорные пакеты, можно использовать вторично  в виде разных  сувениров, поделок или украшений для дома.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1" y="4128803"/>
            <a:ext cx="1057264" cy="1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672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85984" y="452217"/>
            <a:ext cx="6634885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АКТУАЛЬНОСТЬ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1796" y="1427906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последнее время проблема переработки мусора в мире является одной из актуальнейших. А ведь многое из того, что мы выбрасываем, могло бы послужить нам  вторично.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499992" y="1079387"/>
            <a:ext cx="4752528" cy="2565637"/>
          </a:xfrm>
          <a:prstGeom prst="cloudCallout">
            <a:avLst>
              <a:gd name="adj1" fmla="val -69399"/>
              <a:gd name="adj2" fmla="val 45685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:\проект поделка\фото к проекту\uchenitsa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154" y="2996952"/>
            <a:ext cx="1212660" cy="2000264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4824399" y="3438514"/>
            <a:ext cx="4841405" cy="3878918"/>
            <a:chOff x="4824399" y="3438514"/>
            <a:chExt cx="4841405" cy="38789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20466" y="3846280"/>
              <a:ext cx="382353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территории нашего жилого комплекса «</a:t>
              </a:r>
              <a:r>
                <a:rPr lang="ru-RU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Ривердейл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 и во многих парках Нью-Йорка  скапливается большое количество природного материала, который мы «топчем» ногами, в то время как  магазины города 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просто завалены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готовыми дорогостоящими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сувенирами из 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природных даров. 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Выноска-облако 11"/>
            <p:cNvSpPr/>
            <p:nvPr/>
          </p:nvSpPr>
          <p:spPr>
            <a:xfrm>
              <a:off x="4824399" y="3438514"/>
              <a:ext cx="4841405" cy="3878918"/>
            </a:xfrm>
            <a:prstGeom prst="cloudCallout">
              <a:avLst>
                <a:gd name="adj1" fmla="val -70140"/>
                <a:gd name="adj2" fmla="val -43309"/>
              </a:avLst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7013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0"/>
            <a:ext cx="3635896" cy="6838969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2803357" y="548680"/>
            <a:ext cx="6953219" cy="5328593"/>
          </a:xfrm>
          <a:prstGeom prst="cloudCallout">
            <a:avLst>
              <a:gd name="adj1" fmla="val -53999"/>
              <a:gd name="adj2" fmla="val 354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142984"/>
            <a:ext cx="5078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Раньше мы не задумывались над тем,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многое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 находится у нас под ногами,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получить новое применение, став основой для оригинальных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поделок. Именно это несоответствие и послужило поводом к созданию нашего проекта. </a:t>
            </a:r>
          </a:p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мы долго думали и фантазировали 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интересные поделки можно смастерить из природных материалов. Возникали разные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идеи: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–то хотелось ёлку, потому что скоро Новый год, кому –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– фигурки животных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создана композиция,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сконцентрировались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наши идеи. 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andy_dolls_28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9F4"/>
              </a:clrFrom>
              <a:clrTo>
                <a:srgbClr val="FAF9F4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47664" y="4725144"/>
            <a:ext cx="919652" cy="188185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39163" y="116632"/>
            <a:ext cx="6119117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АКТУАЛЬНОСТЬ</a:t>
            </a:r>
            <a:endParaRPr lang="ru-RU" sz="28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926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1185</Words>
  <Application>Microsoft Office PowerPoint</Application>
  <PresentationFormat>Экран (4:3)</PresentationFormat>
  <Paragraphs>136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Шарова.И.П</dc:creator>
  <cp:lastModifiedBy>Шарова</cp:lastModifiedBy>
  <cp:revision>185</cp:revision>
  <cp:lastPrinted>2016-01-11T15:34:22Z</cp:lastPrinted>
  <dcterms:created xsi:type="dcterms:W3CDTF">2015-11-30T23:49:59Z</dcterms:created>
  <dcterms:modified xsi:type="dcterms:W3CDTF">2017-02-06T23:03:59Z</dcterms:modified>
</cp:coreProperties>
</file>