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323" r:id="rId4"/>
    <p:sldId id="359" r:id="rId5"/>
    <p:sldId id="358" r:id="rId6"/>
    <p:sldId id="361" r:id="rId7"/>
    <p:sldId id="257" r:id="rId8"/>
    <p:sldId id="369" r:id="rId9"/>
    <p:sldId id="360" r:id="rId10"/>
    <p:sldId id="325" r:id="rId11"/>
    <p:sldId id="366" r:id="rId12"/>
    <p:sldId id="258" r:id="rId13"/>
    <p:sldId id="365" r:id="rId14"/>
    <p:sldId id="334" r:id="rId15"/>
    <p:sldId id="317" r:id="rId16"/>
    <p:sldId id="343" r:id="rId17"/>
    <p:sldId id="318" r:id="rId18"/>
    <p:sldId id="344" r:id="rId19"/>
    <p:sldId id="319" r:id="rId20"/>
    <p:sldId id="352" r:id="rId21"/>
    <p:sldId id="353" r:id="rId22"/>
    <p:sldId id="354" r:id="rId23"/>
    <p:sldId id="355" r:id="rId24"/>
    <p:sldId id="320" r:id="rId25"/>
    <p:sldId id="321" r:id="rId26"/>
    <p:sldId id="322" r:id="rId27"/>
    <p:sldId id="335" r:id="rId28"/>
    <p:sldId id="278" r:id="rId29"/>
    <p:sldId id="279" r:id="rId30"/>
    <p:sldId id="356" r:id="rId31"/>
    <p:sldId id="345" r:id="rId32"/>
    <p:sldId id="280" r:id="rId33"/>
    <p:sldId id="281" r:id="rId34"/>
    <p:sldId id="283" r:id="rId35"/>
    <p:sldId id="282" r:id="rId36"/>
    <p:sldId id="284" r:id="rId37"/>
    <p:sldId id="285" r:id="rId38"/>
    <p:sldId id="286" r:id="rId39"/>
    <p:sldId id="287" r:id="rId40"/>
    <p:sldId id="289" r:id="rId41"/>
    <p:sldId id="290" r:id="rId42"/>
    <p:sldId id="294" r:id="rId43"/>
    <p:sldId id="291" r:id="rId44"/>
    <p:sldId id="292" r:id="rId45"/>
    <p:sldId id="370" r:id="rId46"/>
    <p:sldId id="293" r:id="rId47"/>
    <p:sldId id="295" r:id="rId48"/>
    <p:sldId id="296" r:id="rId49"/>
    <p:sldId id="297" r:id="rId50"/>
    <p:sldId id="299" r:id="rId51"/>
    <p:sldId id="298" r:id="rId52"/>
    <p:sldId id="300" r:id="rId53"/>
    <p:sldId id="301" r:id="rId54"/>
    <p:sldId id="347" r:id="rId55"/>
    <p:sldId id="303" r:id="rId56"/>
    <p:sldId id="357" r:id="rId57"/>
    <p:sldId id="304" r:id="rId58"/>
    <p:sldId id="305" r:id="rId59"/>
    <p:sldId id="348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51" r:id="rId72"/>
    <p:sldId id="364" r:id="rId73"/>
    <p:sldId id="362" r:id="rId74"/>
    <p:sldId id="363" r:id="rId75"/>
    <p:sldId id="367" r:id="rId76"/>
    <p:sldId id="368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7" d="100"/>
          <a:sy n="67" d="100"/>
        </p:scale>
        <p:origin x="-1254" y="-8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21.06.2016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7772400" cy="107154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Растительный и животный мир « Птичьей гавани»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3357562"/>
            <a:ext cx="4257660" cy="27146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32" name="Picture 8" descr="http://static.ngs.ru/turizm/images/d29b8b9f18b9e975744ea1fcc96111e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9144000" cy="52863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Методы проекта: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142984"/>
            <a:ext cx="8001056" cy="5286412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Наблюдения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Научный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Исследовательский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Статистический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Информационный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Картографический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Литературные источники: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6000768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sz="2000" b="1" i="1" dirty="0" smtClean="0"/>
              <a:t>О</a:t>
            </a:r>
            <a:r>
              <a:rPr lang="ru-RU" sz="2000" dirty="0" smtClean="0"/>
              <a:t> </a:t>
            </a:r>
            <a:r>
              <a:rPr lang="ru-RU" sz="2000" b="1" i="1" dirty="0" smtClean="0"/>
              <a:t>состоянии и об охране окружающей среды Омской области в  2010, 2011, 2012,2013 году/ Министерство природных ресурсов и экологии Омской области.- Омск: Изд-во </a:t>
            </a:r>
            <a:r>
              <a:rPr lang="ru-RU" sz="2000" b="1" i="1" dirty="0" err="1" smtClean="0"/>
              <a:t>ОмГПУ</a:t>
            </a:r>
            <a:r>
              <a:rPr lang="ru-RU" sz="2000" b="1" i="1" dirty="0" smtClean="0"/>
              <a:t>, 2014год.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000" b="1" i="1" dirty="0" smtClean="0"/>
              <a:t>География Омской области . Природа. Население. Хозяйство: учеб. Для </a:t>
            </a:r>
            <a:r>
              <a:rPr lang="ru-RU" sz="2000" b="1" i="1" dirty="0" err="1" smtClean="0"/>
              <a:t>общеобразоват.учереждений</a:t>
            </a:r>
            <a:r>
              <a:rPr lang="ru-RU" sz="2000" b="1" i="1" dirty="0" smtClean="0"/>
              <a:t>/ И.М. </a:t>
            </a:r>
            <a:r>
              <a:rPr lang="ru-RU" sz="2000" b="1" i="1" dirty="0" err="1" smtClean="0"/>
              <a:t>Аблова</a:t>
            </a:r>
            <a:r>
              <a:rPr lang="ru-RU" sz="2000" b="1" i="1" dirty="0" smtClean="0"/>
              <a:t>, Л.В. Азарова и др. Под редакцией Л.А.Азаровой, Г.И. </a:t>
            </a:r>
            <a:r>
              <a:rPr lang="ru-RU" sz="2000" b="1" i="1" dirty="0" err="1" smtClean="0"/>
              <a:t>Саренко</a:t>
            </a:r>
            <a:r>
              <a:rPr lang="ru-RU" sz="2000" b="1" i="1" dirty="0" smtClean="0"/>
              <a:t>.- Омск; Министерство образования Омской области, 2008г.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000" b="1" i="1" dirty="0" smtClean="0"/>
              <a:t> ЛЮДИ и НЕДРА. История геологического изучения и освоения недр территории Омской области .- Омск: Кн. Изд-во, 2011г.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000" b="1" i="1" dirty="0" smtClean="0"/>
              <a:t>Научное обоснование создания национального парка в Омской области: Монография/Отв.редакторы И.А. </a:t>
            </a:r>
            <a:r>
              <a:rPr lang="ru-RU" sz="2000" b="1" i="1" dirty="0" err="1" smtClean="0"/>
              <a:t>Вяткин</a:t>
            </a:r>
            <a:r>
              <a:rPr lang="ru-RU" sz="2000" b="1" i="1" dirty="0" smtClean="0"/>
              <a:t>, В.Н. Демешко.- Омск: Амфора,2012г.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000" b="1" i="1" dirty="0" smtClean="0"/>
              <a:t>Водные богатства России. Федеральное агентство водных ресурсов. ФГБУ « Фонд информации по водным ресурсам» </a:t>
            </a:r>
            <a:r>
              <a:rPr lang="ru-RU" sz="2000" b="1" i="1" dirty="0" err="1" smtClean="0"/>
              <a:t>Изд</a:t>
            </a:r>
            <a:r>
              <a:rPr lang="ru-RU" sz="2000" b="1" i="1" dirty="0" smtClean="0"/>
              <a:t>; Москва « ПЕНТА» 2013 г.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000" b="1" i="1" dirty="0" smtClean="0"/>
              <a:t>Земля, на которой мы живем. Изд. « Манифест» Омск – 2006г.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000" b="1" i="1" dirty="0" smtClean="0"/>
              <a:t>Красная книга Омской области. Издательство Омского Государственного педагогического университета. Омск- 2005г.</a:t>
            </a:r>
          </a:p>
          <a:p>
            <a:pPr>
              <a:buNone/>
            </a:pPr>
            <a:endParaRPr lang="ru-RU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omsk.media/uploads/posts/2015-05/1430758383_ptichyu-gav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08309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14291"/>
            <a:ext cx="8229600" cy="2428891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Маленькая гавань у моста – </a:t>
            </a:r>
          </a:p>
          <a:p>
            <a:pPr algn="ctr">
              <a:buNone/>
            </a:pP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 тоже родиной зовётся.</a:t>
            </a:r>
          </a:p>
          <a:p>
            <a:pPr algn="ctr">
              <a:buNone/>
            </a:pP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Любят утки здешние места,</a:t>
            </a:r>
          </a:p>
          <a:p>
            <a:pPr algn="ctr">
              <a:buNone/>
            </a:pPr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Гнёзда вьют… и выводок ведётся…</a:t>
            </a:r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Полевые 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1138" name="Picture 2" descr="C:\Documents and Settings\oakorobova\Рабочий стол\Выступление на летнюю школу Птичья гавань\Птичья гавань 6.06.16\DSCN35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50"/>
            <a:ext cx="4500594" cy="4786346"/>
          </a:xfrm>
          <a:prstGeom prst="rect">
            <a:avLst/>
          </a:prstGeom>
          <a:noFill/>
        </p:spPr>
      </p:pic>
      <p:pic>
        <p:nvPicPr>
          <p:cNvPr id="91139" name="Picture 3" descr="C:\Documents and Settings\oakorobova\Рабочий стол\Выступление на летнюю школу Птичья гавань\Птичья гавань 6.06.16\DSCN3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500174"/>
            <a:ext cx="3071834" cy="48246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Эколого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географический маршрут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t="4860" b="12355"/>
          <a:stretch>
            <a:fillRect/>
          </a:stretch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>
            <a:hlinkClick r:id="rId3" action="ppaction://hlinksldjump"/>
          </p:cNvPr>
          <p:cNvSpPr/>
          <p:nvPr/>
        </p:nvSpPr>
        <p:spPr>
          <a:xfrm>
            <a:off x="4000496" y="4500570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hlinkClick r:id="rId4" action="ppaction://hlinksldjump"/>
          </p:cNvPr>
          <p:cNvSpPr/>
          <p:nvPr/>
        </p:nvSpPr>
        <p:spPr>
          <a:xfrm>
            <a:off x="3929058" y="4000504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hlinkClick r:id="rId5" action="ppaction://hlinksldjump"/>
          </p:cNvPr>
          <p:cNvSpPr/>
          <p:nvPr/>
        </p:nvSpPr>
        <p:spPr>
          <a:xfrm>
            <a:off x="4643438" y="4429132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857752" y="4214818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714876" y="5429264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714876" y="5643578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786314" y="5857892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857752" y="571501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ТН№7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9058" y="5500702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ТН№6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7752" y="528638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ТН№5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0364" y="392906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0364" y="4429132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0628" y="4071942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7752" y="4357694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ТН№3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Растительный мир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D:\Птичья гавань 6.06.16\DSCN3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71612"/>
            <a:ext cx="2633472" cy="4681728"/>
          </a:xfrm>
          <a:prstGeom prst="rect">
            <a:avLst/>
          </a:prstGeom>
          <a:noFill/>
        </p:spPr>
      </p:pic>
      <p:pic>
        <p:nvPicPr>
          <p:cNvPr id="35843" name="Picture 3" descr="D:\Птичья гавань 6.06.16\DSCN3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571612"/>
            <a:ext cx="4681728" cy="2633472"/>
          </a:xfrm>
          <a:prstGeom prst="rect">
            <a:avLst/>
          </a:prstGeom>
          <a:noFill/>
        </p:spPr>
      </p:pic>
      <p:pic>
        <p:nvPicPr>
          <p:cNvPr id="35844" name="Picture 4" descr="D:\Птичья гавань 6.06.16\DSCN35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4643446"/>
            <a:ext cx="4681728" cy="1776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Эколого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географический маршрут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t="4860" b="12355"/>
          <a:stretch>
            <a:fillRect/>
          </a:stretch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>
            <a:hlinkClick r:id="rId3" action="ppaction://hlinksldjump"/>
          </p:cNvPr>
          <p:cNvSpPr/>
          <p:nvPr/>
        </p:nvSpPr>
        <p:spPr>
          <a:xfrm>
            <a:off x="4000496" y="4500570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hlinkClick r:id="rId4" action="ppaction://hlinksldjump"/>
          </p:cNvPr>
          <p:cNvSpPr/>
          <p:nvPr/>
        </p:nvSpPr>
        <p:spPr>
          <a:xfrm>
            <a:off x="3929058" y="4000504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hlinkClick r:id="rId5" action="ppaction://hlinksldjump"/>
          </p:cNvPr>
          <p:cNvSpPr/>
          <p:nvPr/>
        </p:nvSpPr>
        <p:spPr>
          <a:xfrm>
            <a:off x="4643438" y="4429132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857752" y="4214818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714876" y="5429264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714876" y="5643578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786314" y="5857892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857752" y="571501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ТН№7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9058" y="5500702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ТН№6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7752" y="528638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ТН№5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0364" y="392906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0364" y="4429132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0628" y="4071942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7752" y="4357694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ТН№3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Изучение растительного мира</a:t>
            </a:r>
            <a:br>
              <a:rPr lang="ru-RU" dirty="0" smtClean="0"/>
            </a:br>
            <a:r>
              <a:rPr lang="ru-RU" dirty="0" smtClean="0"/>
              <a:t>Полевые исследования.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6866" name="Picture 2" descr="D:\Птичья гавань 6.06.16\DSCN35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71612"/>
            <a:ext cx="2633472" cy="4681728"/>
          </a:xfrm>
          <a:prstGeom prst="rect">
            <a:avLst/>
          </a:prstGeom>
          <a:noFill/>
        </p:spPr>
      </p:pic>
      <p:pic>
        <p:nvPicPr>
          <p:cNvPr id="36867" name="Picture 3" descr="D:\Птичья гавань 6.06.16\DSCN35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428736"/>
            <a:ext cx="5429288" cy="2286016"/>
          </a:xfrm>
          <a:prstGeom prst="rect">
            <a:avLst/>
          </a:prstGeom>
          <a:noFill/>
        </p:spPr>
      </p:pic>
      <p:pic>
        <p:nvPicPr>
          <p:cNvPr id="36868" name="Picture 4" descr="D:\Птичья гавань 6.06.16\DSCN35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4000504"/>
            <a:ext cx="5572164" cy="23477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Эколого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географический маршрут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t="4860" b="12355"/>
          <a:stretch>
            <a:fillRect/>
          </a:stretch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>
            <a:hlinkClick r:id="rId3" action="ppaction://hlinksldjump"/>
          </p:cNvPr>
          <p:cNvSpPr/>
          <p:nvPr/>
        </p:nvSpPr>
        <p:spPr>
          <a:xfrm>
            <a:off x="4000496" y="4500570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hlinkClick r:id="rId4" action="ppaction://hlinksldjump"/>
          </p:cNvPr>
          <p:cNvSpPr/>
          <p:nvPr/>
        </p:nvSpPr>
        <p:spPr>
          <a:xfrm>
            <a:off x="3929058" y="4000504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hlinkClick r:id="rId5" action="ppaction://hlinksldjump"/>
          </p:cNvPr>
          <p:cNvSpPr/>
          <p:nvPr/>
        </p:nvSpPr>
        <p:spPr>
          <a:xfrm>
            <a:off x="4643438" y="4429132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857752" y="4214818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714876" y="5429264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714876" y="5643578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786314" y="5857892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857752" y="571501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ТН№7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9058" y="5500702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ТН№6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7752" y="528638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ТН№5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0364" y="392906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0364" y="4429132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0628" y="4071942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7752" y="4357694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ТН№3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Полевые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0" name="Picture 2" descr="D:\Птичья гавань 6.06.16\DSCN35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285860"/>
            <a:ext cx="4681728" cy="2633472"/>
          </a:xfrm>
          <a:prstGeom prst="rect">
            <a:avLst/>
          </a:prstGeom>
          <a:noFill/>
        </p:spPr>
      </p:pic>
      <p:pic>
        <p:nvPicPr>
          <p:cNvPr id="37891" name="Picture 3" descr="D:\Птичья гавань 6.06.16\DSCN3605.JPG"/>
          <p:cNvPicPr>
            <a:picLocks noChangeAspect="1" noChangeArrowheads="1"/>
          </p:cNvPicPr>
          <p:nvPr/>
        </p:nvPicPr>
        <p:blipFill>
          <a:blip r:embed="rId3" cstate="print"/>
          <a:srcRect l="15260" r="20654"/>
          <a:stretch>
            <a:fillRect/>
          </a:stretch>
        </p:blipFill>
        <p:spPr bwMode="auto">
          <a:xfrm>
            <a:off x="571472" y="1714488"/>
            <a:ext cx="3000364" cy="2633472"/>
          </a:xfrm>
          <a:prstGeom prst="rect">
            <a:avLst/>
          </a:prstGeom>
          <a:noFill/>
        </p:spPr>
      </p:pic>
      <p:pic>
        <p:nvPicPr>
          <p:cNvPr id="37893" name="Picture 5" descr="D:\Птичья гавань 6.06.16\DSCN35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4000504"/>
            <a:ext cx="4681728" cy="2633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проекта: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71610"/>
          </a:xfrm>
        </p:spPr>
        <p:txBody>
          <a:bodyPr>
            <a:normAutofit lnSpcReduction="1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Изучить видовой состав животного и растительного мира 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Птичьей гавани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://16.26.18.storage.ngs.ru/317d7ad300c6ed06fac5e6ab4a2ff2ec/a43a76210bc9f231bd9901f6c3_376_287_cro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0"/>
            <a:ext cx="4492348" cy="3429001"/>
          </a:xfrm>
          <a:prstGeom prst="rect">
            <a:avLst/>
          </a:prstGeom>
          <a:noFill/>
        </p:spPr>
      </p:pic>
      <p:pic>
        <p:nvPicPr>
          <p:cNvPr id="16388" name="Picture 4" descr="http://www.biletomsk.ru/_gallery/2456/big/20130715010527_2456_galler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418081"/>
            <a:ext cx="4714876" cy="3439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5715000"/>
            <a:ext cx="8229600" cy="1143000"/>
          </a:xfrm>
        </p:spPr>
        <p:txBody>
          <a:bodyPr/>
          <a:lstStyle/>
          <a:p>
            <a:r>
              <a:rPr lang="ru-RU" b="1" dirty="0" smtClean="0"/>
              <a:t>Аир тростниковый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642918"/>
            <a:ext cx="8229600" cy="4525963"/>
          </a:xfrm>
        </p:spPr>
        <p:txBody>
          <a:bodyPr/>
          <a:lstStyle/>
          <a:p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1026" name="Picture 2" descr="https://upload.wikimedia.org/wikipedia/commons/thumb/3/37/Acorus_calamus1.jpg/275px-Acorus_calamus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501122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5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/>
              <a:t>Пальчатокореннник</a:t>
            </a:r>
            <a:r>
              <a:rPr lang="ru-RU" b="1" dirty="0" smtClean="0"/>
              <a:t> мясо-красный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9092" name="Picture 4" descr="http://www.mypriroda.ru/im/plants_boloto/big_palchatokorenni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7929618" cy="53625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5000"/>
            <a:ext cx="8229600" cy="1143000"/>
          </a:xfrm>
        </p:spPr>
        <p:txBody>
          <a:bodyPr/>
          <a:lstStyle/>
          <a:p>
            <a:r>
              <a:rPr lang="ru-RU" b="1" dirty="0" smtClean="0"/>
              <a:t>Солодка уральская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85794"/>
            <a:ext cx="8229600" cy="4525963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0114" name="Picture 2" descr="http://lektrava.ru/upload/resize_cache/iblock/0a5/640_480_0f92401c497e7261fd4ad59c0fd7ff5bc/0a5f6c1170879d326aa6262aa8c1fe8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01122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5000"/>
            <a:ext cx="8229600" cy="1143000"/>
          </a:xfrm>
        </p:spPr>
        <p:txBody>
          <a:bodyPr/>
          <a:lstStyle/>
          <a:p>
            <a:r>
              <a:rPr lang="ru-RU" b="1" dirty="0" err="1" smtClean="0"/>
              <a:t>Жёстер</a:t>
            </a:r>
            <a:r>
              <a:rPr lang="ru-RU" b="1" dirty="0" smtClean="0"/>
              <a:t> слабительный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86188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1138" name="Picture 2" descr="http://www.lekar-trava.ru/pic/rhamnus_catharctic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85728"/>
            <a:ext cx="7215238" cy="5233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Камеральная обработка материалов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5842" name="Picture 2" descr="D:\Птичья гавань 6.06.16\DSCN3606.JPG"/>
          <p:cNvPicPr>
            <a:picLocks noChangeAspect="1" noChangeArrowheads="1"/>
          </p:cNvPicPr>
          <p:nvPr/>
        </p:nvPicPr>
        <p:blipFill>
          <a:blip r:embed="rId2" cstate="print"/>
          <a:srcRect l="13733"/>
          <a:stretch>
            <a:fillRect/>
          </a:stretch>
        </p:blipFill>
        <p:spPr bwMode="auto">
          <a:xfrm>
            <a:off x="4572000" y="1643050"/>
            <a:ext cx="4038786" cy="2633472"/>
          </a:xfrm>
          <a:prstGeom prst="rect">
            <a:avLst/>
          </a:prstGeom>
          <a:noFill/>
        </p:spPr>
      </p:pic>
      <p:pic>
        <p:nvPicPr>
          <p:cNvPr id="35843" name="Picture 3" descr="D:\Птичья гавань 6.06.16\DSCN3607.JPG"/>
          <p:cNvPicPr>
            <a:picLocks noChangeAspect="1" noChangeArrowheads="1"/>
          </p:cNvPicPr>
          <p:nvPr/>
        </p:nvPicPr>
        <p:blipFill>
          <a:blip r:embed="rId3" cstate="print"/>
          <a:srcRect r="-35635"/>
          <a:stretch>
            <a:fillRect/>
          </a:stretch>
        </p:blipFill>
        <p:spPr bwMode="auto">
          <a:xfrm>
            <a:off x="857224" y="1643050"/>
            <a:ext cx="3714776" cy="4681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6866" name="Picture 2" descr="D:\гербарий Птич\DSCN3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2633472" cy="4681728"/>
          </a:xfrm>
          <a:prstGeom prst="rect">
            <a:avLst/>
          </a:prstGeom>
          <a:noFill/>
        </p:spPr>
      </p:pic>
      <p:pic>
        <p:nvPicPr>
          <p:cNvPr id="36867" name="Picture 3" descr="D:\гербарий Птич\DSCN3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643050"/>
            <a:ext cx="4681728" cy="2633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0" name="Picture 2" descr="D:\гербарий Птич\DSCN37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142984"/>
            <a:ext cx="4681728" cy="2633472"/>
          </a:xfrm>
          <a:prstGeom prst="rect">
            <a:avLst/>
          </a:prstGeom>
          <a:noFill/>
        </p:spPr>
      </p:pic>
      <p:pic>
        <p:nvPicPr>
          <p:cNvPr id="37891" name="Picture 3" descr="D:\гербарий Птич\DSCN37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929066"/>
            <a:ext cx="4681728" cy="2633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Эколого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географический маршрут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t="4860" b="12355"/>
          <a:stretch>
            <a:fillRect/>
          </a:stretch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4000496" y="4500570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929058" y="4000504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643438" y="4429132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857752" y="4214818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643438" y="5429264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500562" y="5643578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714876" y="5786454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857752" y="571501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ТН№7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3306" y="5572140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ТН№6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7752" y="528638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ТН№5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0364" y="392906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0364" y="4429132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0628" y="4071942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7752" y="4357694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ТН№3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Животный мир</a:t>
            </a:r>
            <a:br>
              <a:rPr lang="ru-RU" dirty="0" smtClean="0"/>
            </a:br>
            <a:r>
              <a:rPr lang="ru-RU" dirty="0" smtClean="0"/>
              <a:t>Полевые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71612"/>
            <a:ext cx="8229600" cy="4525963"/>
          </a:xfrm>
        </p:spPr>
        <p:txBody>
          <a:bodyPr/>
          <a:lstStyle/>
          <a:p>
            <a:r>
              <a:rPr lang="ru-RU" dirty="0" err="1" smtClean="0"/>
              <a:t>Тн</a:t>
            </a:r>
            <a:r>
              <a:rPr lang="ru-RU" dirty="0" smtClean="0"/>
              <a:t> №1.</a:t>
            </a:r>
          </a:p>
          <a:p>
            <a:endParaRPr lang="ru-RU" dirty="0"/>
          </a:p>
        </p:txBody>
      </p:sp>
      <p:pic>
        <p:nvPicPr>
          <p:cNvPr id="35842" name="Picture 2" descr="http://club.foto.ru/gallery/images/photo/2011/04/04/1744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214554"/>
            <a:ext cx="2143140" cy="20002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71803" y="3244334"/>
            <a:ext cx="1214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Белая трясогузка</a:t>
            </a:r>
            <a:endParaRPr lang="ru-RU" dirty="0"/>
          </a:p>
        </p:txBody>
      </p:sp>
      <p:pic>
        <p:nvPicPr>
          <p:cNvPr id="35844" name="Picture 4" descr="https://upload.wikimedia.org/wikipedia/commons/thumb/f/f5/Rook_-_Corvus_frugilegus_(476445950).jpg/265px-Rook_-_Corvus_frugilegus_(47644595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1714488"/>
            <a:ext cx="2524125" cy="168592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286512" y="3500438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Грач</a:t>
            </a:r>
            <a:endParaRPr lang="ru-RU" dirty="0"/>
          </a:p>
        </p:txBody>
      </p:sp>
      <p:pic>
        <p:nvPicPr>
          <p:cNvPr id="35846" name="Picture 6" descr="http://animals-wild.ru/uploads/posts/2015-04/1429532057_vorobey_dom_same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3903393"/>
            <a:ext cx="3786214" cy="242554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143372" y="6357958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Домовой воробей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28596" y="6357958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Полевой воробей</a:t>
            </a:r>
            <a:endParaRPr lang="ru-RU" dirty="0"/>
          </a:p>
        </p:txBody>
      </p:sp>
      <p:pic>
        <p:nvPicPr>
          <p:cNvPr id="36866" name="Picture 2" descr="http://www.nashapriroda.info/images/0001/ph0274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500570"/>
            <a:ext cx="2071702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Животный мир</a:t>
            </a:r>
            <a:br>
              <a:rPr lang="ru-RU" dirty="0" smtClean="0"/>
            </a:br>
            <a:r>
              <a:rPr lang="ru-RU" dirty="0" smtClean="0"/>
              <a:t>Полевые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Тн</a:t>
            </a:r>
            <a:r>
              <a:rPr lang="ru-RU" dirty="0" smtClean="0"/>
              <a:t> №1.</a:t>
            </a:r>
          </a:p>
          <a:p>
            <a:endParaRPr lang="ru-RU" dirty="0"/>
          </a:p>
        </p:txBody>
      </p:sp>
      <p:pic>
        <p:nvPicPr>
          <p:cNvPr id="35842" name="Picture 2" descr="http://ptici.info/foto_max/golu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285993"/>
            <a:ext cx="2428892" cy="165164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00364" y="3571876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Голубь</a:t>
            </a:r>
            <a:endParaRPr lang="ru-RU" dirty="0"/>
          </a:p>
        </p:txBody>
      </p:sp>
      <p:pic>
        <p:nvPicPr>
          <p:cNvPr id="35844" name="Picture 4" descr="https://upload.wikimedia.org/wikipedia/commons/thumb/4/43/Luscinia_svecica_volgae.jpg/275px-Luscinia_svecica_volg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571612"/>
            <a:ext cx="2619375" cy="252412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286644" y="3429000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Соловей-варакушка</a:t>
            </a:r>
            <a:endParaRPr lang="ru-RU" dirty="0"/>
          </a:p>
        </p:txBody>
      </p:sp>
      <p:pic>
        <p:nvPicPr>
          <p:cNvPr id="35846" name="Picture 6" descr="http://nature.sfu-kras.ru/files/nature/%D1%81%D0%B8%D0%BD%D0%B8%D1%86%D0%B0%203.jpg"/>
          <p:cNvPicPr>
            <a:picLocks noChangeAspect="1" noChangeArrowheads="1"/>
          </p:cNvPicPr>
          <p:nvPr/>
        </p:nvPicPr>
        <p:blipFill>
          <a:blip r:embed="rId4" cstate="print"/>
          <a:srcRect l="14894" t="427"/>
          <a:stretch>
            <a:fillRect/>
          </a:stretch>
        </p:blipFill>
        <p:spPr bwMode="auto">
          <a:xfrm>
            <a:off x="357158" y="4214818"/>
            <a:ext cx="2857521" cy="222883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357554" y="5715016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Большая синица</a:t>
            </a:r>
            <a:endParaRPr lang="ru-RU" dirty="0"/>
          </a:p>
        </p:txBody>
      </p:sp>
      <p:pic>
        <p:nvPicPr>
          <p:cNvPr id="35848" name="Picture 8" descr="http://nature.sfu-kras.ru/files/nature/%D1%81%D0%BE%D1%80%D0%BE%D0%BA%D0%B0%2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4357694"/>
            <a:ext cx="3406223" cy="200115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8001024" y="5929330"/>
            <a:ext cx="114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Сорока</a:t>
            </a:r>
            <a:endParaRPr lang="ru-RU" dirty="0"/>
          </a:p>
        </p:txBody>
      </p:sp>
      <p:sp>
        <p:nvSpPr>
          <p:cNvPr id="44034" name="AutoShape 2" descr="data:image/jpeg;base64,/9j/4AAQSkZJRgABAQAAAQABAAD/2wCEAAkGBxAQDxAPEBAQEBUPDxAWEA8QDxAVEA8OFRYWFxUVFRUYHSogGBolGxUVITEiJSorLi4uFx8zODMtNygtLisBCgoKDg0OGhAQGi0lHyUtLS0tLS0tLS0tLS0tLS0tLS0tLS0tLS0tLS0tLS0tLS0tLS0tLS0tLS0tLS0tLS0tLf/AABEIALcBFAMBIgACEQEDEQH/xAAbAAACAwEBAQAAAAAAAAAAAAABAgADBAUGB//EAD8QAAEDAwIDBgIHBwIHAQAAAAEAAhEDEiEEMQVBUQYTImFxgTKRByNCobHB8BRSYnLR4fEVQzNTgpKistJj/8QAGAEBAQEBAQAAAAAAAAAAAAAAAAECAwT/xAAgEQEBAAICAgMBAQAAAAAAAAAAAQIREiETMQNBUXFh/9oADAMBAAIRAxEAPwC65O0oBisa1et4tGaVa0INCcFDQwjCgKYKLoAEwCgCZBIUhFFAtiIamRQLajaioggCMJZUBQOohKEoCohKiCKKIIDKBUUQApUxSlFRBSUEEISkJiUECEJSE5SFBU5IVY5IUCqIIqquhEBJcoHKIuARhVh6a9A6YKq5S9BeEQs96YPQaAmCoFRMKiItRVYemDkDIEIyoSgWEESVJQBFEKIAiFEHvDQXOIaAJLiQAB1JOyAqLz2r7WU2z3dNzwNnu8LXH+EbkfJchnb9wfD6DQ3+Zwd+axzjc+PJ7hRefo9r6D23NpVz6NZE+ty6mn1daozvBpqgZ/zH1aDKfs57gE54/p48vxqKQlVUtUHGC0tMYBLHNPo+m5zT6TKsJWpds2aAlCUCUpcqGlAuSF6rc9BYXpS9Ul6Vz0FrnJC5VFyEqh71EkIIbaYUCvsU7tQVBNCexMGIKoQK0d0p3KDMoCtHcqdygoBTXK3ukO6RChysDlBSULEUb1O8S2pSED3pg9VAIwguD1DUVSEILe8Xhe1PFHVaxpT9XSdFsi11Qbl3XPyheyrNcWkM+IggEmA3zJ5QvM6rsfWp0i8nMEgeJzz5kdTPP5rj8uUnTt8WO+3j62rcMg+0zK59TUyZjc5KfU0XseabhBG4MYVcBs8zy8vNc3V2+GcRp0wGsph9QkQbS4knkG7T6L1Gn4RqtRbU1FZ1GBDWszVDOhdPh9JK5vYLhGDqnjmW0p/8n/l817WSuuGE91yz+TXUU6HQU6INtxJ+J9R7nvd6k/ktLnJEpXWTTjbsXPVLqqLgqHhVD96peqCmYgtQIRCaEFdqIaiiCgNiiNyKo6QYpYrAEwCwqoU0wYrA1MGoaVhiNitDUbUNKrFO7V0KWoaU92h3a0WqQhpn7tA01ohSENMvdIdytdqNibNMndId0tlilibNMfdKdytvdqzSUw52ATnl+KzlnxjeGFypuH6S3JGeXXzPkqOLutY4hs2hxAEBz3R5rrvtpiHGDjIBOF5ni3H9Gx5pPrNaYyyfEB59D5LxW23b2ySTT5H2gvdVue217hlkjwzMARsP7rLU081m0m/bqNaMzlzg3B9cey6XaXU6d1QuoFzjJLnuYQOmLsn1Wr6POHDUa292W6dgfB/fmGffJ9l3xm3LK6fQdJoW0qbKTB4abQ0eg5q3uV0DSS90vRt5dMPdId0txpod2mzTA6iqX0F1O7QNJNppxzQUbSXUNFIaKuzTBagQtppJDSTZpicqXOW51FUPoptdM1xUVvdKJtdO6E4VYVjVkOAmAShEIHARhAFEFQENRtUBRlFC1S1MpCBLUYTQmtQJapCshSEFcItaTgCZ2CeFx+Mdo6WlkTc+D4W5j+boPvUyuo1jjuu3UFOk0vrOY1o+J1R4bTb6lYHdreGu+pp6ykHHDbCQ0noHxb96+a8W4oNY+a7pIkN/dpjo0bD8cLkarhQpFrrwZcIbmSJ6+WFwuO/dd5ZOo+0cWrClpaj31LWsZJqGXG3kB+8ennC+FcSqd5XquMy5ziZ3J3IX1/Ua9uo4dTq1XETSlzKbQXvcyQbZ+HI35SIMr5FqhkvbTLG3QSbiHOMk+J3L8VnBrJl1bTEn2/XyXq/on1Fuqr0z/uUA4erHD/7+5eU1Hw+sD+gXe+jOqG8RYD/uUarW/wA2Hfgw/NdcXPL0+vwgQmhAhdXAkIEJyEpQKQhCYpUAISFqsQQVFqUsVqkIjOaardSWuEpCqsRoqLXaogYNTgKJgoIEwQCYIiAIogKQioEwQRCBgmCUJggIRCAKYIIiq61ZrGue9zWNaCXOcQGtaNySdl817S/SBUqvNDQyxpMHUEeN/W0H4G+e/wDLzlulktes7V9omaZjqbHA1nCAB/tg/ad0MbDfMr5nr+IF7ycc/F9o85J6ndZKzzsSXE7ucSXOcdySdysj6v66rFrrjNOjTYIvJMzjOeskn3W3SUa2rqsY0F0w2myTAHqeXNZuB8HraqoGMaXk772tbO5PIL6z2d7OUtE25zr6jhFzRAa3o3+q5ZZ6dMZtq0uhZp9PSoF0ljAHBgEuccn2kleX7U8NfqO5kFjKb3l2wbTogNnHNxMAenRep1OqADi02hs55kx/ZeN7TcRLmd2xxDRIe6fiLhBE84Bn2C54+276fPdc/vHeEReZ/mDiCPxC9h9G3C3PqM1BbDdOKguO7qjpbaPQFxP/AErzlTTEulvxT4R0BgAfL8l9e4Bw4abTU6I3AJd/O4lx/GPZejHuuGd1G9ApilK6uJSkKYpCgBSyiUqAyhKCiKkqBBBEOgUJQJRUQSyimzRwUwKUBMAqyYFEFKEVA4cpclRhA0ogpQEwRRlEFKigcFJqdSykx1So5rGMBLnuMBrRzKIK8F9K2rpmlSpCuQ8VLjQblrmQfE+NiDtPnjmJelk3Xm+2fa1+ueWU7madh8DDh1Uj7bx+A5eu3E0LIFx5/wDqsTTJjfyWxrnOhjRJcYAG/p+K5bd5NLgH1XinTa57nkNa1olzvRe34F9Glc2v1L2UgYkTc8DoIxPuu12B7ODSUe9qtHf1cucd6VM7NHTqfXyXr3vAEkjO3Urll8n46TEeF8M0+kp93RbAHxE7uPVx5lZ+JcSOQ2Om/wA1m1uvYMEk/wAIP9Oa8nxjjndxaACQSOoXOTbS3j3FABBIxEtmACfT2+a8nrtaarhOA0ANbGI/ys1fUlxkmeZJ5lDR0XVHNa0S55AAG5ccALpJpmvQ9ieFmvX71w8FEyZ+1U+yPulfSCsHBtA3TUGUhEgS4j7Tzuf1yAW6V6cZqPNnlugUpTIFVghCQhWEJSgrIQhOUCikIQITpSgWEESllBECjKhQVlFQooLQEyCK0yiIQRCAwiFAioIiFEJRRRXM45xuho6XeVnESYYxol9R3Ro/QXz/AFfGeJcVc6npmOp0ZgtYYEf/AK1Tv/KOux3Ut0sx29J2w7a09M00tO5lWucSPEyj1LowXfw/Pz+WRX1VU/8AFr1HmThz6juUwMx9wX0Tg30bU2w7V1DUP/KoktZ6F/xH2tXU7T16Wg0ZoaRjKL64c1tgDbWf7lVx3JAO5zJCzZb3W5ZOo+TUtO+4sAJfdbAybgYgRvlfXuzXZzTaLTNqVGNOqLWOqveZsJI8DOTY2kbwvF9i2U6dR2owRRAFOedQyJ9gD816TiPEhbSr1T4C4G1h8bg1xgZwZj5Lz53vUejGdbe2qPgXH+5dzK4uu4k0S8u++Gx1JO/5rz+m7S1NZUqNo0XPcB8Ldmtnm4wB6beq6lLs4+tD9Q8iAIpzdB84wTupPjtS5yPO8S4w4h1hj+IT8P8AX+q4z9PVcx1WxxaImoQQ3oMr6bS7O6Vts07rf3jM+o2XE+kjWNo6NlIADvKrQ1owA1gk+3wj3XXx6jHklrwFpO5X0LsVwDugNTVEOcPqmndjD9o+ZH3HzXk+xWmbX1VNrheGy9/7oA2HpcWr6wtYY/bPyZfQypKVRdXEZQlBBA0pSUECghKCiBKCEpSVJQKBSUsolIooyjKVRAZUQURVwKIKEIgKpoUVIRAU2aEIyoAmhU0VGEYRQ04nFuzOn1VenXr3v7plraV0UzmZcBk+kxjMrrUaTWNDGNaxrRDWtADQPIDZWQlqva1pe4hrWglznEANaNyTyCii5wAJJAABJJ2AG5K+Mdp+OO1uoqFhNhhrfKk04Hvlx8z5LodtO2LtWTptMS2jPjfkOr+vRnlz59F5N77RA5/qVjK/TeGOu3W0j7GxeABy3/XurH641bQA6oG+FgAOXnYADfJECFz+D8Or6uo3T0hPUnDKbBu556BfR+wfBaTS+u0XspvNPTvc0XPe3FSt5EuEDpBCxMdt3LTs9j+DnS6YCoB3tUh1WPs4Aayf4QB7kruqBEBdp043ulXme3fZ463Tg0z9bQudSbiKkgXMPSYEHqAvUEJSESdPmP0ZVRR1NelX+qeabGMZUFrnPDiXNzz+HHP2X01czi/BadcipawVWCGVHNBkfuu6j8PmDTw7idkUtQ4McHW+I/Cfshx6H7Lue2++ZddNWb7dlBNCkLbOioFMQke4NEuIAG5JgD3Q0ChVVbW0WMNR1RgYN33C359Vl/1zSFl41NGDt9Y2T5W7z5QiNpSFc09otMSAxz6hPKlQrPj1hqsdxPFwo6gjOTTsEDnDyDHnClsntqY2tqi554mSYbSceri5lo/7SSfuSM4o/INPbYiYcffb5lZ54/rXjv46RCBC4eo4vWBAhrYd4hAPhjrP5Ja/E62S2cDcBjhPn/lTyRrxV2yFAuKziNaCSJiOTY5TIlVf6rUBtJIkSSYjlsB4oWb8s+os+K/deghReU1Oqc12SM5B8ZkH/q+4qJ5f8Xw/69oWqAIOrMG72idpcMpf2qnE3sgbm4YXTblpbCkKn9tpRN7T5DJ9gMqmpxei0xcSegGfvjKnKLxreAiub/rlGCfFg7eGT57ql3aBuQ2k4xuXPpgAdcE4U5ReFdhGFwR2hyB3YBJ5kwOmYyqzx6o4w0Mb5kY+85U5xeFeihfIu2vaGtq6tSgD3dGjUc3upAfUewwXVPcGG8sc17kcWruIF9NgLoutFonAycEJNRwmhVIqVdRonvifFRufLskSKUE49FLm1MHyPSaSpVqd1RpuqvP2KYLnR1PQeZwvX8J+jPU1YfqajdODH1YHeVI5yQbWn5r0ArFpLWOho2ay5rRP8LYB26LFqKNQkhlarTJJIcx7w4EeU/f6rPKNca2dpKtDhmkOl0rA19VhDnYvFPm5x3JOY916ThNShR02nYKjGtFGnbc9oJloMnzMz7r5jxHh2pPisdWFpmoahc9zyPiJO4jCThWqrNDKDqdoBdLjeKjnySGlxNtsEYAnw7rXL8Z4fr66NbRgu71kNi43CBJgZ9Ss445pptFZpIAwJJg7RAXhNNqC2RAbLcwCTPM59Ft0zA5pLXOILvESGho5Tg3dJWfJV4R6il2j0z3ljO8cWjP1Tx6bwmp8ZDptpVBBHxupAukSIAcSfkvOgYDbz4RBaXQIjk3pttKDRWIlpkDZniJI5QPfn1UvyZLPjjfX41qTVcG02tYxuAGve57/AFtHyGcLj8a1j9Q2arcBrhY2kQ6SMgm4yPIwtFZ5JAc44P2plowBlrgBj8E1bTAiQG4IM07oIzuNjhS5W+1mMnp548X1lKm2n+1vYKbRAhhJbgCCRcdxgq7SVdRVqNFevqyCXZDqjcgcgJB/Wy77owWi0TOSRHIQD/fdGnqAMXOeBALWl4zzMz5nZXnlpOGO2JvB2EkU6+pbGXfWua71nbyTM4RS3rCpUAn46tRxJjHxOA/ytNPNoBcSANnAFojfO2JTimActZJiLiJPLIz08tlOWX61MZ+MVPg9HBFFoEmLWMJIHTfC30dPSaMOc0z4WXtBkRuWyldLgJPpb4TI6QJj9c0aVFrRAaRvPxXHGMnrv7hS3fskNQrvEgt8Mm/xD4ZG8xG/VRh6OLYEWghzCJw0hKWvL8sgN2E4knE/nzTOfAPhJcM5ALZ2wCB+KjQU2NwXXT4gJ2t8vsrPVIIIJDT9m3JaDHPnz+a1tfBk2uJaYBYC3lm3ZM9ocJsbIyIpQ4gYBloU2ac/TOYwQclwBwTLzOxPPmnNKZLdmukMcHl5JkAtIBEx6LQ4ikZ+E9MZPXaZj8FWNUTgPc6ImS7GeeY+ZVNKqNIjFoAIOMNIGeUZ5qVdOcGOuSRDTA2n1+9aqOQTZPSA5oI57+Ssbp3Akb52DgCPz5rO6uowO0jtwAJ3F5384wEF0apeT4mFx6mSSorMsjUchoLmhsAAAgtaBsTz2Jz+WFrqcN1Lhmm+0jDHSwW77uAEYKzmozIw0fui0mY32wNsT1WnTPaWuJMEYmQQd/8AOFdp7ZWsqDBBAGwbUAyI2dzGNlO7aHEnLiJlxDvPY/ryWmnUZiXEAjdrQfeDvsrj+ziwsc9k/FcxvucbjHI7ps0wucAXEFrQ4ATa0FoERFo9v8IDSNdl18Aw55JunYjcyfULSA26Ja0NcbC58hzepgY6x5I2F0TEHM7gD0O26cjTNRotkFt4iIJkxMSSPP2WgsbaTa8cgbHWx0kn18tke7GWjJB5kAdesTvhTV68up0WgCmGPJwC4uEERMjHPmptZP0tmIbRIIO5cMjz59N1bQpjN4a2B8IFxBjlt5+ytYHEXWzO5gxHQGf1Cvod46ZpAbYfMQNiPZTkSMo0twLm2eG3AaWuhxxbaMx64lFuntk2vPik3Amffnj0Wt7jvd4pOBuQBg3bDBKrdTedy7b4ARBOdz6FTa6SxsgPEnGDbIEwJJkyM/1CvGioubEC4kYcZ2zPpz9Ss40riclnlBc4gDeZIH3IUtM9hc0xBAuc0iCJnM8/eFL/AFZ/DVOF0S2CADLheD4gOXxD8R81jPCGsdkkgzY0T4o6gQY5rbqKeTMR1MS4e+PzSOcGZAxMktaXSOXOAFZalkrms0cHP1gcMgEsJOQAQf681fRawEtfRDCGjOTB9T6n71vY43faaORIIFuc4G/oE9S14JeDHIlzZBmRsZ3HslpI5zG0hkta644EhpE85M+vNX0tOx7ZDxIkhjJnH47rRXpCoSSym+4y5xcRA2kRzx7pdLwx1OsyrSaLGeI3uJujMODjE45kYUuWjSo0wHP8RAYQS0tDnMYcAHqeXIp6+ka1oJdv+60fCYOTaY33Wqk2m1zHQ4OJudbTf4okgyJgZ3I5Lo6agxwDjTDc3Ab+FsC6eYyI91jzRrg5DNOTFu93wzyyIztOM+RVjdK1jSKlri6ZMAujkWmDA9+fou5RqAN+EC43GBmZ2A9OfSfe1tGmaTqkNIdJcDJINstF3Q4E7b9FPKvF5kadgGDBjNxwBn0j8k7BTkBrXOJPItgAc55fP3W6myk8NgOBNQBjA4AtdjDz9oH05oaoEAmnS7w0y0Gk0mcncmdvbfyWvJKnHTE7SvDhILQd/E7yjEnzz5K7T6IA+LxYkzbmRIzGV0qlK+i1paPC43WOwIkNk4mIPXcKv9hDcnxF7vE/Nt2BG+DAG3ROW10xfs+5a0GOk4HrO/mqf2RmxcfEZuiN8xic+kLe3TXkxc2Rm5xiPIh0ckW0Y+AiMzDSST6TB+9a2mnPZo2gGA48255yfjkf1+5LU7oEAhwJ+yLy09Of4Lc+oGsy8tJDS3wsaRsNhzn8t0o1DLAXG0h0B2HTuZ6eqbTpiuDnBoZgGCQww4R15K91A3+GfFGAIEj5fJaNLaad7qnds82MYw8vANyJ+9A6und/xmPwAG5aXHlB9jsE3tfQaaQ2CXYJGXA7dMbKKhnFaIkBrN8+EwT1ESomjlHCo2yIcHGed8DqTj8FY10EDIu5yZdO8EbYCii3XKXtfQ4YXE+JwGCDM9cELR42sdTaGE1CWuqvkmmBtY3afMoKLO9t3r0z1KVpuAHhdJjnG+T+Svc1ziC1rGw0QBMvfuT5CIUUU30fbPWBZDqkgk7NDcnlz6eaaqKlrQ1syRDbhGeZ6Ruoom+trpqp0qrS28hssGGAeMCJJ/utFerdjlG0kYjyUUUxu1s1dMrXkbtIEfF4YjA2mZU1VfuxgFxwb8C3pI5qKLSKtVrn3RgTuIkE9fKVi09epUEeGAZM/KVFFZOmbe1tXSFziO82gEQ4SDkY5bSmqvIAAaCSSWgkiAIknKiikq2fbRpdFVfcXCGlwIAqE2+xW+hohMAklnK7B6iT+soqLHKt8YYNyG2NDXOJLC5xAtBAO0nc4lHSPa4mnJgTDnMaG3DkYJJxPJRRcs8rIs9tGm1bXOYLBNjTdznaYPzVLtXe1zABLbfFGQ1wBnkADGwBOd1FFxv63CcOqxVuJOWw8kC0GZi0HcjErYKpqNILoYbWENbvS3bjGTJCiiKrqUIoi0UwWMddMgBsjJIbJdA5SMqNrmpY2mRdUILiQRAgmQPVvPefJRRJ2BRrNFzm1apZdc1oZTDGuccC3yg56Hqhr3uqs76k4VGNxsW2EHIDTyMED0RUWseqzk4uq4pqA0tYfDUD20m4BuDeZ5GfZVjX6sOeG5BIE+FpHhBIx1ndRRd5enOm1PFHWOA8Pdg3mS6P3S0nJ3WDV65w+HJMC47id8GfPKKi6Yxm1z9Xrn1JeSdmyCBiDyO606fVd264eGWw2Ic4PIAJ8Qx1x6KKLdn0zja4ut4xDz9WOUQYER0UUUXSYzTFt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6" name="AutoShape 4" descr="data:image/jpeg;base64,/9j/4AAQSkZJRgABAQAAAQABAAD/2wCEAAkGBxAQDxAPEBAQEBUPDxAWEA8QDxAVEA8OFRYWFxUVFRUYHSogGBolGxUVITEiJSorLi4uFx8zODMtNygtLisBCgoKDg0OGhAQGi0lHyUtLS0tLS0tLS0tLS0tLS0tLS0tLS0tLS0tLS0tLS0tLS0tLS0tLS0tLS0tLS0tLS0tLf/AABEIALcBFAMBIgACEQEDEQH/xAAbAAACAwEBAQAAAAAAAAAAAAABAgADBAUGB//EAD8QAAEDAwIDBgIHBwIHAQAAAAEAAhEDEiEEMQVBUQYTImFxgTKRByNCobHB8BRSYnLR4fEVQzNTgpKistJj/8QAGAEBAQEBAQAAAAAAAAAAAAAAAAECAwT/xAAgEQEBAAICAgMBAQAAAAAAAAAAAQIREiETMQNBUXFh/9oADAMBAAIRAxEAPwC65O0oBisa1et4tGaVa0INCcFDQwjCgKYKLoAEwCgCZBIUhFFAtiIamRQLajaioggCMJZUBQOohKEoCohKiCKKIIDKBUUQApUxSlFRBSUEEISkJiUECEJSE5SFBU5IVY5IUCqIIqquhEBJcoHKIuARhVh6a9A6YKq5S9BeEQs96YPQaAmCoFRMKiItRVYemDkDIEIyoSgWEESVJQBFEKIAiFEHvDQXOIaAJLiQAB1JOyAqLz2r7WU2z3dNzwNnu8LXH+EbkfJchnb9wfD6DQ3+Zwd+axzjc+PJ7hRefo9r6D23NpVz6NZE+ty6mn1daozvBpqgZ/zH1aDKfs57gE54/p48vxqKQlVUtUHGC0tMYBLHNPo+m5zT6TKsJWpds2aAlCUCUpcqGlAuSF6rc9BYXpS9Ul6Vz0FrnJC5VFyEqh71EkIIbaYUCvsU7tQVBNCexMGIKoQK0d0p3KDMoCtHcqdygoBTXK3ukO6RChysDlBSULEUb1O8S2pSED3pg9VAIwguD1DUVSEILe8Xhe1PFHVaxpT9XSdFsi11Qbl3XPyheyrNcWkM+IggEmA3zJ5QvM6rsfWp0i8nMEgeJzz5kdTPP5rj8uUnTt8WO+3j62rcMg+0zK59TUyZjc5KfU0XseabhBG4MYVcBs8zy8vNc3V2+GcRp0wGsph9QkQbS4knkG7T6L1Gn4RqtRbU1FZ1GBDWszVDOhdPh9JK5vYLhGDqnjmW0p/8n/l817WSuuGE91yz+TXUU6HQU6INtxJ+J9R7nvd6k/ktLnJEpXWTTjbsXPVLqqLgqHhVD96peqCmYgtQIRCaEFdqIaiiCgNiiNyKo6QYpYrAEwCwqoU0wYrA1MGoaVhiNitDUbUNKrFO7V0KWoaU92h3a0WqQhpn7tA01ohSENMvdIdytdqNibNMndId0tlilibNMfdKdytvdqzSUw52ATnl+KzlnxjeGFypuH6S3JGeXXzPkqOLutY4hs2hxAEBz3R5rrvtpiHGDjIBOF5ni3H9Gx5pPrNaYyyfEB59D5LxW23b2ySTT5H2gvdVue217hlkjwzMARsP7rLU081m0m/bqNaMzlzg3B9cey6XaXU6d1QuoFzjJLnuYQOmLsn1Wr6POHDUa292W6dgfB/fmGffJ9l3xm3LK6fQdJoW0qbKTB4abQ0eg5q3uV0DSS90vRt5dMPdId0txpod2mzTA6iqX0F1O7QNJNppxzQUbSXUNFIaKuzTBagQtppJDSTZpicqXOW51FUPoptdM1xUVvdKJtdO6E4VYVjVkOAmAShEIHARhAFEFQENRtUBRlFC1S1MpCBLUYTQmtQJapCshSEFcItaTgCZ2CeFx+Mdo6WlkTc+D4W5j+boPvUyuo1jjuu3UFOk0vrOY1o+J1R4bTb6lYHdreGu+pp6ykHHDbCQ0noHxb96+a8W4oNY+a7pIkN/dpjo0bD8cLkarhQpFrrwZcIbmSJ6+WFwuO/dd5ZOo+0cWrClpaj31LWsZJqGXG3kB+8ennC+FcSqd5XquMy5ziZ3J3IX1/Ua9uo4dTq1XETSlzKbQXvcyQbZ+HI35SIMr5FqhkvbTLG3QSbiHOMk+J3L8VnBrJl1bTEn2/XyXq/on1Fuqr0z/uUA4erHD/7+5eU1Hw+sD+gXe+jOqG8RYD/uUarW/wA2Hfgw/NdcXPL0+vwgQmhAhdXAkIEJyEpQKQhCYpUAISFqsQQVFqUsVqkIjOaardSWuEpCqsRoqLXaogYNTgKJgoIEwQCYIiAIogKQioEwQRCBgmCUJggIRCAKYIIiq61ZrGue9zWNaCXOcQGtaNySdl817S/SBUqvNDQyxpMHUEeN/W0H4G+e/wDLzlulktes7V9omaZjqbHA1nCAB/tg/ad0MbDfMr5nr+IF7ycc/F9o85J6ndZKzzsSXE7ucSXOcdySdysj6v66rFrrjNOjTYIvJMzjOeskn3W3SUa2rqsY0F0w2myTAHqeXNZuB8HraqoGMaXk772tbO5PIL6z2d7OUtE25zr6jhFzRAa3o3+q5ZZ6dMZtq0uhZp9PSoF0ljAHBgEuccn2kleX7U8NfqO5kFjKb3l2wbTogNnHNxMAenRep1OqADi02hs55kx/ZeN7TcRLmd2xxDRIe6fiLhBE84Bn2C54+276fPdc/vHeEReZ/mDiCPxC9h9G3C3PqM1BbDdOKguO7qjpbaPQFxP/AErzlTTEulvxT4R0BgAfL8l9e4Bw4abTU6I3AJd/O4lx/GPZejHuuGd1G9ApilK6uJSkKYpCgBSyiUqAyhKCiKkqBBBEOgUJQJRUQSyimzRwUwKUBMAqyYFEFKEVA4cpclRhA0ogpQEwRRlEFKigcFJqdSykx1So5rGMBLnuMBrRzKIK8F9K2rpmlSpCuQ8VLjQblrmQfE+NiDtPnjmJelk3Xm+2fa1+ueWU7madh8DDh1Uj7bx+A5eu3E0LIFx5/wDqsTTJjfyWxrnOhjRJcYAG/p+K5bd5NLgH1XinTa57nkNa1olzvRe34F9Glc2v1L2UgYkTc8DoIxPuu12B7ODSUe9qtHf1cucd6VM7NHTqfXyXr3vAEkjO3Urll8n46TEeF8M0+kp93RbAHxE7uPVx5lZ+JcSOQ2Om/wA1m1uvYMEk/wAIP9Oa8nxjjndxaACQSOoXOTbS3j3FABBIxEtmACfT2+a8nrtaarhOA0ANbGI/ys1fUlxkmeZJ5lDR0XVHNa0S55AAG5ccALpJpmvQ9ieFmvX71w8FEyZ+1U+yPulfSCsHBtA3TUGUhEgS4j7Tzuf1yAW6V6cZqPNnlugUpTIFVghCQhWEJSgrIQhOUCikIQITpSgWEESllBECjKhQVlFQooLQEyCK0yiIQRCAwiFAioIiFEJRRRXM45xuho6XeVnESYYxol9R3Ro/QXz/AFfGeJcVc6npmOp0ZgtYYEf/AK1Tv/KOux3Ut0sx29J2w7a09M00tO5lWucSPEyj1LowXfw/Pz+WRX1VU/8AFr1HmThz6juUwMx9wX0Tg30bU2w7V1DUP/KoktZ6F/xH2tXU7T16Wg0ZoaRjKL64c1tgDbWf7lVx3JAO5zJCzZb3W5ZOo+TUtO+4sAJfdbAybgYgRvlfXuzXZzTaLTNqVGNOqLWOqveZsJI8DOTY2kbwvF9i2U6dR2owRRAFOedQyJ9gD816TiPEhbSr1T4C4G1h8bg1xgZwZj5Lz53vUejGdbe2qPgXH+5dzK4uu4k0S8u++Gx1JO/5rz+m7S1NZUqNo0XPcB8Ldmtnm4wB6beq6lLs4+tD9Q8iAIpzdB84wTupPjtS5yPO8S4w4h1hj+IT8P8AX+q4z9PVcx1WxxaImoQQ3oMr6bS7O6Vts07rf3jM+o2XE+kjWNo6NlIADvKrQ1owA1gk+3wj3XXx6jHklrwFpO5X0LsVwDugNTVEOcPqmndjD9o+ZH3HzXk+xWmbX1VNrheGy9/7oA2HpcWr6wtYY/bPyZfQypKVRdXEZQlBBA0pSUECghKCiBKCEpSVJQKBSUsolIooyjKVRAZUQURVwKIKEIgKpoUVIRAU2aEIyoAmhU0VGEYRQ04nFuzOn1VenXr3v7plraV0UzmZcBk+kxjMrrUaTWNDGNaxrRDWtADQPIDZWQlqva1pe4hrWglznEANaNyTyCii5wAJJAABJJ2AG5K+Mdp+OO1uoqFhNhhrfKk04Hvlx8z5LodtO2LtWTptMS2jPjfkOr+vRnlz59F5N77RA5/qVjK/TeGOu3W0j7GxeABy3/XurH641bQA6oG+FgAOXnYADfJECFz+D8Or6uo3T0hPUnDKbBu556BfR+wfBaTS+u0XspvNPTvc0XPe3FSt5EuEDpBCxMdt3LTs9j+DnS6YCoB3tUh1WPs4Aayf4QB7kruqBEBdp043ulXme3fZ463Tg0z9bQudSbiKkgXMPSYEHqAvUEJSESdPmP0ZVRR1NelX+qeabGMZUFrnPDiXNzz+HHP2X01czi/BadcipawVWCGVHNBkfuu6j8PmDTw7idkUtQ4McHW+I/Cfshx6H7Lue2++ZddNWb7dlBNCkLbOioFMQke4NEuIAG5JgD3Q0ChVVbW0WMNR1RgYN33C359Vl/1zSFl41NGDt9Y2T5W7z5QiNpSFc09otMSAxz6hPKlQrPj1hqsdxPFwo6gjOTTsEDnDyDHnClsntqY2tqi554mSYbSceri5lo/7SSfuSM4o/INPbYiYcffb5lZ54/rXjv46RCBC4eo4vWBAhrYd4hAPhjrP5Ja/E62S2cDcBjhPn/lTyRrxV2yFAuKziNaCSJiOTY5TIlVf6rUBtJIkSSYjlsB4oWb8s+os+K/deghReU1Oqc12SM5B8ZkH/q+4qJ5f8Xw/69oWqAIOrMG72idpcMpf2qnE3sgbm4YXTblpbCkKn9tpRN7T5DJ9gMqmpxei0xcSegGfvjKnKLxreAiub/rlGCfFg7eGT57ql3aBuQ2k4xuXPpgAdcE4U5ReFdhGFwR2hyB3YBJ5kwOmYyqzx6o4w0Mb5kY+85U5xeFeihfIu2vaGtq6tSgD3dGjUc3upAfUewwXVPcGG8sc17kcWruIF9NgLoutFonAycEJNRwmhVIqVdRonvifFRufLskSKUE49FLm1MHyPSaSpVqd1RpuqvP2KYLnR1PQeZwvX8J+jPU1YfqajdODH1YHeVI5yQbWn5r0ArFpLWOho2ay5rRP8LYB26LFqKNQkhlarTJJIcx7w4EeU/f6rPKNca2dpKtDhmkOl0rA19VhDnYvFPm5x3JOY916ThNShR02nYKjGtFGnbc9oJloMnzMz7r5jxHh2pPisdWFpmoahc9zyPiJO4jCThWqrNDKDqdoBdLjeKjnySGlxNtsEYAnw7rXL8Z4fr66NbRgu71kNi43CBJgZ9Ss445pptFZpIAwJJg7RAXhNNqC2RAbLcwCTPM59Ft0zA5pLXOILvESGho5Tg3dJWfJV4R6il2j0z3ljO8cWjP1Tx6bwmp8ZDptpVBBHxupAukSIAcSfkvOgYDbz4RBaXQIjk3pttKDRWIlpkDZniJI5QPfn1UvyZLPjjfX41qTVcG02tYxuAGve57/AFtHyGcLj8a1j9Q2arcBrhY2kQ6SMgm4yPIwtFZ5JAc44P2plowBlrgBj8E1bTAiQG4IM07oIzuNjhS5W+1mMnp548X1lKm2n+1vYKbRAhhJbgCCRcdxgq7SVdRVqNFevqyCXZDqjcgcgJB/Wy77owWi0TOSRHIQD/fdGnqAMXOeBALWl4zzMz5nZXnlpOGO2JvB2EkU6+pbGXfWua71nbyTM4RS3rCpUAn46tRxJjHxOA/ytNPNoBcSANnAFojfO2JTimActZJiLiJPLIz08tlOWX61MZ+MVPg9HBFFoEmLWMJIHTfC30dPSaMOc0z4WXtBkRuWyldLgJPpb4TI6QJj9c0aVFrRAaRvPxXHGMnrv7hS3fskNQrvEgt8Mm/xD4ZG8xG/VRh6OLYEWghzCJw0hKWvL8sgN2E4knE/nzTOfAPhJcM5ALZ2wCB+KjQU2NwXXT4gJ2t8vsrPVIIIJDT9m3JaDHPnz+a1tfBk2uJaYBYC3lm3ZM9ocJsbIyIpQ4gYBloU2ac/TOYwQclwBwTLzOxPPmnNKZLdmukMcHl5JkAtIBEx6LQ4ikZ+E9MZPXaZj8FWNUTgPc6ImS7GeeY+ZVNKqNIjFoAIOMNIGeUZ5qVdOcGOuSRDTA2n1+9aqOQTZPSA5oI57+Ssbp3Akb52DgCPz5rO6uowO0jtwAJ3F5384wEF0apeT4mFx6mSSorMsjUchoLmhsAAAgtaBsTz2Jz+WFrqcN1Lhmm+0jDHSwW77uAEYKzmozIw0fui0mY32wNsT1WnTPaWuJMEYmQQd/8AOFdp7ZWsqDBBAGwbUAyI2dzGNlO7aHEnLiJlxDvPY/ryWmnUZiXEAjdrQfeDvsrj+ziwsc9k/FcxvucbjHI7ps0wucAXEFrQ4ATa0FoERFo9v8IDSNdl18Aw55JunYjcyfULSA26Ja0NcbC58hzepgY6x5I2F0TEHM7gD0O26cjTNRotkFt4iIJkxMSSPP2WgsbaTa8cgbHWx0kn18tke7GWjJB5kAdesTvhTV68up0WgCmGPJwC4uEERMjHPmptZP0tmIbRIIO5cMjz59N1bQpjN4a2B8IFxBjlt5+ytYHEXWzO5gxHQGf1Cvod46ZpAbYfMQNiPZTkSMo0twLm2eG3AaWuhxxbaMx64lFuntk2vPik3Amffnj0Wt7jvd4pOBuQBg3bDBKrdTedy7b4ARBOdz6FTa6SxsgPEnGDbIEwJJkyM/1CvGioubEC4kYcZ2zPpz9Ss40riclnlBc4gDeZIH3IUtM9hc0xBAuc0iCJnM8/eFL/AFZ/DVOF0S2CADLheD4gOXxD8R81jPCGsdkkgzY0T4o6gQY5rbqKeTMR1MS4e+PzSOcGZAxMktaXSOXOAFZalkrms0cHP1gcMgEsJOQAQf681fRawEtfRDCGjOTB9T6n71vY43faaORIIFuc4G/oE9S14JeDHIlzZBmRsZ3HslpI5zG0hkta644EhpE85M+vNX0tOx7ZDxIkhjJnH47rRXpCoSSym+4y5xcRA2kRzx7pdLwx1OsyrSaLGeI3uJujMODjE45kYUuWjSo0wHP8RAYQS0tDnMYcAHqeXIp6+ka1oJdv+60fCYOTaY33Wqk2m1zHQ4OJudbTf4okgyJgZ3I5Lo6agxwDjTDc3Ab+FsC6eYyI91jzRrg5DNOTFu93wzyyIztOM+RVjdK1jSKlri6ZMAujkWmDA9+fou5RqAN+EC43GBmZ2A9OfSfe1tGmaTqkNIdJcDJINstF3Q4E7b9FPKvF5kadgGDBjNxwBn0j8k7BTkBrXOJPItgAc55fP3W6myk8NgOBNQBjA4AtdjDz9oH05oaoEAmnS7w0y0Gk0mcncmdvbfyWvJKnHTE7SvDhILQd/E7yjEnzz5K7T6IA+LxYkzbmRIzGV0qlK+i1paPC43WOwIkNk4mIPXcKv9hDcnxF7vE/Nt2BG+DAG3ROW10xfs+5a0GOk4HrO/mqf2RmxcfEZuiN8xic+kLe3TXkxc2Rm5xiPIh0ckW0Y+AiMzDSST6TB+9a2mnPZo2gGA48255yfjkf1+5LU7oEAhwJ+yLy09Of4Lc+oGsy8tJDS3wsaRsNhzn8t0o1DLAXG0h0B2HTuZ6eqbTpiuDnBoZgGCQww4R15K91A3+GfFGAIEj5fJaNLaad7qnds82MYw8vANyJ+9A6und/xmPwAG5aXHlB9jsE3tfQaaQ2CXYJGXA7dMbKKhnFaIkBrN8+EwT1ESomjlHCo2yIcHGed8DqTj8FY10EDIu5yZdO8EbYCii3XKXtfQ4YXE+JwGCDM9cELR42sdTaGE1CWuqvkmmBtY3afMoKLO9t3r0z1KVpuAHhdJjnG+T+Svc1ziC1rGw0QBMvfuT5CIUUU30fbPWBZDqkgk7NDcnlz6eaaqKlrQ1syRDbhGeZ6Ruoom+trpqp0qrS28hssGGAeMCJJ/utFerdjlG0kYjyUUUxu1s1dMrXkbtIEfF4YjA2mZU1VfuxgFxwb8C3pI5qKLSKtVrn3RgTuIkE9fKVi09epUEeGAZM/KVFFZOmbe1tXSFziO82gEQ4SDkY5bSmqvIAAaCSSWgkiAIknKiikq2fbRpdFVfcXCGlwIAqE2+xW+hohMAklnK7B6iT+soqLHKt8YYNyG2NDXOJLC5xAtBAO0nc4lHSPa4mnJgTDnMaG3DkYJJxPJRRcs8rIs9tGm1bXOYLBNjTdznaYPzVLtXe1zABLbfFGQ1wBnkADGwBOd1FFxv63CcOqxVuJOWw8kC0GZi0HcjErYKpqNILoYbWENbvS3bjGTJCiiKrqUIoi0UwWMddMgBsjJIbJdA5SMqNrmpY2mRdUILiQRAgmQPVvPefJRRJ2BRrNFzm1apZdc1oZTDGuccC3yg56Hqhr3uqs76k4VGNxsW2EHIDTyMED0RUWseqzk4uq4pqA0tYfDUD20m4BuDeZ5GfZVjX6sOeG5BIE+FpHhBIx1ndRRd5enOm1PFHWOA8Pdg3mS6P3S0nJ3WDV65w+HJMC47id8GfPKKi6Yxm1z9Xrn1JeSdmyCBiDyO606fVd264eGWw2Ic4PIAJ8Qx1x6KKLdn0zja4ut4xDz9WOUQYER0UUUXSYzTFt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85729"/>
            <a:ext cx="8229600" cy="2928958"/>
          </a:xfrm>
        </p:spPr>
        <p:txBody>
          <a:bodyPr>
            <a:normAutofit fontScale="925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Объект изучения:</a:t>
            </a:r>
            <a:endParaRPr lang="en-US" sz="4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природный парк «Птичья  гавань»</a:t>
            </a:r>
          </a:p>
          <a:p>
            <a:pPr algn="ctr"/>
            <a:r>
              <a:rPr lang="ru-RU" sz="4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Предмет изучения:</a:t>
            </a:r>
            <a:endParaRPr lang="en-US" sz="4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Растительный и животный мир природного парка</a:t>
            </a: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4" name="Picture 4" descr="http://mpr.omskportal.ru/ru/RegionalPublicAuthorities/executivelist/MPR/news/2016/05/20/1463720161400/PageContent/0/image/190520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6124"/>
            <a:ext cx="4572000" cy="357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06" name="Picture 2" descr="http://omskzdes.ru/storage/c/2014/07/18/1405671672_645470_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315565"/>
            <a:ext cx="4572000" cy="3542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Животный мир</a:t>
            </a:r>
            <a:br>
              <a:rPr lang="ru-RU" dirty="0" smtClean="0"/>
            </a:br>
            <a:r>
              <a:rPr lang="ru-RU" dirty="0" smtClean="0"/>
              <a:t>Полевые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714488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6" descr="http://www.8lap.ru/upload/iblock/da7/da712339ecf08d2992aa2f02b000d2a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736"/>
            <a:ext cx="2714612" cy="228598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85786" y="3929066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</a:t>
            </a:r>
            <a:r>
              <a:rPr lang="ru-RU" b="1" dirty="0" smtClean="0"/>
              <a:t>Ворона</a:t>
            </a:r>
            <a:endParaRPr lang="ru-RU" b="1" dirty="0"/>
          </a:p>
        </p:txBody>
      </p:sp>
      <p:pic>
        <p:nvPicPr>
          <p:cNvPr id="92162" name="Picture 2" descr="http://birds-altay.ru/wp-content/uploads/2009/10/4-350x3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9102" y="1571613"/>
            <a:ext cx="2072465" cy="221457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572264" y="4071942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Чайка обыкновенная</a:t>
            </a:r>
            <a:endParaRPr lang="ru-RU" dirty="0"/>
          </a:p>
        </p:txBody>
      </p:sp>
      <p:pic>
        <p:nvPicPr>
          <p:cNvPr id="92164" name="Picture 4" descr="http://www.theanimalworld.ru/img/encycl/birds/big/chibi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4214818"/>
            <a:ext cx="2571768" cy="230764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000628" y="5643578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/>
              <a:t>Чибис</a:t>
            </a:r>
            <a:endParaRPr lang="ru-RU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Эколого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географический маршрут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t="4860" b="12355"/>
          <a:stretch>
            <a:fillRect/>
          </a:stretch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4000496" y="4500570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929058" y="4000504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643438" y="4429132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857752" y="4214818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643438" y="5429264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500562" y="5643578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714876" y="5786454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857752" y="571501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ТН№7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3306" y="5572140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ТН№6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7752" y="528638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ТН№5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0364" y="392906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0364" y="4429132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0628" y="4071942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7752" y="4357694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ТН№3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Животный мир</a:t>
            </a:r>
            <a:br>
              <a:rPr lang="ru-RU" dirty="0" smtClean="0"/>
            </a:br>
            <a:r>
              <a:rPr lang="ru-RU" dirty="0" smtClean="0"/>
              <a:t>Полевые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Тн</a:t>
            </a:r>
            <a:r>
              <a:rPr lang="ru-RU" dirty="0" smtClean="0"/>
              <a:t> №2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http://tula-animal.ucoz.ru/3813016_large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214554"/>
            <a:ext cx="350046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 descr="C:\Documents and Settings\oakorobova\Рабочий стол\Птичья гавань 6.06.16\DSCN35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643050"/>
            <a:ext cx="4143404" cy="2633472"/>
          </a:xfrm>
          <a:prstGeom prst="rect">
            <a:avLst/>
          </a:prstGeom>
          <a:noFill/>
        </p:spPr>
      </p:pic>
      <p:pic>
        <p:nvPicPr>
          <p:cNvPr id="35844" name="Picture 4" descr="C:\Documents and Settings\oakorobova\Рабочий стол\Птичья гавань 6.06.16\DSCN35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4357694"/>
            <a:ext cx="3429024" cy="18886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43108" y="628652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Серощёкая</a:t>
            </a:r>
            <a:r>
              <a:rPr lang="ru-RU" dirty="0" smtClean="0"/>
              <a:t> поганка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Животный мир</a:t>
            </a:r>
            <a:br>
              <a:rPr lang="ru-RU" dirty="0" smtClean="0"/>
            </a:br>
            <a:r>
              <a:rPr lang="ru-RU" dirty="0" smtClean="0"/>
              <a:t>Полевые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err="1" smtClean="0"/>
              <a:t>Тн</a:t>
            </a:r>
            <a:r>
              <a:rPr lang="ru-RU" dirty="0" smtClean="0"/>
              <a:t> №2</a:t>
            </a:r>
            <a:endParaRPr lang="ru-RU" dirty="0"/>
          </a:p>
        </p:txBody>
      </p:sp>
      <p:pic>
        <p:nvPicPr>
          <p:cNvPr id="36866" name="Picture 2" descr="C:\Documents and Settings\oakorobova\Рабочий стол\Птичья гавань 6.06.16\DSCN35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71678"/>
            <a:ext cx="4681728" cy="2633472"/>
          </a:xfrm>
          <a:prstGeom prst="rect">
            <a:avLst/>
          </a:prstGeom>
          <a:noFill/>
        </p:spPr>
      </p:pic>
      <p:pic>
        <p:nvPicPr>
          <p:cNvPr id="36867" name="Picture 3" descr="C:\Documents and Settings\oakorobova\Рабочий стол\Птичья гавань 6.06.16\DSCN35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2214554"/>
            <a:ext cx="3556025" cy="2786082"/>
          </a:xfrm>
          <a:prstGeom prst="rect">
            <a:avLst/>
          </a:prstGeom>
          <a:noFill/>
        </p:spPr>
      </p:pic>
      <p:pic>
        <p:nvPicPr>
          <p:cNvPr id="6" name="Picture 4" descr="http://birds-altay.ru/wp-content/uploads/2009/06/001-350x19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857760"/>
            <a:ext cx="3333750" cy="18669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000496" y="5429264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Утка кряква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Животный мир</a:t>
            </a:r>
            <a:br>
              <a:rPr lang="ru-RU" dirty="0" smtClean="0"/>
            </a:br>
            <a:r>
              <a:rPr lang="ru-RU" dirty="0" smtClean="0"/>
              <a:t>Полевые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Тн</a:t>
            </a:r>
            <a:r>
              <a:rPr lang="ru-RU" dirty="0" smtClean="0"/>
              <a:t> №2</a:t>
            </a:r>
            <a:endParaRPr lang="ru-RU" dirty="0"/>
          </a:p>
        </p:txBody>
      </p:sp>
      <p:pic>
        <p:nvPicPr>
          <p:cNvPr id="40962" name="Picture 2" descr="http://birds-altay.ru/wp-content/uploads/2012/07/1110-588x4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214554"/>
            <a:ext cx="5600700" cy="40195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00760" y="557214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Чайка озерная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Животный мир</a:t>
            </a:r>
            <a:br>
              <a:rPr lang="ru-RU" dirty="0" smtClean="0"/>
            </a:br>
            <a:r>
              <a:rPr lang="ru-RU" dirty="0" smtClean="0"/>
              <a:t>Полевые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Тн</a:t>
            </a:r>
            <a:r>
              <a:rPr lang="ru-RU" dirty="0" smtClean="0"/>
              <a:t> №2</a:t>
            </a:r>
            <a:endParaRPr lang="ru-RU" dirty="0"/>
          </a:p>
        </p:txBody>
      </p:sp>
      <p:pic>
        <p:nvPicPr>
          <p:cNvPr id="37894" name="Picture 6" descr="http://www.birdsmaryno.msk.ru/images/birds/Mariyno%20birds/im-41big.jpg"/>
          <p:cNvPicPr>
            <a:picLocks noChangeAspect="1" noChangeArrowheads="1"/>
          </p:cNvPicPr>
          <p:nvPr/>
        </p:nvPicPr>
        <p:blipFill>
          <a:blip r:embed="rId2"/>
          <a:srcRect t="7862"/>
          <a:stretch>
            <a:fillRect/>
          </a:stretch>
        </p:blipFill>
        <p:spPr bwMode="auto">
          <a:xfrm>
            <a:off x="214282" y="2285992"/>
            <a:ext cx="4786346" cy="4186236"/>
          </a:xfrm>
          <a:prstGeom prst="rect">
            <a:avLst/>
          </a:prstGeom>
          <a:noFill/>
        </p:spPr>
      </p:pic>
      <p:pic>
        <p:nvPicPr>
          <p:cNvPr id="37895" name="Picture 7" descr="C:\Documents and Settings\oakorobova\Рабочий стол\Птичья гавань 6.06.16\DSCN35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000240"/>
            <a:ext cx="3556025" cy="200026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429256" y="5715016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Крачка речная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Животный мир</a:t>
            </a:r>
            <a:br>
              <a:rPr lang="ru-RU" dirty="0" smtClean="0"/>
            </a:br>
            <a:r>
              <a:rPr lang="ru-RU" dirty="0" smtClean="0"/>
              <a:t>Полевые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Тн№2</a:t>
            </a:r>
            <a:endParaRPr lang="ru-RU" dirty="0"/>
          </a:p>
        </p:txBody>
      </p:sp>
      <p:pic>
        <p:nvPicPr>
          <p:cNvPr id="41986" name="Picture 2" descr="http://warbler.ru/wp-content/uploads/2014/11/Acrocephalus-palustris1.jpg"/>
          <p:cNvPicPr>
            <a:picLocks noChangeAspect="1" noChangeArrowheads="1"/>
          </p:cNvPicPr>
          <p:nvPr/>
        </p:nvPicPr>
        <p:blipFill>
          <a:blip r:embed="rId2" cstate="print"/>
          <a:srcRect b="10526"/>
          <a:stretch>
            <a:fillRect/>
          </a:stretch>
        </p:blipFill>
        <p:spPr bwMode="auto">
          <a:xfrm>
            <a:off x="642910" y="2928934"/>
            <a:ext cx="1985963" cy="24288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57224" y="5500702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Камышовка</a:t>
            </a:r>
            <a:r>
              <a:rPr lang="ru-RU" dirty="0" smtClean="0"/>
              <a:t> болотная</a:t>
            </a:r>
            <a:endParaRPr lang="ru-RU" dirty="0"/>
          </a:p>
        </p:txBody>
      </p:sp>
      <p:pic>
        <p:nvPicPr>
          <p:cNvPr id="41987" name="Picture 3" descr="C:\Documents and Settings\oakorobova\Рабочий стол\Птичья гавань 6.06.16\DSCN35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643182"/>
            <a:ext cx="5467546" cy="3857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Животный мир</a:t>
            </a:r>
            <a:br>
              <a:rPr lang="ru-RU" dirty="0" smtClean="0"/>
            </a:br>
            <a:r>
              <a:rPr lang="ru-RU" dirty="0" smtClean="0"/>
              <a:t>Полевые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Тн</a:t>
            </a:r>
            <a:r>
              <a:rPr lang="ru-RU" dirty="0" smtClean="0"/>
              <a:t> №2</a:t>
            </a:r>
            <a:endParaRPr lang="ru-RU" dirty="0"/>
          </a:p>
        </p:txBody>
      </p:sp>
      <p:pic>
        <p:nvPicPr>
          <p:cNvPr id="43010" name="Picture 2" descr="C:\Documents and Settings\oakorobova\Рабочий стол\Птичья гавань 6.06.16\DSCN3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285992"/>
            <a:ext cx="3202346" cy="328614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71538" y="5857892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Прудовик-большой</a:t>
            </a:r>
            <a:endParaRPr lang="ru-RU" dirty="0"/>
          </a:p>
        </p:txBody>
      </p:sp>
      <p:pic>
        <p:nvPicPr>
          <p:cNvPr id="43011" name="Picture 3" descr="C:\Documents and Settings\oakorobova\Рабочий стол\Птичья гавань 6.06.16\DSCN35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143116"/>
            <a:ext cx="4681728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Животный мир</a:t>
            </a:r>
            <a:br>
              <a:rPr lang="ru-RU" dirty="0" smtClean="0"/>
            </a:br>
            <a:r>
              <a:rPr lang="ru-RU" dirty="0" smtClean="0"/>
              <a:t>Полевые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Тн</a:t>
            </a:r>
            <a:r>
              <a:rPr lang="ru-RU" dirty="0" smtClean="0"/>
              <a:t> №2</a:t>
            </a:r>
            <a:endParaRPr lang="ru-RU" dirty="0"/>
          </a:p>
        </p:txBody>
      </p:sp>
      <p:pic>
        <p:nvPicPr>
          <p:cNvPr id="44034" name="Picture 2" descr="C:\Documents and Settings\oakorobova\Рабочий стол\Птичья гавань 6.06.16\DSCN35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643182"/>
            <a:ext cx="3500462" cy="3857652"/>
          </a:xfrm>
          <a:prstGeom prst="rect">
            <a:avLst/>
          </a:prstGeom>
          <a:noFill/>
        </p:spPr>
      </p:pic>
      <p:pic>
        <p:nvPicPr>
          <p:cNvPr id="44035" name="Picture 3" descr="C:\Documents and Settings\oakorobova\Рабочий стол\Птичья гавань 6.06.16\DSCN35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2272" y="2428868"/>
            <a:ext cx="3683026" cy="2714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00562" y="5857892"/>
            <a:ext cx="2438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Жаба обыкновенная.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Животный мир</a:t>
            </a:r>
            <a:br>
              <a:rPr lang="ru-RU" dirty="0" smtClean="0"/>
            </a:br>
            <a:r>
              <a:rPr lang="ru-RU" dirty="0" smtClean="0"/>
              <a:t>Полевые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Тн№2</a:t>
            </a:r>
            <a:endParaRPr lang="ru-RU" dirty="0"/>
          </a:p>
        </p:txBody>
      </p:sp>
      <p:pic>
        <p:nvPicPr>
          <p:cNvPr id="45058" name="Picture 2" descr="C:\Documents and Settings\oakorobova\Рабочий стол\Птичья гавань 6.06.16\DSCN3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428868"/>
            <a:ext cx="8143932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g-fotki.yandex.ru/get/5010/8714656.0/0_114b2d_5b017fe4_o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89297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Стрелка красивая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Coenagrion pulchellum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857232"/>
            <a:ext cx="407196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 descr="C:\Documents and Settings\oakorobova\Рабочий стол\Птичья гавань 6.06.16\DSCN35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4950" y="1643050"/>
            <a:ext cx="3683026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Лютка-невеста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http://macroclub.ru/gallery/data/509/08-DSC_267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928670"/>
            <a:ext cx="5940425" cy="3428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Стрекоза дедка обыкновенный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Gomphus vulgatissimus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500174"/>
            <a:ext cx="4143404" cy="447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Жук-плавунец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http://beatlename.ru/kartinki/zhuki/zhuk-plavunets/zhuk-plavunets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00108"/>
            <a:ext cx="8429684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 rot="10800000" flipV="1">
            <a:off x="428596" y="4590491"/>
            <a:ext cx="142876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Клоп  водомерка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0" name="Picture 2" descr="http://macroclub.ru/gallery/data/514/1082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8429684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58204" cy="390050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oakorobova\Рабочий стол\Выступление на летнюю школу Птичья гавань\Птичья гавань 6.06.16\DSCN35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572560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Животный мир</a:t>
            </a:r>
            <a:br>
              <a:rPr lang="ru-RU" dirty="0" smtClean="0"/>
            </a:br>
            <a:r>
              <a:rPr lang="ru-RU" dirty="0" smtClean="0"/>
              <a:t>Полевые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Тн</a:t>
            </a:r>
            <a:r>
              <a:rPr lang="ru-RU" dirty="0" smtClean="0"/>
              <a:t> № 3</a:t>
            </a:r>
          </a:p>
          <a:p>
            <a:pPr>
              <a:buNone/>
            </a:pPr>
            <a:r>
              <a:rPr lang="ru-RU" dirty="0" smtClean="0"/>
              <a:t>Колония чаек озерных или обыкновенных</a:t>
            </a:r>
            <a:endParaRPr lang="ru-RU" dirty="0"/>
          </a:p>
        </p:txBody>
      </p:sp>
      <p:pic>
        <p:nvPicPr>
          <p:cNvPr id="36865" name="Picture 1" descr="C:\Documents and Settings\oakorobova\Рабочий стол\Птичья гавань 6.06.16\DSCN3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000372"/>
            <a:ext cx="8715436" cy="3562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Животный мир </a:t>
            </a:r>
            <a:br>
              <a:rPr lang="ru-RU" dirty="0" smtClean="0"/>
            </a:br>
            <a:r>
              <a:rPr lang="ru-RU" dirty="0" smtClean="0"/>
              <a:t>Полевые исследования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Тн</a:t>
            </a:r>
            <a:r>
              <a:rPr lang="ru-RU" dirty="0" smtClean="0"/>
              <a:t> №3</a:t>
            </a:r>
            <a:endParaRPr lang="ru-RU" dirty="0"/>
          </a:p>
        </p:txBody>
      </p:sp>
      <p:pic>
        <p:nvPicPr>
          <p:cNvPr id="52226" name="Picture 2" descr="C:\Documents and Settings\oakorobova\Рабочий стол\Птичья гавань 6.06.16\DSCN35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8286808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Животный мир </a:t>
            </a:r>
            <a:br>
              <a:rPr lang="ru-RU" dirty="0" smtClean="0"/>
            </a:br>
            <a:r>
              <a:rPr lang="ru-RU" dirty="0" smtClean="0"/>
              <a:t>Полевые исследования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686700" cy="4525963"/>
          </a:xfrm>
        </p:spPr>
        <p:txBody>
          <a:bodyPr/>
          <a:lstStyle/>
          <a:p>
            <a:r>
              <a:rPr lang="ru-RU" dirty="0" err="1" smtClean="0"/>
              <a:t>Тн</a:t>
            </a:r>
            <a:r>
              <a:rPr lang="ru-RU" dirty="0" smtClean="0"/>
              <a:t> №3</a:t>
            </a:r>
          </a:p>
          <a:p>
            <a:pPr>
              <a:buNone/>
            </a:pPr>
            <a:r>
              <a:rPr lang="ru-RU" dirty="0" smtClean="0"/>
              <a:t>Малая поганка.</a:t>
            </a:r>
            <a:endParaRPr lang="ru-RU" dirty="0"/>
          </a:p>
        </p:txBody>
      </p:sp>
      <p:pic>
        <p:nvPicPr>
          <p:cNvPr id="53250" name="Picture 2" descr="C:\Documents and Settings\oakorobova\Рабочий стол\Птичья гавань 6.06.16\DSCN35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6034"/>
            <a:ext cx="9144000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Животный мир </a:t>
            </a:r>
            <a:br>
              <a:rPr lang="ru-RU" dirty="0" smtClean="0"/>
            </a:br>
            <a:r>
              <a:rPr lang="ru-RU" dirty="0" smtClean="0"/>
              <a:t>Полевые исследования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                                            </a:t>
            </a:r>
            <a:endParaRPr lang="ru-RU" dirty="0"/>
          </a:p>
        </p:txBody>
      </p:sp>
      <p:pic>
        <p:nvPicPr>
          <p:cNvPr id="35842" name="Picture 2" descr="D:\Птичья гавань 6.06.16\DSCN3598.JPG"/>
          <p:cNvPicPr>
            <a:picLocks noChangeAspect="1" noChangeArrowheads="1"/>
          </p:cNvPicPr>
          <p:nvPr/>
        </p:nvPicPr>
        <p:blipFill>
          <a:blip r:embed="rId2" cstate="print"/>
          <a:srcRect b="51172"/>
          <a:stretch>
            <a:fillRect/>
          </a:stretch>
        </p:blipFill>
        <p:spPr bwMode="auto">
          <a:xfrm>
            <a:off x="214282" y="1214422"/>
            <a:ext cx="4681728" cy="5643578"/>
          </a:xfrm>
          <a:prstGeom prst="rect">
            <a:avLst/>
          </a:prstGeom>
          <a:noFill/>
        </p:spPr>
      </p:pic>
      <p:pic>
        <p:nvPicPr>
          <p:cNvPr id="35844" name="Picture 4" descr="http://supersadovod.ru/wp-content/uploads/2013/03/Hohlataya-cherne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571612"/>
            <a:ext cx="3788975" cy="257176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00298" y="6143644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Хохлатая чернеть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Актуальность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http://god2017.su/wp-content/uploads/2016/02/god-ecologii-2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9144000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Животный мир </a:t>
            </a:r>
            <a:br>
              <a:rPr lang="ru-RU" dirty="0" smtClean="0"/>
            </a:br>
            <a:r>
              <a:rPr lang="ru-RU" dirty="0" smtClean="0"/>
              <a:t>Полевые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Тн</a:t>
            </a:r>
            <a:r>
              <a:rPr lang="ru-RU" dirty="0" smtClean="0"/>
              <a:t> №3</a:t>
            </a:r>
          </a:p>
          <a:p>
            <a:endParaRPr lang="ru-RU" dirty="0"/>
          </a:p>
        </p:txBody>
      </p:sp>
      <p:pic>
        <p:nvPicPr>
          <p:cNvPr id="56322" name="Picture 2" descr="http://www.deryabino.ru/ptaha/chirok-treskunok/chirok-treskunok_20150612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214554"/>
            <a:ext cx="4286248" cy="250033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5143512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err="1" smtClean="0"/>
              <a:t>Чирок-трескунок</a:t>
            </a:r>
            <a:endParaRPr lang="ru-RU" b="1" dirty="0"/>
          </a:p>
        </p:txBody>
      </p:sp>
      <p:pic>
        <p:nvPicPr>
          <p:cNvPr id="56324" name="Picture 4" descr="http://atmhunt.ru/wp-content/uploads/2012/12/Chirok-svistunok-malenkaja-utka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071810"/>
            <a:ext cx="4197597" cy="28575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72066" y="6000768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/>
              <a:t>Чирок- свистунок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Животный мир </a:t>
            </a:r>
            <a:br>
              <a:rPr lang="ru-RU" dirty="0" smtClean="0"/>
            </a:br>
            <a:r>
              <a:rPr lang="ru-RU" dirty="0" smtClean="0"/>
              <a:t>Полевые исследования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Тн</a:t>
            </a:r>
            <a:r>
              <a:rPr lang="ru-RU" dirty="0" smtClean="0"/>
              <a:t> №3 Кулики</a:t>
            </a:r>
          </a:p>
          <a:p>
            <a:endParaRPr lang="ru-RU" dirty="0"/>
          </a:p>
        </p:txBody>
      </p:sp>
      <p:pic>
        <p:nvPicPr>
          <p:cNvPr id="55298" name="Picture 2" descr="http://wildlife.by/sites/default/files/images/0U8A33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285992"/>
            <a:ext cx="3810000" cy="2606040"/>
          </a:xfrm>
          <a:prstGeom prst="rect">
            <a:avLst/>
          </a:prstGeom>
          <a:noFill/>
        </p:spPr>
      </p:pic>
      <p:pic>
        <p:nvPicPr>
          <p:cNvPr id="55300" name="Picture 4" descr="http://oleg47.35photo.ru/photos/20140529/7192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1214422"/>
            <a:ext cx="2787740" cy="407196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28662" y="4786322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/>
              <a:t>веретенник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643702" y="5214950"/>
            <a:ext cx="17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перевозчик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Животный мир </a:t>
            </a:r>
            <a:br>
              <a:rPr lang="ru-RU" dirty="0" smtClean="0"/>
            </a:br>
            <a:r>
              <a:rPr lang="ru-RU" dirty="0" smtClean="0"/>
              <a:t>Полевые исследования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Тн</a:t>
            </a:r>
            <a:r>
              <a:rPr lang="ru-RU" dirty="0" smtClean="0"/>
              <a:t> № 3</a:t>
            </a:r>
            <a:endParaRPr lang="ru-RU" dirty="0"/>
          </a:p>
        </p:txBody>
      </p:sp>
      <p:pic>
        <p:nvPicPr>
          <p:cNvPr id="57346" name="Picture 2" descr="http://broo.bashkiria.ru/var/plain_site/storage/images/media/images/gazetnye-stat-i-chibis/8743-1-rus-RU/Gazetnye-stat-i-CHib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1571612"/>
            <a:ext cx="5715000" cy="4762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86314" y="6286520"/>
            <a:ext cx="27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Чибис обыкновенный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Животный мир </a:t>
            </a:r>
            <a:br>
              <a:rPr lang="ru-RU" dirty="0" smtClean="0"/>
            </a:br>
            <a:r>
              <a:rPr lang="ru-RU" dirty="0" smtClean="0"/>
              <a:t>Полевые исследования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Тн</a:t>
            </a:r>
            <a:r>
              <a:rPr lang="ru-RU" dirty="0" smtClean="0"/>
              <a:t> №3</a:t>
            </a:r>
          </a:p>
          <a:p>
            <a:endParaRPr lang="ru-RU" dirty="0"/>
          </a:p>
        </p:txBody>
      </p:sp>
      <p:pic>
        <p:nvPicPr>
          <p:cNvPr id="58370" name="Picture 2" descr="http://www.animalsglobe.ru/wp-content/uploads/2014/06/lysuha-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285992"/>
            <a:ext cx="7143750" cy="35718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28701" y="5800741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Лысуха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Эколого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географический маршрут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t="4860" b="12355"/>
          <a:stretch>
            <a:fillRect/>
          </a:stretch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4000496" y="4500570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929058" y="4000504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643438" y="4429132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857752" y="4214818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643438" y="5429264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500562" y="5643578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714876" y="5786454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857752" y="571501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ТН№7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3306" y="5572140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ТН№6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7752" y="528638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ТН№5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0364" y="392906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0364" y="4429132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0628" y="4071942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7752" y="4357694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ТН№3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Животный мир </a:t>
            </a:r>
            <a:br>
              <a:rPr lang="ru-RU" dirty="0" smtClean="0"/>
            </a:br>
            <a:r>
              <a:rPr lang="ru-RU" dirty="0" smtClean="0"/>
              <a:t>Полевые исследования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Тн</a:t>
            </a:r>
            <a:r>
              <a:rPr lang="ru-RU" dirty="0" smtClean="0"/>
              <a:t> №4</a:t>
            </a:r>
            <a:endParaRPr lang="ru-RU" dirty="0"/>
          </a:p>
        </p:txBody>
      </p:sp>
      <p:pic>
        <p:nvPicPr>
          <p:cNvPr id="60418" name="Picture 2" descr="http://s11.stc.all.kpcdn.net/share/i/4/1011755/wx10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286256"/>
            <a:ext cx="3433793" cy="2286016"/>
          </a:xfrm>
          <a:prstGeom prst="rect">
            <a:avLst/>
          </a:prstGeom>
          <a:noFill/>
        </p:spPr>
      </p:pic>
      <p:pic>
        <p:nvPicPr>
          <p:cNvPr id="60419" name="Picture 3" descr="D:\Птичья гавань 6.06.16\DSCN35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857364"/>
            <a:ext cx="4357686" cy="4714908"/>
          </a:xfrm>
          <a:prstGeom prst="rect">
            <a:avLst/>
          </a:prstGeom>
          <a:noFill/>
        </p:spPr>
      </p:pic>
      <p:pic>
        <p:nvPicPr>
          <p:cNvPr id="35842" name="Picture 2" descr="http://www.birds-online.ru/gallery/albums/birds/Charadriiformes/chayki/Larus%20cachinnans/IMG_0300.JPG"/>
          <p:cNvPicPr>
            <a:picLocks noChangeAspect="1" noChangeArrowheads="1"/>
          </p:cNvPicPr>
          <p:nvPr/>
        </p:nvPicPr>
        <p:blipFill>
          <a:blip r:embed="rId4" cstate="print"/>
          <a:srcRect b="8963"/>
          <a:stretch>
            <a:fillRect/>
          </a:stretch>
        </p:blipFill>
        <p:spPr bwMode="auto">
          <a:xfrm>
            <a:off x="571472" y="2214554"/>
            <a:ext cx="3357586" cy="20615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3186" name="Picture 2" descr="http://omskregion.info/images/uploading/3cda40b8251f7e0fb46103820da5ec62_7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501122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Животный мир </a:t>
            </a:r>
            <a:br>
              <a:rPr lang="ru-RU" dirty="0" smtClean="0"/>
            </a:br>
            <a:r>
              <a:rPr lang="ru-RU" dirty="0" smtClean="0"/>
              <a:t>Полевые исследования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Тн№4</a:t>
            </a:r>
            <a:endParaRPr lang="ru-RU" dirty="0"/>
          </a:p>
        </p:txBody>
      </p:sp>
      <p:pic>
        <p:nvPicPr>
          <p:cNvPr id="60418" name="Picture 2" descr="Northern Pintails (Male &amp; Female) I IMG 09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428868"/>
            <a:ext cx="8286808" cy="407196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43372" y="2786058"/>
            <a:ext cx="350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Шилохвость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Животный мир</a:t>
            </a:r>
            <a:br>
              <a:rPr lang="ru-RU" dirty="0" smtClean="0"/>
            </a:br>
            <a:r>
              <a:rPr lang="ru-RU" dirty="0" smtClean="0"/>
              <a:t>Полевые исследования: 9.06.16г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Цель: Изучить рыбный мир на территории Птичье гавани. </a:t>
            </a:r>
            <a:endParaRPr lang="ru-RU" dirty="0"/>
          </a:p>
        </p:txBody>
      </p:sp>
      <p:pic>
        <p:nvPicPr>
          <p:cNvPr id="5" name="Picture 2" descr="D:\рыбалка 2016г\DSCN3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496"/>
            <a:ext cx="7215238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Эколого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географический маршрут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 t="4860" b="12355"/>
          <a:stretch>
            <a:fillRect/>
          </a:stretch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4000496" y="4500570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929058" y="4000504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643438" y="4429132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857752" y="4214818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643438" y="5429264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500562" y="5643578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714876" y="5786454"/>
            <a:ext cx="142876" cy="142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857752" y="571501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ТН№7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3306" y="5572140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ТН№6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7752" y="5286388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ТН№5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0364" y="392906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0364" y="4429132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0628" y="4071942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7752" y="4357694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ТН№3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medialeaks.ru/wp-content/uploads/2016/01/5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214423"/>
            <a:ext cx="4643438" cy="3007180"/>
          </a:xfrm>
          <a:prstGeom prst="rect">
            <a:avLst/>
          </a:prstGeom>
          <a:noFill/>
        </p:spPr>
      </p:pic>
      <p:pic>
        <p:nvPicPr>
          <p:cNvPr id="1028" name="Picture 4" descr="http://www.profgeo.ru/smi/16/2501_files/600_2_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4048127"/>
            <a:ext cx="4214810" cy="280987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214942" y="3071810"/>
            <a:ext cx="3429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Министр природных ресурсов и экологии Сергей Донской 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ttp://god2017.su/wp-content/uploads/2016/02/%D0%B3%D0%BE%D0%B4-%D1%8D%D0%BA%D0%BE%D0%BB%D0%BE%D0%B3%D0%B8%D0%B8-2017-%D0%B2-%D1%80%D0%BE%D1%81%D1%81%D0%B8%D0%B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0649" y="0"/>
            <a:ext cx="2773351" cy="2424387"/>
          </a:xfrm>
          <a:prstGeom prst="rect">
            <a:avLst/>
          </a:prstGeom>
          <a:noFill/>
        </p:spPr>
      </p:pic>
      <p:pic>
        <p:nvPicPr>
          <p:cNvPr id="1032" name="Picture 8" descr="http://russinfo.net/wp-content/uploads/2016/04/2017-god-ekologii-v-Rossii-plan-meropriyatiy-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814408"/>
            <a:ext cx="3423542" cy="2043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Изучение рыб</a:t>
            </a:r>
            <a:br>
              <a:rPr lang="ru-RU" dirty="0" smtClean="0"/>
            </a:br>
            <a:r>
              <a:rPr lang="ru-RU" dirty="0" smtClean="0"/>
              <a:t>Полевые исследования.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Тн</a:t>
            </a:r>
            <a:r>
              <a:rPr lang="ru-RU" dirty="0" smtClean="0"/>
              <a:t> №5</a:t>
            </a:r>
            <a:endParaRPr lang="ru-RU" dirty="0"/>
          </a:p>
        </p:txBody>
      </p:sp>
      <p:pic>
        <p:nvPicPr>
          <p:cNvPr id="36867" name="Picture 3" descr="D:\рыбалка 2016г\DSCN36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285992"/>
            <a:ext cx="8001056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Полевые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Тн</a:t>
            </a:r>
            <a:r>
              <a:rPr lang="ru-RU" dirty="0" smtClean="0"/>
              <a:t> №5</a:t>
            </a:r>
            <a:endParaRPr lang="ru-RU" dirty="0"/>
          </a:p>
        </p:txBody>
      </p:sp>
      <p:pic>
        <p:nvPicPr>
          <p:cNvPr id="37890" name="Picture 2" descr="D:\рыбалка 2016г\DSCN36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428868"/>
            <a:ext cx="4681728" cy="3633604"/>
          </a:xfrm>
          <a:prstGeom prst="rect">
            <a:avLst/>
          </a:prstGeom>
          <a:noFill/>
        </p:spPr>
      </p:pic>
      <p:pic>
        <p:nvPicPr>
          <p:cNvPr id="37891" name="Picture 3" descr="D:\рыбалка 2016г\DSCN3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143116"/>
            <a:ext cx="3302023" cy="1857388"/>
          </a:xfrm>
          <a:prstGeom prst="rect">
            <a:avLst/>
          </a:prstGeom>
          <a:noFill/>
        </p:spPr>
      </p:pic>
      <p:pic>
        <p:nvPicPr>
          <p:cNvPr id="37892" name="Picture 4" descr="D:\рыбалка 2016г\DSCN36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4143380"/>
            <a:ext cx="3929058" cy="22100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Полевые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err="1" smtClean="0"/>
              <a:t>Тн</a:t>
            </a:r>
            <a:r>
              <a:rPr lang="ru-RU" dirty="0" smtClean="0"/>
              <a:t> №5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8914" name="Picture 2" descr="D:\рыбалка 2016г\DSCN36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1071546"/>
            <a:ext cx="4681728" cy="2633472"/>
          </a:xfrm>
          <a:prstGeom prst="rect">
            <a:avLst/>
          </a:prstGeom>
          <a:noFill/>
        </p:spPr>
      </p:pic>
      <p:pic>
        <p:nvPicPr>
          <p:cNvPr id="38915" name="Picture 3" descr="D:\рыбалка 2016г\DSCN3645.JPG"/>
          <p:cNvPicPr>
            <a:picLocks noChangeAspect="1" noChangeArrowheads="1"/>
          </p:cNvPicPr>
          <p:nvPr/>
        </p:nvPicPr>
        <p:blipFill>
          <a:blip r:embed="rId3" cstate="print"/>
          <a:srcRect l="21362"/>
          <a:stretch>
            <a:fillRect/>
          </a:stretch>
        </p:blipFill>
        <p:spPr bwMode="auto">
          <a:xfrm>
            <a:off x="214282" y="2214554"/>
            <a:ext cx="3681628" cy="2633472"/>
          </a:xfrm>
          <a:prstGeom prst="rect">
            <a:avLst/>
          </a:prstGeom>
          <a:noFill/>
        </p:spPr>
      </p:pic>
      <p:pic>
        <p:nvPicPr>
          <p:cNvPr id="38916" name="Picture 4" descr="D:\рыбалка 2016г\DSCN36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929066"/>
            <a:ext cx="4681728" cy="2633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Полевые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Тн№6</a:t>
            </a:r>
            <a:endParaRPr lang="ru-RU" dirty="0"/>
          </a:p>
        </p:txBody>
      </p:sp>
      <p:pic>
        <p:nvPicPr>
          <p:cNvPr id="39938" name="Picture 2" descr="D:\рыбалка 2016г\DSCN3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285860"/>
            <a:ext cx="4681728" cy="2633472"/>
          </a:xfrm>
          <a:prstGeom prst="rect">
            <a:avLst/>
          </a:prstGeom>
          <a:noFill/>
        </p:spPr>
      </p:pic>
      <p:pic>
        <p:nvPicPr>
          <p:cNvPr id="39939" name="Picture 3" descr="D:\рыбалка 2016г\DSCN36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4000504"/>
            <a:ext cx="4681728" cy="2633472"/>
          </a:xfrm>
          <a:prstGeom prst="rect">
            <a:avLst/>
          </a:prstGeom>
          <a:noFill/>
        </p:spPr>
      </p:pic>
      <p:pic>
        <p:nvPicPr>
          <p:cNvPr id="39940" name="Picture 4" descr="D:\рыбалка 2016г\DSCN3662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571744"/>
            <a:ext cx="3214742" cy="2633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Полевые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Тн</a:t>
            </a:r>
            <a:r>
              <a:rPr lang="ru-RU" dirty="0" smtClean="0"/>
              <a:t> №7</a:t>
            </a:r>
            <a:endParaRPr lang="ru-RU" dirty="0"/>
          </a:p>
        </p:txBody>
      </p:sp>
      <p:pic>
        <p:nvPicPr>
          <p:cNvPr id="40963" name="Picture 3" descr="D:\рыбалка 2016г\DSCN36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285860"/>
            <a:ext cx="4681728" cy="2633472"/>
          </a:xfrm>
          <a:prstGeom prst="rect">
            <a:avLst/>
          </a:prstGeom>
          <a:noFill/>
        </p:spPr>
      </p:pic>
      <p:pic>
        <p:nvPicPr>
          <p:cNvPr id="40964" name="Picture 4" descr="D:\рыбалка 2016г\DSCN36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000504"/>
            <a:ext cx="4681728" cy="2633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Полевые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986" name="Picture 2" descr="D:\рыбалка 2016г\DSCN37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8325066" cy="5072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Полевые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0" name="Picture 2" descr="D:\рыбалка 2016г\DSCN3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8286808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Полевые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Тн</a:t>
            </a:r>
            <a:r>
              <a:rPr lang="ru-RU" dirty="0" smtClean="0"/>
              <a:t> №5, </a:t>
            </a:r>
            <a:r>
              <a:rPr lang="ru-RU" dirty="0" err="1" smtClean="0"/>
              <a:t>Тн</a:t>
            </a:r>
            <a:r>
              <a:rPr lang="ru-RU" dirty="0" smtClean="0"/>
              <a:t> №7</a:t>
            </a:r>
            <a:endParaRPr lang="ru-RU" dirty="0"/>
          </a:p>
        </p:txBody>
      </p:sp>
      <p:pic>
        <p:nvPicPr>
          <p:cNvPr id="44034" name="Picture 2" descr="http://enc.permculture.ru/getImage.do?object=1804070620&amp;original=1&amp;compatible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214554"/>
            <a:ext cx="8215370" cy="4438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Полевые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0658" name="Picture 2" descr="D:\рыбалка 2016г\DSCN36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1785926"/>
            <a:ext cx="4967480" cy="4714908"/>
          </a:xfrm>
          <a:prstGeom prst="rect">
            <a:avLst/>
          </a:prstGeom>
          <a:noFill/>
        </p:spPr>
      </p:pic>
      <p:pic>
        <p:nvPicPr>
          <p:cNvPr id="70659" name="Picture 3" descr="D:\рыбалка 2016г\DSCN3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71612"/>
            <a:ext cx="2928958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682" name="Picture 2" descr="D:\рыбалка 2016г\DSCN3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8358246" cy="2633472"/>
          </a:xfrm>
          <a:prstGeom prst="rect">
            <a:avLst/>
          </a:prstGeom>
          <a:noFill/>
        </p:spPr>
      </p:pic>
      <p:pic>
        <p:nvPicPr>
          <p:cNvPr id="71683" name="Picture 3" descr="D:\рыбалка 2016г\DSCN36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214686"/>
            <a:ext cx="8572560" cy="33478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4338" name="Picture 2" descr="http://www.omskrielt.com/image/2012/08/n1208_16_1_2_bb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2" y="-49"/>
            <a:ext cx="9144062" cy="6858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Полевые исследования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2706" name="Picture 2" descr="D:\рыбалка 2016г\DSCN36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8143932" cy="5000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300" b="1" dirty="0" smtClean="0"/>
              <a:t>За очень короткое время наблюдения, нами были увидены многие виды животных природного парка « Птичья гавань»: около 21 вида птиц, 2 вида земноводных, 6 видов насекомых, 1 вид млекопитающих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300" b="1" dirty="0" smtClean="0"/>
              <a:t> Все животные описаны в составленном  нами атласе.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300" b="1" dirty="0" smtClean="0"/>
              <a:t>Наши исследования показали, что   «Птичья гавань» является оригинальной естественной лабораторией по изучению животного и растительного мира и нам необходимо ее охранять.</a:t>
            </a:r>
          </a:p>
          <a:p>
            <a:pPr marL="514350" indent="-514350">
              <a:buFont typeface="+mj-lt"/>
              <a:buAutoNum type="arabicPeriod"/>
            </a:pPr>
            <a:endParaRPr lang="ru-RU" sz="2300" b="1" dirty="0" smtClean="0"/>
          </a:p>
          <a:p>
            <a:pPr marL="514350" indent="-514350">
              <a:buFont typeface="+mj-lt"/>
              <a:buAutoNum type="arabicPeriod"/>
            </a:pPr>
            <a:endParaRPr lang="ru-RU" sz="2300" b="1" dirty="0" smtClean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Выводы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None/>
            </a:pPr>
            <a:r>
              <a:rPr lang="ru-RU" b="1" dirty="0" smtClean="0"/>
              <a:t>4.  Мы, члены кружка «Юные географы»  продолжим изучать животный  и растительный , и будем выступать с рекомендациями о защите животных и растений,  и  экологической безопасности  нашего природного парка « Птичья гавань». </a:t>
            </a:r>
          </a:p>
          <a:p>
            <a:pPr marL="514350" indent="-514350">
              <a:buNone/>
            </a:pPr>
            <a:r>
              <a:rPr lang="ru-RU" b="1" dirty="0" smtClean="0"/>
              <a:t>5. Парк имеет большое значение в экологическом воспитании и является исключительной площадкой для проведения экскурсий, экспедиций, учебных и практических занятий.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Над проектом работали члены кружка « Юные географы»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                </a:t>
            </a:r>
            <a:r>
              <a:rPr lang="ru-RU" b="1" dirty="0" smtClean="0"/>
              <a:t>Редакторы проекта</a:t>
            </a:r>
            <a:endParaRPr lang="ru-RU" b="1" dirty="0"/>
          </a:p>
        </p:txBody>
      </p:sp>
      <p:pic>
        <p:nvPicPr>
          <p:cNvPr id="89090" name="Picture 2" descr="C:\Documents and Settings\oakorobova\Рабочий стол\Выступление на летнюю школу Птичья гавань\гербарий Птич\DSCN3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357430"/>
            <a:ext cx="2500330" cy="407196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6500834"/>
            <a:ext cx="728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Бабкин Егор                                                                                  Горячев Юрий</a:t>
            </a:r>
            <a:endParaRPr lang="ru-RU" b="1" dirty="0"/>
          </a:p>
        </p:txBody>
      </p:sp>
      <p:pic>
        <p:nvPicPr>
          <p:cNvPr id="89091" name="Picture 3" descr="C:\Documents and Settings\oakorobova\Рабочий стол\Выступление на летнюю школу Птичья гавань\гербарий Птич\DSCN37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285992"/>
            <a:ext cx="2357454" cy="43180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Над проектом работали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pic>
        <p:nvPicPr>
          <p:cNvPr id="90114" name="Picture 2" descr="C:\Documents and Settings\oakorobova\Рабочий стол\Выступление на летнюю школу Птичья гавань\гербарий Птич\DSCN3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71612"/>
            <a:ext cx="4681728" cy="2633472"/>
          </a:xfrm>
          <a:prstGeom prst="rect">
            <a:avLst/>
          </a:prstGeom>
          <a:noFill/>
        </p:spPr>
      </p:pic>
      <p:pic>
        <p:nvPicPr>
          <p:cNvPr id="90115" name="Picture 3" descr="C:\Documents and Settings\oakorobova\Рабочий стол\Выступление на летнюю школу Птичья гавань\рыбалка 2016г\DSCN3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4071942"/>
            <a:ext cx="4071934" cy="26334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5786" y="4214818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Вишневский Игорь</a:t>
            </a:r>
          </a:p>
          <a:p>
            <a:r>
              <a:rPr lang="ru-RU" b="1" dirty="0" smtClean="0"/>
              <a:t> Бобров Вадим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572132" y="3357562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Загребин Иван </a:t>
            </a:r>
          </a:p>
          <a:p>
            <a:r>
              <a:rPr lang="ru-RU" b="1" dirty="0" smtClean="0"/>
              <a:t>   Пискунов Вадим</a:t>
            </a:r>
            <a:endParaRPr lang="ru-RU" b="1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Над проектом работали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636"/>
            <a:ext cx="8229600" cy="1125527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Корчагин П.Н.</a:t>
            </a:r>
            <a:endParaRPr lang="ru-RU" dirty="0"/>
          </a:p>
        </p:txBody>
      </p:sp>
      <p:pic>
        <p:nvPicPr>
          <p:cNvPr id="88066" name="Picture 2" descr="C:\Documents and Settings\oakorobova\Рабочий стол\Выступление на летнюю школу Птичья гавань\рыбалка 2016г\DSCN3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4681728" cy="2500330"/>
          </a:xfrm>
          <a:prstGeom prst="rect">
            <a:avLst/>
          </a:prstGeom>
          <a:noFill/>
        </p:spPr>
      </p:pic>
      <p:pic>
        <p:nvPicPr>
          <p:cNvPr id="88067" name="Picture 3" descr="C:\Documents and Settings\oakorobova\Рабочий стол\Выступление на летнюю школу Птичья гавань\рыбалка 2016г\DSCN36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643050"/>
            <a:ext cx="2633472" cy="4681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Руководитель проекта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/>
              <a:t>                             </a:t>
            </a:r>
            <a:r>
              <a:rPr lang="ru-RU" dirty="0" smtClean="0"/>
              <a:t>Коробова О.А.</a:t>
            </a:r>
            <a:endParaRPr lang="ru-RU" dirty="0"/>
          </a:p>
        </p:txBody>
      </p:sp>
      <p:pic>
        <p:nvPicPr>
          <p:cNvPr id="1026" name="Picture 2" descr="F:\Летняя школа 2016 Птичья гавань\камеральная обработка полевых материалов по составлению гербария\DSCN37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643050"/>
            <a:ext cx="2633472" cy="4681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Редкие для нашего края птицы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www.rubaltic.ru/upload/medialibrary/bb1/bb17a6026d15e74bbbf5f6e71897792d.jpg"/>
          <p:cNvPicPr>
            <a:picLocks noChangeAspect="1" noChangeArrowheads="1"/>
          </p:cNvPicPr>
          <p:nvPr/>
        </p:nvPicPr>
        <p:blipFill>
          <a:blip r:embed="rId2"/>
          <a:srcRect l="4545" t="9740" r="11364" b="9090"/>
          <a:stretch>
            <a:fillRect/>
          </a:stretch>
        </p:blipFill>
        <p:spPr bwMode="auto">
          <a:xfrm>
            <a:off x="428596" y="1000108"/>
            <a:ext cx="2643206" cy="1785950"/>
          </a:xfrm>
          <a:prstGeom prst="rect">
            <a:avLst/>
          </a:prstGeom>
          <a:noFill/>
        </p:spPr>
      </p:pic>
      <p:pic>
        <p:nvPicPr>
          <p:cNvPr id="1028" name="Picture 4" descr="http://www.ebirds.ru/images/large/22.jpg"/>
          <p:cNvPicPr>
            <a:picLocks noChangeAspect="1" noChangeArrowheads="1"/>
          </p:cNvPicPr>
          <p:nvPr/>
        </p:nvPicPr>
        <p:blipFill>
          <a:blip r:embed="rId3"/>
          <a:srcRect l="13968" t="2333" r="5018" b="6686"/>
          <a:stretch>
            <a:fillRect/>
          </a:stretch>
        </p:blipFill>
        <p:spPr bwMode="auto">
          <a:xfrm>
            <a:off x="5857884" y="1071546"/>
            <a:ext cx="2357454" cy="3170369"/>
          </a:xfrm>
          <a:prstGeom prst="rect">
            <a:avLst/>
          </a:prstGeom>
          <a:noFill/>
        </p:spPr>
      </p:pic>
      <p:pic>
        <p:nvPicPr>
          <p:cNvPr id="1030" name="Picture 6" descr="http://animalbox.ru/wp-content/uploads/2011/02/orlan.jpg"/>
          <p:cNvPicPr>
            <a:picLocks noChangeAspect="1" noChangeArrowheads="1"/>
          </p:cNvPicPr>
          <p:nvPr/>
        </p:nvPicPr>
        <p:blipFill>
          <a:blip r:embed="rId4" cstate="print"/>
          <a:srcRect l="5189" t="1892" r="23891" b="7274"/>
          <a:stretch>
            <a:fillRect/>
          </a:stretch>
        </p:blipFill>
        <p:spPr bwMode="auto">
          <a:xfrm>
            <a:off x="3143240" y="2857496"/>
            <a:ext cx="2379778" cy="278608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57224" y="3143248"/>
            <a:ext cx="1714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Баклан</a:t>
            </a:r>
            <a:endParaRPr lang="ru-RU" sz="32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8" y="4286256"/>
            <a:ext cx="2643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Серая цапля</a:t>
            </a:r>
            <a:endParaRPr lang="ru-RU" sz="32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43174" y="5780782"/>
            <a:ext cx="3500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Белохвостый орлан</a:t>
            </a:r>
            <a:endParaRPr lang="ru-RU" sz="32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Задачи проекта: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Изучить научную литературу по теме проекта</a:t>
            </a: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Изучить растительный и животный мир природного парка;</a:t>
            </a: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Сделать гербарий изученных растений и атлас изученных животных;</a:t>
            </a: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Сделать вывод.</a:t>
            </a:r>
          </a:p>
          <a:p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1049</TotalTime>
  <Words>906</Words>
  <PresentationFormat>Экран (4:3)</PresentationFormat>
  <Paragraphs>228</Paragraphs>
  <Slides>76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77" baseType="lpstr">
      <vt:lpstr>Тема Office</vt:lpstr>
      <vt:lpstr>Растительный и животный мир « Птичьей гавани»</vt:lpstr>
      <vt:lpstr>Цель проекта:</vt:lpstr>
      <vt:lpstr>Слайд 3</vt:lpstr>
      <vt:lpstr>Слайд 4</vt:lpstr>
      <vt:lpstr>Актуальность</vt:lpstr>
      <vt:lpstr>Актуальность</vt:lpstr>
      <vt:lpstr>Слайд 7</vt:lpstr>
      <vt:lpstr>Редкие для нашего края птицы</vt:lpstr>
      <vt:lpstr>Задачи проекта:</vt:lpstr>
      <vt:lpstr>Методы проекта:</vt:lpstr>
      <vt:lpstr>Литературные источники:</vt:lpstr>
      <vt:lpstr>Слайд 12</vt:lpstr>
      <vt:lpstr>Полевые  исследования</vt:lpstr>
      <vt:lpstr>Эколого - географический маршрут</vt:lpstr>
      <vt:lpstr>Растительный мир</vt:lpstr>
      <vt:lpstr>Эколого - географический маршрут</vt:lpstr>
      <vt:lpstr>Изучение растительного мира Полевые исследования.</vt:lpstr>
      <vt:lpstr>Эколого - географический маршрут</vt:lpstr>
      <vt:lpstr>Полевые исследования</vt:lpstr>
      <vt:lpstr>Аир тростниковый</vt:lpstr>
      <vt:lpstr>Пальчатокореннник мясо-красный</vt:lpstr>
      <vt:lpstr>Солодка уральская</vt:lpstr>
      <vt:lpstr>Жёстер слабительный</vt:lpstr>
      <vt:lpstr>Камеральная обработка материалов</vt:lpstr>
      <vt:lpstr>Слайд 25</vt:lpstr>
      <vt:lpstr>Слайд 26</vt:lpstr>
      <vt:lpstr>Эколого – географический маршрут</vt:lpstr>
      <vt:lpstr>Животный мир Полевые исследования</vt:lpstr>
      <vt:lpstr>Животный мир Полевые исследования</vt:lpstr>
      <vt:lpstr>Животный мир Полевые исследования</vt:lpstr>
      <vt:lpstr>Эколого – географический маршрут</vt:lpstr>
      <vt:lpstr>Животный мир Полевые исследования</vt:lpstr>
      <vt:lpstr>Животный мир Полевые исследования</vt:lpstr>
      <vt:lpstr>Животный мир Полевые исследования</vt:lpstr>
      <vt:lpstr>Животный мир Полевые исследования</vt:lpstr>
      <vt:lpstr>Животный мир Полевые исследования</vt:lpstr>
      <vt:lpstr>Животный мир Полевые исследования</vt:lpstr>
      <vt:lpstr>Животный мир Полевые исследования</vt:lpstr>
      <vt:lpstr>Животный мир Полевые исследования</vt:lpstr>
      <vt:lpstr>Стрелка красивая  </vt:lpstr>
      <vt:lpstr>Лютка-невеста  </vt:lpstr>
      <vt:lpstr>Стрекоза дедка обыкновенный  </vt:lpstr>
      <vt:lpstr>Жук-плавунец  </vt:lpstr>
      <vt:lpstr>Клоп  водомерка</vt:lpstr>
      <vt:lpstr>Слайд 45</vt:lpstr>
      <vt:lpstr>Животный мир Полевые исследования</vt:lpstr>
      <vt:lpstr>Животный мир  Полевые исследования </vt:lpstr>
      <vt:lpstr>Животный мир  Полевые исследования </vt:lpstr>
      <vt:lpstr>Животный мир  Полевые исследования </vt:lpstr>
      <vt:lpstr>Животный мир  Полевые исследования</vt:lpstr>
      <vt:lpstr>Животный мир  Полевые исследования </vt:lpstr>
      <vt:lpstr>Животный мир  Полевые исследования </vt:lpstr>
      <vt:lpstr>Животный мир  Полевые исследования </vt:lpstr>
      <vt:lpstr>Эколого – географический маршрут</vt:lpstr>
      <vt:lpstr>Животный мир  Полевые исследования </vt:lpstr>
      <vt:lpstr>Слайд 56</vt:lpstr>
      <vt:lpstr>Животный мир  Полевые исследования </vt:lpstr>
      <vt:lpstr>Животный мир Полевые исследования: 9.06.16г</vt:lpstr>
      <vt:lpstr>Эколого – географический маршрут</vt:lpstr>
      <vt:lpstr>Изучение рыб Полевые исследования.</vt:lpstr>
      <vt:lpstr>Полевые исследования</vt:lpstr>
      <vt:lpstr>Полевые исследования</vt:lpstr>
      <vt:lpstr>Полевые исследования</vt:lpstr>
      <vt:lpstr>Полевые исследования</vt:lpstr>
      <vt:lpstr>Полевые исследования</vt:lpstr>
      <vt:lpstr>Полевые исследования</vt:lpstr>
      <vt:lpstr>Полевые исследования</vt:lpstr>
      <vt:lpstr>Полевые исследования</vt:lpstr>
      <vt:lpstr>Слайд 69</vt:lpstr>
      <vt:lpstr>Полевые исследования</vt:lpstr>
      <vt:lpstr>Выводы</vt:lpstr>
      <vt:lpstr>Выводы</vt:lpstr>
      <vt:lpstr>Над проектом работали члены кружка « Юные географы»</vt:lpstr>
      <vt:lpstr>Над проектом работали</vt:lpstr>
      <vt:lpstr>Над проектом работали</vt:lpstr>
      <vt:lpstr>Руководитель проекта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ПТИЧЬЯ ГАВАНЬ</dc:title>
  <cp:lastModifiedBy>oakorobova</cp:lastModifiedBy>
  <cp:revision>114</cp:revision>
  <dcterms:modified xsi:type="dcterms:W3CDTF">2016-06-21T06:00:54Z</dcterms:modified>
</cp:coreProperties>
</file>