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6" r:id="rId2"/>
    <p:sldId id="426" r:id="rId3"/>
    <p:sldId id="340" r:id="rId4"/>
    <p:sldId id="520" r:id="rId5"/>
    <p:sldId id="395" r:id="rId6"/>
    <p:sldId id="362" r:id="rId7"/>
    <p:sldId id="370" r:id="rId8"/>
    <p:sldId id="380" r:id="rId9"/>
    <p:sldId id="382" r:id="rId10"/>
    <p:sldId id="388" r:id="rId11"/>
    <p:sldId id="389" r:id="rId12"/>
    <p:sldId id="394" r:id="rId13"/>
    <p:sldId id="629" r:id="rId14"/>
    <p:sldId id="522" r:id="rId15"/>
    <p:sldId id="523" r:id="rId16"/>
    <p:sldId id="524" r:id="rId17"/>
    <p:sldId id="531" r:id="rId18"/>
    <p:sldId id="532" r:id="rId19"/>
    <p:sldId id="526" r:id="rId20"/>
    <p:sldId id="521" r:id="rId21"/>
    <p:sldId id="630" r:id="rId22"/>
    <p:sldId id="427" r:id="rId23"/>
    <p:sldId id="632" r:id="rId24"/>
    <p:sldId id="633" r:id="rId25"/>
    <p:sldId id="634" r:id="rId26"/>
    <p:sldId id="635" r:id="rId27"/>
    <p:sldId id="429" r:id="rId28"/>
    <p:sldId id="430" r:id="rId29"/>
    <p:sldId id="539" r:id="rId30"/>
    <p:sldId id="435" r:id="rId31"/>
    <p:sldId id="544" r:id="rId32"/>
    <p:sldId id="439" r:id="rId33"/>
    <p:sldId id="548" r:id="rId34"/>
    <p:sldId id="452" r:id="rId35"/>
    <p:sldId id="479" r:id="rId36"/>
    <p:sldId id="488" r:id="rId37"/>
    <p:sldId id="497" r:id="rId38"/>
    <p:sldId id="501" r:id="rId39"/>
    <p:sldId id="503" r:id="rId40"/>
    <p:sldId id="504" r:id="rId41"/>
    <p:sldId id="510" r:id="rId42"/>
    <p:sldId id="341" r:id="rId43"/>
    <p:sldId id="344" r:id="rId44"/>
    <p:sldId id="346" r:id="rId45"/>
    <p:sldId id="347" r:id="rId46"/>
    <p:sldId id="348" r:id="rId47"/>
    <p:sldId id="349" r:id="rId48"/>
    <p:sldId id="350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E1B5EB75-737F-4960-812F-429EB4ED5B0C}">
          <p14:sldIdLst>
            <p14:sldId id="256"/>
            <p14:sldId id="426"/>
            <p14:sldId id="340"/>
            <p14:sldId id="520"/>
            <p14:sldId id="395"/>
            <p14:sldId id="362"/>
            <p14:sldId id="370"/>
            <p14:sldId id="380"/>
            <p14:sldId id="382"/>
            <p14:sldId id="388"/>
            <p14:sldId id="389"/>
            <p14:sldId id="394"/>
            <p14:sldId id="629"/>
            <p14:sldId id="522"/>
            <p14:sldId id="523"/>
            <p14:sldId id="524"/>
            <p14:sldId id="531"/>
            <p14:sldId id="532"/>
            <p14:sldId id="526"/>
            <p14:sldId id="521"/>
            <p14:sldId id="630"/>
            <p14:sldId id="427"/>
            <p14:sldId id="632"/>
            <p14:sldId id="633"/>
            <p14:sldId id="634"/>
            <p14:sldId id="635"/>
            <p14:sldId id="429"/>
            <p14:sldId id="430"/>
            <p14:sldId id="539"/>
            <p14:sldId id="435"/>
            <p14:sldId id="544"/>
            <p14:sldId id="439"/>
            <p14:sldId id="548"/>
            <p14:sldId id="452"/>
            <p14:sldId id="479"/>
            <p14:sldId id="488"/>
            <p14:sldId id="497"/>
            <p14:sldId id="501"/>
            <p14:sldId id="503"/>
            <p14:sldId id="504"/>
            <p14:sldId id="510"/>
            <p14:sldId id="341"/>
            <p14:sldId id="344"/>
            <p14:sldId id="346"/>
            <p14:sldId id="347"/>
            <p14:sldId id="348"/>
            <p14:sldId id="349"/>
            <p14:sldId id="35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89" autoAdjust="0"/>
  </p:normalViewPr>
  <p:slideViewPr>
    <p:cSldViewPr>
      <p:cViewPr varScale="1">
        <p:scale>
          <a:sx n="106" d="100"/>
          <a:sy n="106" d="100"/>
        </p:scale>
        <p:origin x="138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6C8B5B-7FAE-4660-9FD9-1C70272E3167}" type="datetimeFigureOut">
              <a:rPr lang="ru-RU" smtClean="0"/>
              <a:pPr/>
              <a:t>29.06.2016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83D26C-4EB3-40DF-9608-CAF9C757A1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0161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3D26C-4EB3-40DF-9608-CAF9C757A1E7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18368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3D26C-4EB3-40DF-9608-CAF9C757A1E7}" type="slidenum">
              <a:rPr lang="ru-RU" smtClean="0"/>
              <a:pPr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0636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3D26C-4EB3-40DF-9608-CAF9C757A1E7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71238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3D26C-4EB3-40DF-9608-CAF9C757A1E7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39735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A01A043-CECA-4CD2-9AD0-40B9C0FEACB3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1580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471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036296E-EA84-4573-BA92-C39E6DA02AAC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90895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А. Дайнека</a:t>
            </a:r>
          </a:p>
        </p:txBody>
      </p:sp>
      <p:sp>
        <p:nvSpPr>
          <p:cNvPr id="481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6742B10-012F-4D25-9AE7-98934E339A10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57773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3D26C-4EB3-40DF-9608-CAF9C757A1E7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354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3D26C-4EB3-40DF-9608-CAF9C757A1E7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3338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3D26C-4EB3-40DF-9608-CAF9C757A1E7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103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29.06.2016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29.06.2016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29.06.2016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29.06.2016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http://img-fotki.yandex.ru/get/6102/103064218.273/0_78216_e1a10c97_XXL.jpg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D\MUSEUM\2015\МОЙ ДИЗАЙН 2015\ЕАЛБУМ БАТЛЬОН ПОБЕДЫ\бэкграунды еалбум БАТАЛЬОНПОБЕДЫ\paper_texture3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1" y="116632"/>
            <a:ext cx="9177866" cy="697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444" y="836712"/>
            <a:ext cx="91524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spc="600" dirty="0" smtClean="0">
                <a:solidFill>
                  <a:srgbClr val="002060"/>
                </a:solidFill>
                <a:latin typeface="a_Alterna" pitchFamily="34" charset="-52"/>
                <a:cs typeface="Aparajita" pitchFamily="34" charset="0"/>
              </a:rPr>
              <a:t>ЭЛЕКТРОННЫЙ АЛЬБОМ</a:t>
            </a:r>
            <a:endParaRPr lang="ru-RU" sz="3200" b="1" spc="600" dirty="0">
              <a:solidFill>
                <a:srgbClr val="002060"/>
              </a:solidFill>
              <a:latin typeface="a_Alterna" pitchFamily="34" charset="-52"/>
              <a:cs typeface="Aparajita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25279" y="1889881"/>
            <a:ext cx="916927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Alterna" pitchFamily="34" charset="-52"/>
              </a:rPr>
              <a:t>ГЕРОИ ВЕЛИКИХ СРАЖЕНИЙ ГЛАЗАМИ ХУДОЖНИКОВ БАТАЛИСТОВ </a:t>
            </a:r>
            <a:endParaRPr lang="ru-RU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_Alterna" pitchFamily="34" charset="-5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5805264"/>
            <a:ext cx="91778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spc="1000" dirty="0" smtClean="0">
                <a:solidFill>
                  <a:srgbClr val="002060"/>
                </a:solidFill>
                <a:latin typeface="a_Alterna" pitchFamily="34" charset="-52"/>
              </a:rPr>
              <a:t>ИТОГОВЫЙ СБОРНИК ЦИКЛА ЗАНЯТИЙ</a:t>
            </a:r>
            <a:endParaRPr lang="ru-RU" sz="2000" b="1" spc="1000" dirty="0">
              <a:solidFill>
                <a:srgbClr val="002060"/>
              </a:solidFill>
              <a:latin typeface="a_Alterna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14602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dic.academic.ru/pictures/wiki/files/75/KOTOV-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484783"/>
            <a:ext cx="5043487" cy="3983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Прямоугольник 3"/>
          <p:cNvSpPr>
            <a:spLocks noChangeArrowheads="1"/>
          </p:cNvSpPr>
          <p:nvPr/>
        </p:nvSpPr>
        <p:spPr bwMode="auto">
          <a:xfrm>
            <a:off x="971600" y="5589240"/>
            <a:ext cx="220053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1200" b="1" i="1" dirty="0">
                <a:solidFill>
                  <a:srgbClr val="002060"/>
                </a:solidFill>
              </a:rPr>
              <a:t>Николай Семёнович Самокиш</a:t>
            </a:r>
          </a:p>
        </p:txBody>
      </p:sp>
      <p:pic>
        <p:nvPicPr>
          <p:cNvPr id="34821" name="Picture 6" descr="https://upload.wikimedia.org/wikipedia/commons/6/6f/SamokishFoto19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836711"/>
            <a:ext cx="2949619" cy="4424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604448" y="6312617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35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694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16" y="888965"/>
            <a:ext cx="8720169" cy="4411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Прямоугольник 1"/>
          <p:cNvSpPr>
            <a:spLocks noChangeArrowheads="1"/>
          </p:cNvSpPr>
          <p:nvPr/>
        </p:nvSpPr>
        <p:spPr bwMode="auto">
          <a:xfrm>
            <a:off x="395536" y="5517232"/>
            <a:ext cx="85693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200" b="1" i="1" dirty="0">
                <a:solidFill>
                  <a:srgbClr val="002060"/>
                </a:solidFill>
              </a:rPr>
              <a:t>Александр Александрович Дейнека</a:t>
            </a:r>
          </a:p>
          <a:p>
            <a:r>
              <a:rPr lang="ru-RU" sz="1200" b="1" i="1" dirty="0">
                <a:solidFill>
                  <a:srgbClr val="002060"/>
                </a:solidFill>
              </a:rPr>
              <a:t>Оборона Севастополя. 1942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44693" y="6309320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36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003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48680"/>
            <a:ext cx="6814960" cy="4624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Прямоугольник 1"/>
          <p:cNvSpPr>
            <a:spLocks noChangeArrowheads="1"/>
          </p:cNvSpPr>
          <p:nvPr/>
        </p:nvSpPr>
        <p:spPr bwMode="auto">
          <a:xfrm>
            <a:off x="395536" y="5373216"/>
            <a:ext cx="80648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200" b="1" i="1" dirty="0">
                <a:solidFill>
                  <a:srgbClr val="002060"/>
                </a:solidFill>
              </a:rPr>
              <a:t>П. Кривоногов, </a:t>
            </a:r>
            <a:r>
              <a:rPr lang="ru-RU" sz="1200" b="1" i="1" dirty="0" smtClean="0">
                <a:solidFill>
                  <a:srgbClr val="002060"/>
                </a:solidFill>
              </a:rPr>
              <a:t>«Победа»</a:t>
            </a:r>
          </a:p>
          <a:p>
            <a:r>
              <a:rPr lang="ru-RU" sz="1200" b="1" i="1" dirty="0" smtClean="0">
                <a:solidFill>
                  <a:srgbClr val="002060"/>
                </a:solidFill>
              </a:rPr>
              <a:t>Звучит песня М. Дунаевского «Бессмертный полк»</a:t>
            </a:r>
            <a:endParaRPr lang="ru-RU" sz="1200" b="1" i="1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604448" y="6309320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41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868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D\MUSEUM\2015\МОЙ ДИЗАЙН 2015\КАДЕТЫ 1\30-10-2015_10-27-47\IMG_68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27" y="404664"/>
            <a:ext cx="8532947" cy="5688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5521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\MUSEUM\2015\МОЙ ДИЗАЙН 2015\ЕАЛБУМ БАТЛЬОН ПОБЕДЫ\бэкграунды еалбум БАТАЛЬОНПОБЕДЫ\b10500ee4a253fef21d2cf13f63_prev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17"/>
          <a:stretch/>
        </p:blipFill>
        <p:spPr bwMode="auto">
          <a:xfrm>
            <a:off x="0" y="-25483"/>
            <a:ext cx="9144000" cy="691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108068"/>
            <a:ext cx="6912768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Услышь </a:t>
            </a:r>
            <a:r>
              <a:rPr lang="ru-RU" b="1" dirty="0">
                <a:solidFill>
                  <a:srgbClr val="002060"/>
                </a:solidFill>
              </a:rPr>
              <a:t>меня из глубины времён,</a:t>
            </a:r>
          </a:p>
          <a:p>
            <a:r>
              <a:rPr lang="ru-RU" b="1" dirty="0">
                <a:solidFill>
                  <a:srgbClr val="002060"/>
                </a:solidFill>
              </a:rPr>
              <a:t>Ты мой родной, мой легендарный прадед!</a:t>
            </a:r>
          </a:p>
          <a:p>
            <a:r>
              <a:rPr lang="ru-RU" b="1" dirty="0">
                <a:solidFill>
                  <a:srgbClr val="002060"/>
                </a:solidFill>
              </a:rPr>
              <a:t>И с высоты, на мир спасенный глядя,</a:t>
            </a:r>
          </a:p>
          <a:p>
            <a:r>
              <a:rPr lang="ru-RU" b="1" dirty="0">
                <a:solidFill>
                  <a:srgbClr val="002060"/>
                </a:solidFill>
              </a:rPr>
              <a:t>Найди себя среди других имён.</a:t>
            </a:r>
          </a:p>
          <a:p>
            <a:r>
              <a:rPr lang="ru-RU" b="1" dirty="0">
                <a:solidFill>
                  <a:srgbClr val="002060"/>
                </a:solidFill>
              </a:rPr>
              <a:t>Я с гордостью встаю в Бессмертный полк,</a:t>
            </a:r>
          </a:p>
          <a:p>
            <a:r>
              <a:rPr lang="ru-RU" b="1" dirty="0">
                <a:solidFill>
                  <a:srgbClr val="002060"/>
                </a:solidFill>
              </a:rPr>
              <a:t>Ведь память о тебе для сердца свята,</a:t>
            </a:r>
          </a:p>
          <a:p>
            <a:r>
              <a:rPr lang="ru-RU" b="1" dirty="0">
                <a:solidFill>
                  <a:srgbClr val="002060"/>
                </a:solidFill>
              </a:rPr>
              <a:t>И помнить подвиг каждого солдата</a:t>
            </a:r>
          </a:p>
          <a:p>
            <a:r>
              <a:rPr lang="ru-RU" b="1" dirty="0">
                <a:solidFill>
                  <a:srgbClr val="002060"/>
                </a:solidFill>
              </a:rPr>
              <a:t>Для правнуков Победы – высший долг!</a:t>
            </a:r>
          </a:p>
          <a:p>
            <a:endParaRPr lang="ru-RU" b="1" dirty="0">
              <a:solidFill>
                <a:srgbClr val="002060"/>
              </a:solidFill>
            </a:endParaRPr>
          </a:p>
          <a:p>
            <a:r>
              <a:rPr lang="ru-RU" b="1" dirty="0">
                <a:solidFill>
                  <a:srgbClr val="002060"/>
                </a:solidFill>
              </a:rPr>
              <a:t>Припев:</a:t>
            </a:r>
          </a:p>
          <a:p>
            <a:r>
              <a:rPr lang="ru-RU" b="1" dirty="0">
                <a:solidFill>
                  <a:srgbClr val="002060"/>
                </a:solidFill>
              </a:rPr>
              <a:t>Бессмертный полк – ты будешь жить веками!</a:t>
            </a:r>
          </a:p>
          <a:p>
            <a:r>
              <a:rPr lang="ru-RU" b="1" dirty="0">
                <a:solidFill>
                  <a:srgbClr val="002060"/>
                </a:solidFill>
              </a:rPr>
              <a:t>Бессмертный полк – Победы нашей пламя!</a:t>
            </a:r>
          </a:p>
          <a:p>
            <a:r>
              <a:rPr lang="ru-RU" b="1" dirty="0">
                <a:solidFill>
                  <a:srgbClr val="002060"/>
                </a:solidFill>
              </a:rPr>
              <a:t>Бессмертный полк – бессмертный рядом с нами!</a:t>
            </a:r>
          </a:p>
          <a:p>
            <a:r>
              <a:rPr lang="ru-RU" b="1" dirty="0">
                <a:solidFill>
                  <a:srgbClr val="002060"/>
                </a:solidFill>
              </a:rPr>
              <a:t>Бессмертный полк! Бессмертный полк!</a:t>
            </a:r>
          </a:p>
          <a:p>
            <a:r>
              <a:rPr lang="ru-RU" b="1" dirty="0">
                <a:solidFill>
                  <a:srgbClr val="002060"/>
                </a:solidFill>
              </a:rPr>
              <a:t>Бессмертный полк!</a:t>
            </a:r>
          </a:p>
          <a:p>
            <a:endParaRPr lang="ru-RU" b="1" dirty="0">
              <a:solidFill>
                <a:srgbClr val="002060"/>
              </a:solidFill>
            </a:endParaRPr>
          </a:p>
          <a:p>
            <a:r>
              <a:rPr lang="ru-RU" b="1" dirty="0">
                <a:solidFill>
                  <a:srgbClr val="002060"/>
                </a:solidFill>
              </a:rPr>
              <a:t>Пусть встанет в строй народ моей страны,</a:t>
            </a:r>
          </a:p>
          <a:p>
            <a:r>
              <a:rPr lang="ru-RU" b="1" dirty="0">
                <a:solidFill>
                  <a:srgbClr val="002060"/>
                </a:solidFill>
              </a:rPr>
              <a:t>Пусть помнят села, города, станицы</a:t>
            </a:r>
          </a:p>
          <a:p>
            <a:r>
              <a:rPr lang="ru-RU" b="1" dirty="0">
                <a:solidFill>
                  <a:srgbClr val="002060"/>
                </a:solidFill>
              </a:rPr>
              <a:t>Своих героев праведные лица,</a:t>
            </a:r>
          </a:p>
          <a:p>
            <a:r>
              <a:rPr lang="ru-RU" b="1" dirty="0">
                <a:solidFill>
                  <a:srgbClr val="002060"/>
                </a:solidFill>
              </a:rPr>
              <a:t>Великого достоинства полны.</a:t>
            </a:r>
          </a:p>
          <a:p>
            <a:r>
              <a:rPr lang="ru-RU" b="1" dirty="0">
                <a:solidFill>
                  <a:srgbClr val="002060"/>
                </a:solidFill>
              </a:rPr>
              <a:t>Чтоб слава их пережила века,</a:t>
            </a:r>
          </a:p>
          <a:p>
            <a:r>
              <a:rPr lang="ru-RU" b="1" dirty="0">
                <a:solidFill>
                  <a:srgbClr val="002060"/>
                </a:solidFill>
              </a:rPr>
              <a:t>Чтоб помнили об этом наши дети,</a:t>
            </a:r>
          </a:p>
          <a:p>
            <a:r>
              <a:rPr lang="ru-RU" b="1" dirty="0">
                <a:solidFill>
                  <a:srgbClr val="002060"/>
                </a:solidFill>
              </a:rPr>
              <a:t>Чтоб знали цену той святой Победе, –</a:t>
            </a:r>
          </a:p>
          <a:p>
            <a:r>
              <a:rPr lang="ru-RU" b="1" dirty="0">
                <a:solidFill>
                  <a:srgbClr val="002060"/>
                </a:solidFill>
              </a:rPr>
              <a:t>Вставай в ряды Бессмертного полка!</a:t>
            </a:r>
          </a:p>
        </p:txBody>
      </p:sp>
    </p:spTree>
    <p:extLst>
      <p:ext uri="{BB962C8B-B14F-4D97-AF65-F5344CB8AC3E}">
        <p14:creationId xmlns:p14="http://schemas.microsoft.com/office/powerpoint/2010/main" val="243637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9672" y="908720"/>
            <a:ext cx="619268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latin typeface="a_Alterna" pitchFamily="34" charset="-52"/>
              </a:rPr>
              <a:t>ЗАНЯТИЕ, ПОСВЯЩЕННОЕ ТВОРЧЕСТВУ ЖИВОПИСЦА, БАТАЛИСТА </a:t>
            </a:r>
          </a:p>
          <a:p>
            <a:pPr algn="ctr"/>
            <a:r>
              <a:rPr lang="ru-RU" sz="4800" dirty="0" smtClean="0">
                <a:solidFill>
                  <a:srgbClr val="C00000"/>
                </a:solidFill>
                <a:latin typeface="a_Alterna" pitchFamily="34" charset="-52"/>
              </a:rPr>
              <a:t>ИВАНА КОНСТАНТИНО-ВИЧА АЙВАЗОВСКОГО</a:t>
            </a:r>
            <a:endParaRPr lang="ru-RU" sz="4800" dirty="0">
              <a:solidFill>
                <a:srgbClr val="C00000"/>
              </a:solidFill>
              <a:latin typeface="a_Alterna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052063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692696"/>
            <a:ext cx="381642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rgbClr val="C00000"/>
                </a:solidFill>
                <a:latin typeface="a_Alterna" pitchFamily="34" charset="-52"/>
                <a:ea typeface="Times New Roman"/>
              </a:rPr>
              <a:t>Иван Константинович Айвазовский </a:t>
            </a:r>
            <a:endParaRPr lang="ru-RU" b="1" dirty="0" smtClean="0">
              <a:solidFill>
                <a:srgbClr val="C00000"/>
              </a:solidFill>
              <a:latin typeface="a_Alterna" pitchFamily="34" charset="-52"/>
              <a:ea typeface="Times New Roman"/>
            </a:endParaRPr>
          </a:p>
          <a:p>
            <a:pPr algn="r"/>
            <a:r>
              <a:rPr lang="ru-RU" b="1" dirty="0" smtClean="0">
                <a:solidFill>
                  <a:srgbClr val="C00000"/>
                </a:solidFill>
                <a:latin typeface="a_Alterna" pitchFamily="34" charset="-52"/>
                <a:ea typeface="Times New Roman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a_Alterna" pitchFamily="34" charset="-52"/>
                <a:ea typeface="Times New Roman"/>
              </a:rPr>
              <a:t>(1817-1900)</a:t>
            </a:r>
          </a:p>
          <a:p>
            <a:pPr algn="r"/>
            <a:r>
              <a:rPr lang="ru-RU" dirty="0">
                <a:solidFill>
                  <a:srgbClr val="002060"/>
                </a:solidFill>
                <a:ea typeface="Times New Roman"/>
              </a:rPr>
              <a:t> </a:t>
            </a:r>
          </a:p>
          <a:p>
            <a:pPr algn="r"/>
            <a:r>
              <a:rPr lang="ru-RU" dirty="0">
                <a:solidFill>
                  <a:srgbClr val="002060"/>
                </a:solidFill>
                <a:ea typeface="Times New Roman"/>
              </a:rPr>
              <a:t>Всемирно известный российский художник-маринист, баталист, коллекционер, меценат.</a:t>
            </a:r>
          </a:p>
          <a:p>
            <a:pPr algn="r"/>
            <a:r>
              <a:rPr lang="ru-RU" dirty="0">
                <a:solidFill>
                  <a:srgbClr val="002060"/>
                </a:solidFill>
                <a:ea typeface="Times New Roman"/>
              </a:rPr>
              <a:t>Многочисленными батальными полотнами И.К. Айвазовский прославил героев-моряков, отважно защищавших свое Отечество. Его творчество помогает хранить память о славных боевых традициях военно-морского флота. </a:t>
            </a:r>
          </a:p>
          <a:p>
            <a:pPr algn="r"/>
            <a:r>
              <a:rPr lang="ru-RU" dirty="0">
                <a:solidFill>
                  <a:srgbClr val="002060"/>
                </a:solidFill>
                <a:ea typeface="Times New Roman"/>
              </a:rPr>
              <a:t>Совершенно особое место в искусстве Айвазовского занимает Севастопольская эпопея. </a:t>
            </a:r>
          </a:p>
        </p:txBody>
      </p:sp>
      <p:pic>
        <p:nvPicPr>
          <p:cNvPr id="4" name="Picture 2" descr="http://yachtrus.com/wp-content/gallery/art/ayvazovskiy-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111125"/>
            <a:ext cx="4093003" cy="6126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8592995" y="6314043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45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8110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Прямоугольник 1"/>
          <p:cNvSpPr>
            <a:spLocks noChangeArrowheads="1"/>
          </p:cNvSpPr>
          <p:nvPr/>
        </p:nvSpPr>
        <p:spPr bwMode="auto">
          <a:xfrm>
            <a:off x="1573212" y="6286500"/>
            <a:ext cx="29129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1200" b="1" i="1" dirty="0">
                <a:solidFill>
                  <a:srgbClr val="002060"/>
                </a:solidFill>
              </a:rPr>
              <a:t>«Чесменский бой 25-26 июня 1770 года»</a:t>
            </a:r>
          </a:p>
        </p:txBody>
      </p:sp>
      <p:pic>
        <p:nvPicPr>
          <p:cNvPr id="21507" name="Picture 2" descr="http://img-fotki.yandex.ru/get/9317/144337373.8b/0_ccc27_5be4a6c5_XX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212" y="196222"/>
            <a:ext cx="5559425" cy="5922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6286500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46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5650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img-fotki.yandex.ru/get/9493/144337373.8a/0_ccc1c_6d805ff_XX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14313"/>
            <a:ext cx="8634412" cy="5446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Прямоугольник 2"/>
          <p:cNvSpPr>
            <a:spLocks noChangeArrowheads="1"/>
          </p:cNvSpPr>
          <p:nvPr/>
        </p:nvSpPr>
        <p:spPr bwMode="auto">
          <a:xfrm>
            <a:off x="285750" y="5929313"/>
            <a:ext cx="4572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200" b="1" i="1" dirty="0">
                <a:solidFill>
                  <a:srgbClr val="002060"/>
                </a:solidFill>
              </a:rPr>
              <a:t>«Бриг Меркурий, атакованный двумя турецкими кораблями»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557358" y="6309320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47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428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361" name="Picture 1" descr="http://img-fotki.yandex.ru/get/6102/103064218.273/0_78216_e1a10c97_XXL.jpg"/>
          <p:cNvPicPr>
            <a:picLocks noChangeAspect="1" noChangeArrowheads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5" t="52493"/>
          <a:stretch>
            <a:fillRect/>
          </a:stretch>
        </p:blipFill>
        <p:spPr bwMode="auto">
          <a:xfrm>
            <a:off x="86651" y="1196752"/>
            <a:ext cx="8796603" cy="3829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86651" y="5247292"/>
            <a:ext cx="387599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i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Севастопольский рейд. 1852 (Павловский мыс)</a:t>
            </a:r>
            <a:endParaRPr lang="ru-RU" sz="1200" b="1" i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6309320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52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460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419180"/>
            <a:ext cx="75963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dirty="0" smtClean="0">
                <a:solidFill>
                  <a:srgbClr val="002060"/>
                </a:solidFill>
                <a:latin typeface="a_Alterna" pitchFamily="34" charset="-52"/>
              </a:rPr>
              <a:t>ЦИКЛ ЗАНЯТИЙ </a:t>
            </a:r>
          </a:p>
          <a:p>
            <a:pPr lvl="0"/>
            <a:r>
              <a:rPr lang="ru-RU" sz="6000" dirty="0" smtClean="0">
                <a:solidFill>
                  <a:srgbClr val="C00000"/>
                </a:solidFill>
                <a:latin typeface="a_Alterna" pitchFamily="34" charset="-52"/>
              </a:rPr>
              <a:t>«БАТАЛЬНЫЙ ЖАНР»</a:t>
            </a:r>
            <a:endParaRPr lang="ru-RU" sz="6000" dirty="0">
              <a:solidFill>
                <a:srgbClr val="C00000"/>
              </a:solidFill>
              <a:latin typeface="a_Alterna" pitchFamily="34" charset="-52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27087" y="2852936"/>
            <a:ext cx="788436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осуществляется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кадетами и воспитателями 8Г и 8В классов Севастопольского президентского кадетского училища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Петуховой А.В., Ярошенко О.В.</a:t>
            </a:r>
            <a:endParaRPr lang="ru-RU" sz="2400" dirty="0" smtClean="0">
              <a:solidFill>
                <a:srgbClr val="002060"/>
              </a:solidFill>
            </a:endParaRPr>
          </a:p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совместно </a:t>
            </a:r>
            <a:r>
              <a:rPr lang="ru-RU" sz="2400" dirty="0">
                <a:solidFill>
                  <a:srgbClr val="002060"/>
                </a:solidFill>
              </a:rPr>
              <a:t>с </a:t>
            </a:r>
            <a:r>
              <a:rPr lang="ru-RU" sz="2400" dirty="0" smtClean="0">
                <a:solidFill>
                  <a:srgbClr val="002060"/>
                </a:solidFill>
              </a:rPr>
              <a:t>Информационно-образовательным </a:t>
            </a:r>
            <a:r>
              <a:rPr lang="ru-RU" sz="2400" dirty="0">
                <a:solidFill>
                  <a:srgbClr val="002060"/>
                </a:solidFill>
              </a:rPr>
              <a:t>центром  </a:t>
            </a:r>
            <a:endParaRPr lang="ru-RU" sz="2400" dirty="0" smtClean="0">
              <a:solidFill>
                <a:srgbClr val="002060"/>
              </a:solidFill>
            </a:endParaRPr>
          </a:p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«</a:t>
            </a:r>
            <a:r>
              <a:rPr lang="ru-RU" sz="2400" dirty="0">
                <a:solidFill>
                  <a:srgbClr val="002060"/>
                </a:solidFill>
              </a:rPr>
              <a:t>Русский музей: виртуальный филиал» в г. Севастополь </a:t>
            </a:r>
            <a:endParaRPr lang="ru-RU" sz="2400" dirty="0" smtClean="0">
              <a:solidFill>
                <a:srgbClr val="002060"/>
              </a:solidFill>
            </a:endParaRPr>
          </a:p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при </a:t>
            </a:r>
            <a:r>
              <a:rPr lang="ru-RU" sz="2400" dirty="0">
                <a:solidFill>
                  <a:srgbClr val="002060"/>
                </a:solidFill>
              </a:rPr>
              <a:t>поддержке </a:t>
            </a:r>
            <a:endParaRPr lang="ru-RU" sz="2400" dirty="0" smtClean="0">
              <a:solidFill>
                <a:srgbClr val="002060"/>
              </a:solidFill>
            </a:endParaRPr>
          </a:p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Центральной </a:t>
            </a:r>
            <a:r>
              <a:rPr lang="ru-RU" sz="2400" dirty="0">
                <a:solidFill>
                  <a:srgbClr val="002060"/>
                </a:solidFill>
              </a:rPr>
              <a:t>городской библиотекой им. Л.Н. Толстого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607541" y="6237312"/>
            <a:ext cx="2632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488378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29162" y="620687"/>
            <a:ext cx="76030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spc="300" dirty="0" smtClean="0">
                <a:solidFill>
                  <a:srgbClr val="002060"/>
                </a:solidFill>
                <a:latin typeface="a_Alterna" pitchFamily="34" charset="-52"/>
              </a:rPr>
              <a:t>МАТЕРИАЛЫ ВИКТОРИНЫ</a:t>
            </a:r>
            <a:endParaRPr lang="ru-RU" sz="4000" b="1" spc="300" dirty="0">
              <a:solidFill>
                <a:srgbClr val="002060"/>
              </a:solidFill>
              <a:latin typeface="a_Alterna" pitchFamily="34" charset="-52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60041" y="3645024"/>
            <a:ext cx="763458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Викторина </a:t>
            </a:r>
            <a:r>
              <a:rPr lang="ru-RU" b="1" dirty="0">
                <a:solidFill>
                  <a:srgbClr val="002060"/>
                </a:solidFill>
              </a:rPr>
              <a:t>поможет определить  качество знаний, полученных в ходе занятий. </a:t>
            </a:r>
            <a:endParaRPr lang="ru-RU" b="1" dirty="0" smtClean="0">
              <a:solidFill>
                <a:srgbClr val="002060"/>
              </a:solidFill>
            </a:endParaRPr>
          </a:p>
          <a:p>
            <a:pPr algn="just"/>
            <a:endParaRPr lang="ru-RU" b="1" dirty="0">
              <a:solidFill>
                <a:srgbClr val="002060"/>
              </a:solidFill>
            </a:endParaRPr>
          </a:p>
          <a:p>
            <a:pPr algn="just"/>
            <a:r>
              <a:rPr lang="ru-RU" b="1" dirty="0">
                <a:solidFill>
                  <a:srgbClr val="002060"/>
                </a:solidFill>
              </a:rPr>
              <a:t>Интеллектуальная игра позволит учащимся не только  определить, насколько они внимательны</a:t>
            </a:r>
            <a:r>
              <a:rPr lang="ru-RU" b="1" dirty="0" smtClean="0">
                <a:solidFill>
                  <a:srgbClr val="002060"/>
                </a:solidFill>
              </a:rPr>
              <a:t>, насколько владеют навыками публичного выступления, </a:t>
            </a:r>
            <a:r>
              <a:rPr lang="ru-RU" b="1" dirty="0">
                <a:solidFill>
                  <a:srgbClr val="002060"/>
                </a:solidFill>
              </a:rPr>
              <a:t>но и значительно расширить свой кругозор в области исторических знаний, повысить общекультурный </a:t>
            </a:r>
            <a:r>
              <a:rPr lang="ru-RU" b="1" dirty="0" smtClean="0">
                <a:solidFill>
                  <a:srgbClr val="002060"/>
                </a:solidFill>
              </a:rPr>
              <a:t>уровень.</a:t>
            </a:r>
          </a:p>
          <a:p>
            <a:pPr algn="just"/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39752" y="1844824"/>
            <a:ext cx="46440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solidFill>
                  <a:srgbClr val="C00000"/>
                </a:solidFill>
                <a:latin typeface="a_Alterna" pitchFamily="34" charset="-52"/>
              </a:rPr>
              <a:t>Во славу Отечества</a:t>
            </a:r>
          </a:p>
          <a:p>
            <a:pPr lvl="0" algn="ctr"/>
            <a:r>
              <a:rPr lang="ru-RU" sz="3200" b="1" dirty="0">
                <a:solidFill>
                  <a:srgbClr val="C00000"/>
                </a:solidFill>
                <a:latin typeface="a_Alterna" pitchFamily="34" charset="-52"/>
              </a:rPr>
              <a:t>Герои, сражения, победы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604448" y="6309320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55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0192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Ve-5AhlXpz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908720"/>
            <a:ext cx="842493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Задание:   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</a:rPr>
              <a:t>определить, к какому жанру относится  представленная картина. </a:t>
            </a:r>
          </a:p>
          <a:p>
            <a:pPr algn="just"/>
            <a:endParaRPr lang="ru-RU" dirty="0">
              <a:solidFill>
                <a:srgbClr val="002060"/>
              </a:solidFill>
            </a:endParaRPr>
          </a:p>
          <a:p>
            <a:pPr algn="just"/>
            <a:endParaRPr lang="ru-RU" dirty="0">
              <a:solidFill>
                <a:srgbClr val="002060"/>
              </a:solidFill>
            </a:endParaRPr>
          </a:p>
          <a:p>
            <a:pPr algn="just"/>
            <a:r>
              <a:rPr lang="ru-RU" dirty="0" smtClean="0">
                <a:solidFill>
                  <a:srgbClr val="002060"/>
                </a:solidFill>
              </a:rPr>
              <a:t>Задания могут также включать рассказ о художнике, рассказ о событии, которому посвящена представленная картина. По желанию преподавателей, викторина может быть интегрирована в дисциплины русский язык и литература, история, севастополеведение, ИЗО.</a:t>
            </a:r>
          </a:p>
          <a:p>
            <a:pPr algn="just"/>
            <a:endParaRPr lang="ru-RU" dirty="0">
              <a:solidFill>
                <a:srgbClr val="002060"/>
              </a:solidFill>
            </a:endParaRPr>
          </a:p>
          <a:p>
            <a:pPr algn="just"/>
            <a:endParaRPr lang="ru-RU" b="1" dirty="0" smtClean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2752" y="6309320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56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96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931814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/>
              <a:t>Какая картина В. Верещагина изображена :</a:t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04506" y="776236"/>
            <a:ext cx="4852837" cy="4846740"/>
          </a:xfrm>
          <a:prstGeom prst="rect">
            <a:avLst/>
          </a:prstGeom>
        </p:spPr>
      </p:pic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sz="2800" dirty="0"/>
              <a:t>А) «Апофеоз войны»</a:t>
            </a:r>
          </a:p>
          <a:p>
            <a:endParaRPr lang="ru-RU" sz="2800" dirty="0"/>
          </a:p>
          <a:p>
            <a:r>
              <a:rPr lang="ru-RU" sz="2800" dirty="0"/>
              <a:t>Б) «Время собирать камни»</a:t>
            </a:r>
          </a:p>
          <a:p>
            <a:endParaRPr lang="ru-RU" sz="2800" dirty="0"/>
          </a:p>
          <a:p>
            <a:r>
              <a:rPr lang="ru-RU" sz="2800" dirty="0"/>
              <a:t>В) «После боя»</a:t>
            </a:r>
          </a:p>
          <a:p>
            <a:endParaRPr lang="ru-RU" sz="2800" dirty="0"/>
          </a:p>
          <a:p>
            <a:r>
              <a:rPr lang="ru-RU" sz="2800" dirty="0"/>
              <a:t>Г) «Результат»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87438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Назовите фамилию автора картины « Победа»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50" y="1564331"/>
            <a:ext cx="5111750" cy="327055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А). Дейнека А.А.</a:t>
            </a:r>
          </a:p>
          <a:p>
            <a:endParaRPr lang="ru-RU" sz="2800" dirty="0" smtClean="0"/>
          </a:p>
          <a:p>
            <a:r>
              <a:rPr lang="ru-RU" sz="2800" dirty="0" smtClean="0"/>
              <a:t>Б). Кривоногов П.А.</a:t>
            </a:r>
          </a:p>
          <a:p>
            <a:endParaRPr lang="ru-RU" sz="2800" dirty="0" smtClean="0"/>
          </a:p>
          <a:p>
            <a:r>
              <a:rPr lang="ru-RU" sz="2800" dirty="0" smtClean="0"/>
              <a:t>В). Суриков В.И.</a:t>
            </a:r>
          </a:p>
          <a:p>
            <a:endParaRPr lang="ru-RU" sz="2800" dirty="0" smtClean="0"/>
          </a:p>
          <a:p>
            <a:r>
              <a:rPr lang="ru-RU" sz="2800" dirty="0" smtClean="0"/>
              <a:t>Г). Айвазовский И.К.</a:t>
            </a:r>
          </a:p>
          <a:p>
            <a:pPr marL="514350" indent="-514350">
              <a:buAutoNum type="arabicPeriod"/>
            </a:pP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2326805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Назовите </a:t>
            </a:r>
            <a:r>
              <a:rPr lang="ru-RU" dirty="0" smtClean="0"/>
              <a:t>жанр, </a:t>
            </a:r>
            <a:r>
              <a:rPr lang="ru-RU" dirty="0"/>
              <a:t>в котором написана картина</a:t>
            </a:r>
            <a:br>
              <a:rPr lang="ru-RU" dirty="0"/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5050" y="1824142"/>
            <a:ext cx="5111750" cy="2750928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А).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Анималисти-ческий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жанр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Б). Натюрморт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В). Батальный жанр.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Г). Пейзаж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748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Какая картина изображена на слайде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50" y="1844993"/>
            <a:ext cx="5111750" cy="2709227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А). Защитники Брестской крепости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Б). Победа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В). Оборона Севастополя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Г). Сталинград-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ская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битва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0662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1853" y="188640"/>
            <a:ext cx="8546611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solidFill>
                  <a:srgbClr val="C00000"/>
                </a:solidFill>
                <a:latin typeface="a_Alterna" pitchFamily="34" charset="-52"/>
              </a:rPr>
              <a:t>ЗАНЯТИЕ, ПОСВЯЩЕННОЕ </a:t>
            </a:r>
            <a:endParaRPr lang="ru-RU" sz="3200" b="1" dirty="0" smtClean="0">
              <a:solidFill>
                <a:srgbClr val="C00000"/>
              </a:solidFill>
              <a:latin typeface="a_Alterna" pitchFamily="34" charset="-52"/>
            </a:endParaRPr>
          </a:p>
          <a:p>
            <a:pPr lvl="0" algn="ctr"/>
            <a:r>
              <a:rPr lang="ru-RU" sz="3200" b="1" dirty="0">
                <a:solidFill>
                  <a:srgbClr val="C00000"/>
                </a:solidFill>
                <a:latin typeface="a_Alterna" pitchFamily="34" charset="-52"/>
              </a:rPr>
              <a:t>г</a:t>
            </a:r>
            <a:r>
              <a:rPr lang="ru-RU" sz="3200" b="1" dirty="0" smtClean="0">
                <a:solidFill>
                  <a:srgbClr val="C00000"/>
                </a:solidFill>
                <a:latin typeface="a_Alterna" pitchFamily="34" charset="-52"/>
              </a:rPr>
              <a:t>ероям, сражениям, победам</a:t>
            </a:r>
          </a:p>
          <a:p>
            <a:pPr lvl="0"/>
            <a:endParaRPr lang="ru-RU" sz="3200" b="1" dirty="0">
              <a:solidFill>
                <a:srgbClr val="C00000"/>
              </a:solidFill>
              <a:latin typeface="a_Alterna" pitchFamily="34" charset="-52"/>
            </a:endParaRPr>
          </a:p>
          <a:p>
            <a:pPr lvl="0" algn="just"/>
            <a:r>
              <a:rPr lang="ru-RU" dirty="0">
                <a:solidFill>
                  <a:srgbClr val="002060"/>
                </a:solidFill>
              </a:rPr>
              <a:t>Славу Отечеству российскому его армия добывала в боях и сражениях. Произведения из коллекции Русского музея позволяют зрителю познакомиться с событиями древней истории и образами легендарных героев, богатырей Древней Руси, созданными </a:t>
            </a:r>
            <a:r>
              <a:rPr lang="ru-RU" dirty="0" smtClean="0">
                <a:solidFill>
                  <a:srgbClr val="002060"/>
                </a:solidFill>
              </a:rPr>
              <a:t>художниками А.И</a:t>
            </a:r>
            <a:r>
              <a:rPr lang="ru-RU" dirty="0">
                <a:solidFill>
                  <a:srgbClr val="002060"/>
                </a:solidFill>
              </a:rPr>
              <a:t>. Ивановым и Г.И. Угрюмовым, В.М. Васнецовым и Н.К. Рерихом, М.А. Врубелем и </a:t>
            </a:r>
            <a:r>
              <a:rPr lang="ru-RU" dirty="0" smtClean="0">
                <a:solidFill>
                  <a:srgbClr val="002060"/>
                </a:solidFill>
              </a:rPr>
              <a:t>М.И</a:t>
            </a:r>
            <a:r>
              <a:rPr lang="ru-RU" dirty="0">
                <a:solidFill>
                  <a:srgbClr val="002060"/>
                </a:solidFill>
              </a:rPr>
              <a:t>. Авиловым. Двум драматическим событиям русской истории посвятил свои монументальные полотна В.И. Суриков: решающей битве дружины Ермака с многочисленными полчищами хана </a:t>
            </a:r>
            <a:r>
              <a:rPr lang="ru-RU" dirty="0" err="1">
                <a:solidFill>
                  <a:srgbClr val="002060"/>
                </a:solidFill>
              </a:rPr>
              <a:t>Кучума</a:t>
            </a:r>
            <a:r>
              <a:rPr lang="ru-RU" dirty="0">
                <a:solidFill>
                  <a:srgbClr val="002060"/>
                </a:solidFill>
              </a:rPr>
              <a:t> в Сибири (1582) и знаменитому переходу А.В. Суворова через Швейцарские Альпы (1799).</a:t>
            </a:r>
          </a:p>
          <a:p>
            <a:pPr lvl="0" algn="just"/>
            <a:r>
              <a:rPr lang="ru-RU" dirty="0">
                <a:solidFill>
                  <a:srgbClr val="002060"/>
                </a:solidFill>
              </a:rPr>
              <a:t>Войны, которые вела Россия, по существу были собиранием русских земель, укреплением ее границ от набегов врагов или отстаиванием государственной независимости. Северную войну (1700‒1721), ставшую своего рода кульминацией постоянного противоборства России и Швеции за Прибалтику и выход к морю, отразили в своих произведениях многие  художники: Ф.Г. Мюллер, О.В. Калашников, А.Ф. Зубов, И.Г. </a:t>
            </a:r>
            <a:r>
              <a:rPr lang="ru-RU" dirty="0" err="1">
                <a:solidFill>
                  <a:srgbClr val="002060"/>
                </a:solidFill>
              </a:rPr>
              <a:t>Таннауер</a:t>
            </a:r>
            <a:r>
              <a:rPr lang="ru-RU" dirty="0">
                <a:solidFill>
                  <a:srgbClr val="002060"/>
                </a:solidFill>
              </a:rPr>
              <a:t>, А.Е. </a:t>
            </a:r>
            <a:r>
              <a:rPr lang="ru-RU" dirty="0" err="1">
                <a:solidFill>
                  <a:srgbClr val="002060"/>
                </a:solidFill>
              </a:rPr>
              <a:t>Коцебу</a:t>
            </a:r>
            <a:r>
              <a:rPr lang="ru-RU" dirty="0">
                <a:solidFill>
                  <a:srgbClr val="002060"/>
                </a:solidFill>
              </a:rPr>
              <a:t>, И.К. Айвазовский и др.       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597621" y="6309320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59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850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116" y="332656"/>
            <a:ext cx="2900242" cy="6192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30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71600" y="548680"/>
            <a:ext cx="720080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Verdana"/>
              </a:rPr>
              <a:t>Медаль, лицевая и оборотная стороны. </a:t>
            </a:r>
            <a:endParaRPr lang="ru-RU" sz="1400" b="1" dirty="0" smtClean="0">
              <a:solidFill>
                <a:srgbClr val="002060"/>
              </a:solidFill>
              <a:latin typeface="Verdana"/>
            </a:endParaRPr>
          </a:p>
          <a:p>
            <a:r>
              <a:rPr lang="ru-RU" sz="1400" b="1" dirty="0" smtClean="0">
                <a:solidFill>
                  <a:srgbClr val="002060"/>
                </a:solidFill>
                <a:latin typeface="Verdana"/>
              </a:rPr>
              <a:t>Серебро</a:t>
            </a:r>
            <a:r>
              <a:rPr lang="ru-RU" sz="1400" b="1" dirty="0">
                <a:solidFill>
                  <a:srgbClr val="002060"/>
                </a:solidFill>
                <a:latin typeface="Verdana"/>
              </a:rPr>
              <a:t>. Диаметр 5,35</a:t>
            </a:r>
          </a:p>
          <a:p>
            <a:r>
              <a:rPr lang="ru-RU" sz="1400" dirty="0">
                <a:solidFill>
                  <a:srgbClr val="002060"/>
                </a:solidFill>
                <a:latin typeface="Verdana"/>
              </a:rPr>
              <a:t>Русский </a:t>
            </a:r>
            <a:r>
              <a:rPr lang="ru-RU" sz="1400" dirty="0" smtClean="0">
                <a:solidFill>
                  <a:srgbClr val="002060"/>
                </a:solidFill>
                <a:latin typeface="Verdana"/>
              </a:rPr>
              <a:t>музей</a:t>
            </a:r>
          </a:p>
          <a:p>
            <a:endParaRPr lang="ru-RU" sz="1400" dirty="0">
              <a:solidFill>
                <a:srgbClr val="002060"/>
              </a:solidFill>
              <a:latin typeface="Verdana"/>
            </a:endParaRPr>
          </a:p>
          <a:p>
            <a:r>
              <a:rPr lang="ru-RU" sz="1200" dirty="0">
                <a:solidFill>
                  <a:srgbClr val="002060"/>
                </a:solidFill>
                <a:latin typeface="Verdana"/>
              </a:rPr>
              <a:t>7 мая 1703 года солдаты гвардейских пехотных полков, Преображенского и Семеновского, посаженные на 30 рыбачьих лодок, атаковали в устье Невы два шведских судна – адмиральский 10-пушечный бот «</a:t>
            </a:r>
            <a:r>
              <a:rPr lang="ru-RU" sz="1200" dirty="0" err="1">
                <a:solidFill>
                  <a:srgbClr val="002060"/>
                </a:solidFill>
                <a:latin typeface="Verdana"/>
              </a:rPr>
              <a:t>Гедан</a:t>
            </a:r>
            <a:r>
              <a:rPr lang="ru-RU" sz="1200" dirty="0">
                <a:solidFill>
                  <a:srgbClr val="002060"/>
                </a:solidFill>
                <a:latin typeface="Verdana"/>
              </a:rPr>
              <a:t>» и 8-пушечную шняву «</a:t>
            </a:r>
            <a:r>
              <a:rPr lang="ru-RU" sz="1200" dirty="0" err="1">
                <a:solidFill>
                  <a:srgbClr val="002060"/>
                </a:solidFill>
                <a:latin typeface="Verdana"/>
              </a:rPr>
              <a:t>Астрильд</a:t>
            </a:r>
            <a:r>
              <a:rPr lang="ru-RU" sz="1200" dirty="0">
                <a:solidFill>
                  <a:srgbClr val="002060"/>
                </a:solidFill>
                <a:latin typeface="Verdana"/>
              </a:rPr>
              <a:t>». Руководили операцией сам Петр и А.Д. Меншиков. Русские гвардейцы окружили шведские суда и взяли их на абордаж. В награду за этот бой Петр I и Меншиков одними из первых стали кавалерами русского ордена </a:t>
            </a:r>
            <a:r>
              <a:rPr lang="ru-RU" sz="1200" dirty="0" err="1">
                <a:solidFill>
                  <a:srgbClr val="002060"/>
                </a:solidFill>
                <a:latin typeface="Verdana"/>
              </a:rPr>
              <a:t>Св.Андрея</a:t>
            </a:r>
            <a:r>
              <a:rPr lang="ru-RU" sz="1200" dirty="0">
                <a:solidFill>
                  <a:srgbClr val="002060"/>
                </a:solidFill>
                <a:latin typeface="Verdana"/>
              </a:rPr>
              <a:t> Первозванного, «прочим офицерам даны медали золотые с </a:t>
            </a:r>
            <a:r>
              <a:rPr lang="ru-RU" sz="1200" dirty="0" err="1">
                <a:solidFill>
                  <a:srgbClr val="002060"/>
                </a:solidFill>
                <a:latin typeface="Verdana"/>
              </a:rPr>
              <a:t>цепьми</a:t>
            </a:r>
            <a:r>
              <a:rPr lang="ru-RU" sz="1200" dirty="0">
                <a:solidFill>
                  <a:srgbClr val="002060"/>
                </a:solidFill>
                <a:latin typeface="Verdana"/>
              </a:rPr>
              <a:t>; а солдатам малые без цепей</a:t>
            </a:r>
            <a:r>
              <a:rPr lang="ru-RU" sz="1200" dirty="0" smtClean="0">
                <a:solidFill>
                  <a:srgbClr val="002060"/>
                </a:solidFill>
                <a:latin typeface="Verdana"/>
              </a:rPr>
              <a:t>».</a:t>
            </a:r>
          </a:p>
          <a:p>
            <a:pPr algn="just"/>
            <a:endParaRPr lang="ru-RU" sz="1200" dirty="0" smtClean="0">
              <a:solidFill>
                <a:srgbClr val="002060"/>
              </a:solidFill>
              <a:latin typeface="Verdana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604448" y="6309320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63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3875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980728"/>
            <a:ext cx="770485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20000"/>
              </a:spcBef>
            </a:pPr>
            <a:r>
              <a:rPr lang="ru-RU" sz="2000" b="1" dirty="0" smtClean="0">
                <a:solidFill>
                  <a:srgbClr val="002060"/>
                </a:solidFill>
              </a:rPr>
              <a:t>Цель цикла занятий ознакомить </a:t>
            </a:r>
            <a:r>
              <a:rPr lang="ru-RU" sz="2000" b="1" dirty="0">
                <a:solidFill>
                  <a:srgbClr val="002060"/>
                </a:solidFill>
              </a:rPr>
              <a:t>учащихся с историей развития </a:t>
            </a:r>
            <a:r>
              <a:rPr lang="ru-RU" sz="2000" b="1" dirty="0" smtClean="0">
                <a:solidFill>
                  <a:srgbClr val="002060"/>
                </a:solidFill>
              </a:rPr>
              <a:t>батального жанра </a:t>
            </a:r>
            <a:r>
              <a:rPr lang="ru-RU" sz="2000" b="1" dirty="0">
                <a:solidFill>
                  <a:srgbClr val="002060"/>
                </a:solidFill>
              </a:rPr>
              <a:t>в </a:t>
            </a:r>
            <a:r>
              <a:rPr lang="ru-RU" sz="2000" b="1" dirty="0" smtClean="0">
                <a:solidFill>
                  <a:srgbClr val="002060"/>
                </a:solidFill>
              </a:rPr>
              <a:t>живописи, графике и других видах изобразительного искусства</a:t>
            </a:r>
          </a:p>
          <a:p>
            <a:pPr lvl="0" algn="just">
              <a:spcBef>
                <a:spcPct val="20000"/>
              </a:spcBef>
            </a:pPr>
            <a:r>
              <a:rPr lang="ru-RU" sz="2000" dirty="0" smtClean="0">
                <a:solidFill>
                  <a:srgbClr val="002060"/>
                </a:solidFill>
              </a:rPr>
              <a:t> </a:t>
            </a:r>
            <a:endParaRPr lang="ru-RU" sz="2000" dirty="0">
              <a:solidFill>
                <a:srgbClr val="002060"/>
              </a:solidFill>
            </a:endParaRPr>
          </a:p>
          <a:p>
            <a:pPr marL="342900" lvl="0" indent="-342900" algn="just">
              <a:spcBef>
                <a:spcPct val="20000"/>
              </a:spcBef>
            </a:pPr>
            <a:r>
              <a:rPr lang="ru-RU" sz="2000" b="1" dirty="0">
                <a:solidFill>
                  <a:srgbClr val="002060"/>
                </a:solidFill>
              </a:rPr>
              <a:t>Задачи</a:t>
            </a:r>
            <a:r>
              <a:rPr lang="ru-RU" sz="2000" b="1" dirty="0" smtClean="0">
                <a:solidFill>
                  <a:srgbClr val="002060"/>
                </a:solidFill>
              </a:rPr>
              <a:t>:</a:t>
            </a:r>
          </a:p>
          <a:p>
            <a:pPr marL="342900" lvl="0" indent="-342900" algn="just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</a:rPr>
              <a:t>Рассмотреть основные особенности батального жанра и его отличия от исторического, бытового </a:t>
            </a:r>
            <a:r>
              <a:rPr lang="ru-RU" sz="2000" dirty="0" smtClean="0">
                <a:solidFill>
                  <a:srgbClr val="002060"/>
                </a:solidFill>
              </a:rPr>
              <a:t>жанров</a:t>
            </a:r>
          </a:p>
          <a:p>
            <a:pPr marL="342900" lvl="0" indent="-342900" algn="just">
              <a:spcBef>
                <a:spcPct val="20000"/>
              </a:spcBef>
              <a:buFont typeface="Arial" pitchFamily="34" charset="0"/>
              <a:buChar char="•"/>
            </a:pPr>
            <a:endParaRPr lang="ru-RU" sz="2000" dirty="0">
              <a:solidFill>
                <a:srgbClr val="002060"/>
              </a:solidFill>
            </a:endParaRPr>
          </a:p>
          <a:p>
            <a:pPr marL="342900" lvl="0" indent="-342900" algn="just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</a:rPr>
              <a:t>Рассмотреть сцены боевых действий как основа художественной летописи народного подвига до возникновения исторического </a:t>
            </a:r>
            <a:r>
              <a:rPr lang="ru-RU" sz="2000" dirty="0" smtClean="0">
                <a:solidFill>
                  <a:srgbClr val="002060"/>
                </a:solidFill>
              </a:rPr>
              <a:t>жанра</a:t>
            </a:r>
          </a:p>
          <a:p>
            <a:pPr marL="342900" lvl="0" indent="-342900" algn="just">
              <a:spcBef>
                <a:spcPct val="20000"/>
              </a:spcBef>
              <a:buFont typeface="Arial" pitchFamily="34" charset="0"/>
              <a:buChar char="•"/>
            </a:pPr>
            <a:endParaRPr lang="ru-RU" sz="2000" dirty="0" smtClean="0">
              <a:solidFill>
                <a:srgbClr val="002060"/>
              </a:solidFill>
            </a:endParaRPr>
          </a:p>
          <a:p>
            <a:pPr marL="342900" lvl="0" indent="-342900" algn="just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</a:rPr>
              <a:t>Познакомить </a:t>
            </a:r>
            <a:r>
              <a:rPr lang="ru-RU" sz="2000" dirty="0">
                <a:solidFill>
                  <a:srgbClr val="002060"/>
                </a:solidFill>
              </a:rPr>
              <a:t>с </a:t>
            </a:r>
            <a:r>
              <a:rPr lang="ru-RU" sz="2000" dirty="0" smtClean="0">
                <a:solidFill>
                  <a:srgbClr val="002060"/>
                </a:solidFill>
              </a:rPr>
              <a:t>выдающимися мастерами батального жанра в отечественном  и зарубежном изобразительном искусстве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6309320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476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Таннауер И.Г. Петр I в Полтавской битве. 1724/1725 (?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60648"/>
            <a:ext cx="5040560" cy="6274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154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548680"/>
            <a:ext cx="727280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err="1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Таннауер</a:t>
            </a:r>
            <a:r>
              <a:rPr lang="ru-RU" sz="1400" b="1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И.Г. Петр I в Полтавской битве. 1724/1725 </a:t>
            </a:r>
            <a:r>
              <a:rPr lang="ru-RU" sz="14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(?)  </a:t>
            </a:r>
            <a:endParaRPr lang="ru-RU" sz="1400" b="1" dirty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Холст, масло. 76 x 63,5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Русский </a:t>
            </a:r>
            <a:r>
              <a:rPr lang="ru-RU" sz="12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музей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200" dirty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Петр I (Великий; 1672-1725) — младший сын царя Алексея Михайловича. С 1682 года — царь (до 1696 года совместно с братом Иоанном V). С 1721 года — первый император всероссийский. Проводимая им внешняя и внутренняя политика имела целью интеграцию России в международную европейскую систему. При Петре I реформированию подверглись все сферы общественной жизни: государственное управление, церковь, армия, образование, бытовая культура. Основал российский флот, вел войны с Турцией за выход к Черному морю и со Швецией — к Балтийскому, чтобы обеспечить России водный путь в Западную Европу. </a:t>
            </a:r>
            <a:br>
              <a:rPr lang="ru-RU" sz="12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12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Изображен в строевом платье лейб-гвардии Преображенского полка с орденом Св. Андрея Первозванного (лента и звезда). Битва русской армии под командованием Петра I со шведской армией Карла XII состоялась 27 июня 1709 под Полтавой и закончилась полным разгромом шведов.</a:t>
            </a:r>
            <a:endParaRPr lang="ru-RU" sz="1200" b="1" dirty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200" b="1" dirty="0" smtClean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 err="1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Таннауер</a:t>
            </a:r>
            <a:r>
              <a:rPr lang="ru-RU" sz="12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200" b="1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Иоганн Готфрид </a:t>
            </a:r>
            <a:r>
              <a:rPr lang="ru-RU" sz="12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(1680, </a:t>
            </a:r>
            <a:r>
              <a:rPr lang="ru-RU" sz="12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Саксония </a:t>
            </a:r>
            <a:r>
              <a:rPr lang="ru-RU" sz="12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– 1737 </a:t>
            </a:r>
            <a:r>
              <a:rPr lang="ru-RU" sz="12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ru-RU" sz="12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Санкт-Петербург) </a:t>
            </a:r>
            <a:br>
              <a:rPr lang="ru-RU" sz="12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12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Работал в России с 1711 по 1737 (3?). Немецкий живописец, портретист, миниатюрист. </a:t>
            </a:r>
            <a:br>
              <a:rPr lang="ru-RU" sz="12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12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Первоначально занимался часовым делом и музыкой. Живописи учился в Венеции у </a:t>
            </a:r>
            <a:r>
              <a:rPr lang="ru-RU" sz="1200" dirty="0" err="1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С.Бомбелли</a:t>
            </a:r>
            <a:r>
              <a:rPr lang="ru-RU" sz="12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 Затем жил в Голландии, копировал Рубенса. Будучи за границей, Петр I по рекомендации художника </a:t>
            </a:r>
            <a:r>
              <a:rPr lang="ru-RU" sz="1200" dirty="0" err="1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Я.Купецкого</a:t>
            </a:r>
            <a:r>
              <a:rPr lang="ru-RU" sz="12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пригласил </a:t>
            </a:r>
            <a:r>
              <a:rPr lang="ru-RU" sz="1200" dirty="0" err="1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Таннауера</a:t>
            </a:r>
            <a:r>
              <a:rPr lang="ru-RU" sz="12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в Россию. 1 октября 1710 в Вене был заключен контракт о его поступлении на русскую службу в качестве живописца. В марте 1711 приехал в Смоленск, сопровождал Петра I в </a:t>
            </a:r>
            <a:r>
              <a:rPr lang="ru-RU" sz="1200" dirty="0" err="1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Прутском</a:t>
            </a:r>
            <a:r>
              <a:rPr lang="ru-RU" sz="12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походе, затем поселился в Петербурге. Был придворным живописцем. Писал портреты, исторические картины, миниатюры, делал рисунки тушью, ремонтировал часы. Сын </a:t>
            </a:r>
            <a:r>
              <a:rPr lang="ru-RU" sz="1200" dirty="0" err="1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Таннауера</a:t>
            </a:r>
            <a:r>
              <a:rPr lang="ru-RU" sz="12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Иоганн Себастьян, учился гравированию при Академии наук. Среди его учеников были Еропкин, Усов и </a:t>
            </a:r>
            <a:r>
              <a:rPr lang="ru-RU" sz="1200" dirty="0" err="1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Ф.Черкасов</a:t>
            </a:r>
            <a:r>
              <a:rPr lang="ru-RU" sz="12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 Неоднократно писал портреты Петра I и Екатерины I. Одной из самых известных его картин является конный портрет Петра: “Петр I в Полтавской битве”, 1725 </a:t>
            </a:r>
            <a:r>
              <a:rPr lang="ru-RU" sz="12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ru-RU" sz="12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хранящийся в Русском музее.</a:t>
            </a:r>
            <a:r>
              <a:rPr lang="ru-RU" sz="1200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 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604448" y="6309320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73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3530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Рокотов Ф.С. Портрет И.Л.Голенищева-Кутузова. Между 1762 и 176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247" y="45131"/>
            <a:ext cx="5213507" cy="6669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921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548680"/>
            <a:ext cx="72008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Рокотов Ф.С. Портрет </a:t>
            </a:r>
            <a:r>
              <a:rPr lang="ru-RU" sz="1400" b="1" dirty="0" err="1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И.Л.Голенищева</a:t>
            </a:r>
            <a:r>
              <a:rPr lang="ru-RU" sz="1400" b="1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-Кутузова. Между 1762 и 1764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Холст</a:t>
            </a:r>
            <a:r>
              <a:rPr lang="ru-RU" sz="12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масло. 57 х 45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Русский </a:t>
            </a:r>
            <a:r>
              <a:rPr lang="ru-RU" sz="12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музей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200" dirty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Голенищев-Кутузов Иван </a:t>
            </a:r>
            <a:r>
              <a:rPr lang="ru-RU" sz="1200" dirty="0" err="1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Логгинович</a:t>
            </a:r>
            <a:r>
              <a:rPr lang="ru-RU" sz="12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(1729−1802) − адмирал, крупный военно-морской деятель. В молодости служил в Балтийском флоте, занимал высокие посты, вплоть до вице-президента Адмиралтейств-коллегий. С 1762 по 1802 главный директор Морского кадетского корпуса. Наставник "по морской части" малолетнего великого князя Павла Петровича (бывшего тогда генерал-адмиралом). Почетный член ИАХ, действительный член РА и ряда иностранных академий. </a:t>
            </a:r>
            <a:br>
              <a:rPr lang="ru-RU" sz="12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12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Изображен в мундире Морского кадетского корпуса образца 1762−1764. </a:t>
            </a:r>
            <a:br>
              <a:rPr lang="ru-RU" sz="12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12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Подобный портрет (лицо того же иконографического типа) гравирован П. А. Антипьевым, на гравюре И. Л. Голенищев-Кутузов представлен в мундире генерал-майора (звание, которое он получил в 1764), что позволяет предположить существование другого его портрета работы </a:t>
            </a:r>
            <a:r>
              <a:rPr lang="ru-RU" sz="1200" dirty="0" err="1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Рокотова</a:t>
            </a:r>
            <a:r>
              <a:rPr lang="ru-RU" sz="12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 </a:t>
            </a:r>
            <a:br>
              <a:rPr lang="ru-RU" sz="12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ru-RU" sz="1200" dirty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Рокотов Федор Степанович</a:t>
            </a:r>
            <a:r>
              <a:rPr lang="ru-RU" sz="12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(</a:t>
            </a:r>
            <a:r>
              <a:rPr lang="ru-RU" sz="12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1732, </a:t>
            </a:r>
            <a:r>
              <a:rPr lang="ru-RU" sz="12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с. Воронцово, Московская губ. – 1808, Москва) </a:t>
            </a:r>
            <a:br>
              <a:rPr lang="ru-RU" sz="12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12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Академик Императорской Академии художеств (с 1765</a:t>
            </a:r>
            <a:r>
              <a:rPr lang="ru-RU" sz="12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  <a:r>
              <a:rPr lang="ru-RU" sz="12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Живописец-портретист. </a:t>
            </a:r>
            <a:r>
              <a:rPr lang="ru-RU" sz="12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r>
              <a:rPr lang="ru-RU" sz="12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 </a:t>
            </a:r>
            <a:br>
              <a:rPr lang="ru-RU" sz="12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12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Родился в имении князя П.И. Репнина в с. Воронцово близ Москвы в семье крепостного. В 1760 получил вольную. В том же году поступил в Академию художеств при содействии покровителя – графа И.И. Шувалова, основателя и куратора Академии. Учился у А.П. Антропова, Л. </a:t>
            </a:r>
            <a:r>
              <a:rPr lang="ru-RU" sz="1200" dirty="0" err="1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Токке</a:t>
            </a:r>
            <a:r>
              <a:rPr lang="ru-RU" sz="12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и П. </a:t>
            </a:r>
            <a:r>
              <a:rPr lang="ru-RU" sz="1200" dirty="0" err="1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Ротари</a:t>
            </a:r>
            <a:r>
              <a:rPr lang="ru-RU" sz="12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позже преподавал (1762–1765). К началу 1760-х завоевал широкую популярность в кругу столичной знати. </a:t>
            </a:r>
            <a:r>
              <a:rPr lang="ru-RU" sz="12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Автор </a:t>
            </a:r>
            <a:r>
              <a:rPr lang="ru-RU" sz="12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многочисленных камерных интимных портретов современников, в которых нашли отражение просветительские идеалы времени. Созданный им тип портрета пользовался широким признанием и составил целую эпоху в русской портретной живописи. Крупнейший портретист XVIII века, он был вскоре предан забвению и открыт заново лишь спустя столетие, в начале ХХ века. 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604448" y="6309320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81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790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Иванов М.М. Российская эскадра под командованием вице-адмирала Ф.Ф.Ушакова, идущая Константинопольским проливом 8 сентября 1798 года. 179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12" y="764704"/>
            <a:ext cx="7719977" cy="4104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99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Айвазовский И.К. Русская эскадра на Севастопольском рейде. 184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11" y="476672"/>
            <a:ext cx="8201978" cy="5112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816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Виктор. Сражение при Бородине 26 августа 1812 года. Середина XIX век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28" y="332656"/>
            <a:ext cx="8525745" cy="5328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0711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Суриков В.И. Переход Суворова через Альпы в 1799 году. 189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517" y="181496"/>
            <a:ext cx="4682967" cy="6474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1132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Дейнека А.А. Оборона Севастополя. 194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05" y="764704"/>
            <a:ext cx="8669384" cy="4392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114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Мыльников А.А. Клятва балтийцев. 194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76" y="1052736"/>
            <a:ext cx="8604346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78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Леонардо да Винчи. 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64" y="332656"/>
            <a:ext cx="7848872" cy="5729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6165303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b="1" i="1" dirty="0">
                <a:solidFill>
                  <a:srgbClr val="002060"/>
                </a:solidFill>
              </a:rPr>
              <a:t>Леонардо да Винчи. "Битва при </a:t>
            </a:r>
            <a:r>
              <a:rPr lang="ru-RU" sz="1200" b="1" i="1" dirty="0" err="1">
                <a:solidFill>
                  <a:srgbClr val="002060"/>
                </a:solidFill>
              </a:rPr>
              <a:t>Ангьяри</a:t>
            </a:r>
            <a:r>
              <a:rPr lang="ru-RU" sz="1200" b="1" i="1" dirty="0" smtClean="0">
                <a:solidFill>
                  <a:srgbClr val="002060"/>
                </a:solidFill>
              </a:rPr>
              <a:t>". 1503</a:t>
            </a:r>
            <a:r>
              <a:rPr lang="ru-RU" sz="1200" b="1" i="1" dirty="0">
                <a:solidFill>
                  <a:srgbClr val="002060"/>
                </a:solidFill>
              </a:rPr>
              <a:t> - 1506.</a:t>
            </a:r>
          </a:p>
          <a:p>
            <a:r>
              <a:rPr lang="ru-RU" sz="1200" b="1" i="1" dirty="0" smtClean="0">
                <a:solidFill>
                  <a:srgbClr val="002060"/>
                </a:solidFill>
              </a:rPr>
              <a:t>Рисунок</a:t>
            </a:r>
            <a:r>
              <a:rPr lang="ru-RU" sz="1200" b="1" i="1" dirty="0">
                <a:solidFill>
                  <a:srgbClr val="002060"/>
                </a:solidFill>
              </a:rPr>
              <a:t> П. П. Рубенса. Лувр. Париж.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604448" y="6257636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11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444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Самохвалов А.Н. Сталинградцы. 194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60648"/>
            <a:ext cx="7344816" cy="6034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801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Моисеенко Е.Е. Победа. 1970–197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316" y="260648"/>
            <a:ext cx="4395368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210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2276872"/>
            <a:ext cx="77768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5400" dirty="0" smtClean="0">
                <a:solidFill>
                  <a:srgbClr val="002060"/>
                </a:solidFill>
                <a:latin typeface="a_Alterna" pitchFamily="34" charset="-52"/>
              </a:rPr>
              <a:t>РИСУНКИ КАДЕТ</a:t>
            </a:r>
            <a:endParaRPr lang="ru-RU" sz="5400" dirty="0">
              <a:solidFill>
                <a:srgbClr val="002060"/>
              </a:solidFill>
              <a:latin typeface="a_Alterna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126336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D:\D\MUSEUM\2015\МОЙ ДИЗАЙН 2015\КАДЕТЫ 1\30-10-2015_10-26-59\Береснев В 8Г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18"/>
          <a:stretch/>
        </p:blipFill>
        <p:spPr bwMode="auto">
          <a:xfrm rot="10800000">
            <a:off x="346734" y="116344"/>
            <a:ext cx="5521409" cy="6630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372200" y="5949280"/>
            <a:ext cx="18069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В. </a:t>
            </a:r>
            <a:r>
              <a:rPr lang="ru-RU" dirty="0" err="1" smtClean="0"/>
              <a:t>Береснев</a:t>
            </a:r>
            <a:r>
              <a:rPr lang="ru-RU" dirty="0" smtClean="0"/>
              <a:t> (8 Г)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95890" y="6318612"/>
            <a:ext cx="535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168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930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D:\D\MUSEUM\2015\МОЙ ДИЗАЙН 2015\КАДЕТЫ 1\30-10-2015_10-26-59\Борисенко Дмитрий 8 В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9"/>
          <a:stretch/>
        </p:blipFill>
        <p:spPr bwMode="auto">
          <a:xfrm rot="10800000">
            <a:off x="3131840" y="17097"/>
            <a:ext cx="4894312" cy="6541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5949280"/>
            <a:ext cx="19879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Д. Борисенко (8 В)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95890" y="6318612"/>
            <a:ext cx="535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170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663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D:\D\MUSEUM\2015\МОЙ ДИЗАЙН 2015\КАДЕТЫ 1\30-10-2015_10-26-59\Дышлюк А 8Г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90"/>
          <a:stretch/>
        </p:blipFill>
        <p:spPr bwMode="auto">
          <a:xfrm>
            <a:off x="1115616" y="21282"/>
            <a:ext cx="4896544" cy="6439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372200" y="5949280"/>
            <a:ext cx="18082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А.  </a:t>
            </a:r>
            <a:r>
              <a:rPr lang="ru-RU" dirty="0" err="1"/>
              <a:t>Дышлюк</a:t>
            </a:r>
            <a:r>
              <a:rPr lang="ru-RU" dirty="0"/>
              <a:t> (</a:t>
            </a:r>
            <a:r>
              <a:rPr lang="ru-RU" dirty="0" smtClean="0"/>
              <a:t>8 Г)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604448" y="6276405"/>
            <a:ext cx="535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171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577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D:\D\MUSEUM\2015\МОЙ ДИЗАЙН 2015\КАДЕТЫ 1\30-10-2015_10-26-59\Мельник Данила 8 Г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5"/>
          <a:stretch/>
        </p:blipFill>
        <p:spPr bwMode="auto">
          <a:xfrm>
            <a:off x="735568" y="268521"/>
            <a:ext cx="7148800" cy="5309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35568" y="5877272"/>
            <a:ext cx="17982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Д. Мельник (8 Г)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95890" y="6318612"/>
            <a:ext cx="535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172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6112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D:\D\MUSEUM\2015\МОЙ ДИЗАЙН 2015\КАДЕТЫ 1\30-10-2015_10-26-59\Пожарицкий Олег 8 В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1" b="11785"/>
          <a:stretch/>
        </p:blipFill>
        <p:spPr bwMode="auto">
          <a:xfrm>
            <a:off x="3275856" y="116632"/>
            <a:ext cx="5616624" cy="6438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1600" y="5877272"/>
            <a:ext cx="2244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О. </a:t>
            </a:r>
            <a:r>
              <a:rPr lang="ru-RU" dirty="0" err="1" smtClean="0"/>
              <a:t>Пожарицкий</a:t>
            </a:r>
            <a:r>
              <a:rPr lang="ru-RU" dirty="0" smtClean="0"/>
              <a:t>  (8 В)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604448" y="6276405"/>
            <a:ext cx="535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173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1908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5949280"/>
            <a:ext cx="15404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Р. </a:t>
            </a:r>
            <a:r>
              <a:rPr lang="ru-RU" dirty="0" err="1" smtClean="0"/>
              <a:t>Улитко</a:t>
            </a:r>
            <a:r>
              <a:rPr lang="ru-RU" dirty="0" smtClean="0"/>
              <a:t> (8 В)</a:t>
            </a:r>
            <a:endParaRPr lang="ru-RU" dirty="0"/>
          </a:p>
        </p:txBody>
      </p:sp>
      <p:pic>
        <p:nvPicPr>
          <p:cNvPr id="91138" name="Picture 2" descr="D:\D\MUSEUM\2015\МОЙ ДИЗАЙН 2015\КАДЕТЫ 1\30-10-2015_10-26-59\Улитко Роман 8 В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5" r="26713"/>
          <a:stretch/>
        </p:blipFill>
        <p:spPr bwMode="auto">
          <a:xfrm>
            <a:off x="4067944" y="17429"/>
            <a:ext cx="3908701" cy="672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5890" y="6318612"/>
            <a:ext cx="535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174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488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476672"/>
            <a:ext cx="7262714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002060"/>
                </a:solidFill>
                <a:latin typeface="a_Alterna" pitchFamily="34" charset="-52"/>
              </a:rPr>
              <a:t>ВИЗУАЛЬНЫЕ МАТЕРИАЛЫ</a:t>
            </a:r>
          </a:p>
          <a:p>
            <a:pPr lvl="0" algn="ctr"/>
            <a:r>
              <a:rPr lang="ru-RU" sz="3200" b="1" dirty="0" smtClean="0">
                <a:solidFill>
                  <a:srgbClr val="002060"/>
                </a:solidFill>
                <a:latin typeface="a_Alterna" pitchFamily="34" charset="-52"/>
              </a:rPr>
              <a:t>К ЗАНЯТИЯМ ЦИКЛА</a:t>
            </a:r>
          </a:p>
          <a:p>
            <a:pPr lvl="0" algn="ctr"/>
            <a:r>
              <a:rPr lang="ru-RU" sz="5400" dirty="0">
                <a:solidFill>
                  <a:srgbClr val="C00000"/>
                </a:solidFill>
                <a:latin typeface="a_Alterna" pitchFamily="34" charset="-52"/>
              </a:rPr>
              <a:t>«ГЕРОИ ВЕЛИКИХ СРАЖЕНИЙ ГЛАЗАМИ ХУДОЖНИКОВ </a:t>
            </a:r>
            <a:r>
              <a:rPr lang="ru-RU" sz="5400" dirty="0" smtClean="0">
                <a:solidFill>
                  <a:srgbClr val="C00000"/>
                </a:solidFill>
                <a:latin typeface="a_Alterna" pitchFamily="34" charset="-52"/>
              </a:rPr>
              <a:t>БАТАЛИСТОВ»</a:t>
            </a:r>
            <a:endParaRPr lang="ru-RU" sz="5400" dirty="0">
              <a:solidFill>
                <a:srgbClr val="C00000"/>
              </a:solidFill>
              <a:latin typeface="a_Alterna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9492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05" y="1628800"/>
            <a:ext cx="8536191" cy="3023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Прямоугольник 1"/>
          <p:cNvSpPr>
            <a:spLocks noChangeArrowheads="1"/>
          </p:cNvSpPr>
          <p:nvPr/>
        </p:nvSpPr>
        <p:spPr bwMode="auto">
          <a:xfrm>
            <a:off x="323850" y="4941888"/>
            <a:ext cx="86407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200" b="1" i="1" dirty="0">
                <a:solidFill>
                  <a:srgbClr val="002060"/>
                </a:solidFill>
              </a:rPr>
              <a:t>Рельеф из саркофага Александра из </a:t>
            </a:r>
            <a:r>
              <a:rPr lang="ru-RU" sz="1200" b="1" i="1" dirty="0" err="1">
                <a:solidFill>
                  <a:srgbClr val="002060"/>
                </a:solidFill>
              </a:rPr>
              <a:t>Сидона</a:t>
            </a:r>
            <a:r>
              <a:rPr lang="ru-RU" sz="1200" b="1" i="1" dirty="0">
                <a:solidFill>
                  <a:srgbClr val="002060"/>
                </a:solidFill>
              </a:rPr>
              <a:t>. </a:t>
            </a:r>
            <a:r>
              <a:rPr lang="ru-RU" sz="1200" b="1" i="1" dirty="0" err="1">
                <a:solidFill>
                  <a:srgbClr val="002060"/>
                </a:solidFill>
              </a:rPr>
              <a:t>Сидон</a:t>
            </a:r>
            <a:r>
              <a:rPr lang="ru-RU" sz="1200" b="1" i="1" dirty="0">
                <a:solidFill>
                  <a:srgbClr val="002060"/>
                </a:solidFill>
              </a:rPr>
              <a:t> (Ливан). 325-311 гг. до н.э. Изображает битву при </a:t>
            </a:r>
            <a:r>
              <a:rPr lang="ru-RU" sz="1200" b="1" i="1" dirty="0" err="1">
                <a:solidFill>
                  <a:srgbClr val="002060"/>
                </a:solidFill>
              </a:rPr>
              <a:t>Иссе</a:t>
            </a:r>
            <a:r>
              <a:rPr lang="ru-RU" sz="1200" b="1" i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604448" y="6309320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17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0815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www.ic-xc-nika.ru/ikons/saint/blagovern/Ioann_Vasilevich_IV_Groznyi/illustr/016b_23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17" y="764704"/>
            <a:ext cx="8551366" cy="4268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6309320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24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85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knsuvorov.ru/images/imagery/pictures/suvpict_09_bi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357188"/>
            <a:ext cx="4427537" cy="6072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4" descr="https://upload.wikimedia.org/wikipedia/commons/thumb/4/4d/SurikovSelfPortrait.jpg/250px-SurikovSelfPortrai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357188"/>
            <a:ext cx="3952875" cy="5391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Прямоугольник 3"/>
          <p:cNvSpPr>
            <a:spLocks noChangeArrowheads="1"/>
          </p:cNvSpPr>
          <p:nvPr/>
        </p:nvSpPr>
        <p:spPr bwMode="auto">
          <a:xfrm>
            <a:off x="5000625" y="5988051"/>
            <a:ext cx="212506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1200" b="1" i="1" dirty="0">
                <a:solidFill>
                  <a:srgbClr val="002060"/>
                </a:solidFill>
              </a:rPr>
              <a:t>Суриков Василий </a:t>
            </a:r>
            <a:r>
              <a:rPr lang="ru-RU" sz="1200" b="1" i="1" dirty="0" smtClean="0">
                <a:solidFill>
                  <a:srgbClr val="002060"/>
                </a:solidFill>
              </a:rPr>
              <a:t>Иванович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628531" y="6244709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27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0192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Прямоугольник 2"/>
          <p:cNvSpPr>
            <a:spLocks noChangeArrowheads="1"/>
          </p:cNvSpPr>
          <p:nvPr/>
        </p:nvSpPr>
        <p:spPr bwMode="auto">
          <a:xfrm>
            <a:off x="683568" y="5866626"/>
            <a:ext cx="23815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1200" b="1" i="1" dirty="0">
                <a:solidFill>
                  <a:srgbClr val="002060"/>
                </a:solidFill>
              </a:rPr>
              <a:t>Верещагин Василий Васильевич </a:t>
            </a:r>
          </a:p>
        </p:txBody>
      </p:sp>
      <p:pic>
        <p:nvPicPr>
          <p:cNvPr id="28675" name="Picture 4" descr="http://sidur.ru/wp-content/uploads/2013/08/%D0%92%D0%B5%D1%80%D0%B5%D1%89%D0%B0%D0%B3%D0%B8%D0%BD-%D0%92%D0%B0%D1%81%D0%B8%D0%BB%D0%B8%D0%B9-%D0%92%D0%B0%D1%81%D0%B8%D0%BB%D1%8C%D0%B5%D0%B2%D0%B8%D1%8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428625"/>
            <a:ext cx="3783013" cy="5357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6" descr="Художник Василий Верещагин/Война 1812 года army (700x477, 80Kb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064" y="188640"/>
            <a:ext cx="4014788" cy="2740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8" descr="русский живописец василий тропинин суриков верещагин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143250"/>
            <a:ext cx="4411662" cy="2571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570852" y="6328569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29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2084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2130</TotalTime>
  <Words>1130</Words>
  <Application>Microsoft Office PowerPoint</Application>
  <PresentationFormat>Экран (4:3)</PresentationFormat>
  <Paragraphs>172</Paragraphs>
  <Slides>48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55" baseType="lpstr">
      <vt:lpstr>a_Alterna</vt:lpstr>
      <vt:lpstr>Aparajita</vt:lpstr>
      <vt:lpstr>Arial</vt:lpstr>
      <vt:lpstr>Calibri</vt:lpstr>
      <vt:lpstr>Times New Roman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Какая картина В. Верещагина изображена :  </vt:lpstr>
      <vt:lpstr>Назовите фамилию автора картины « Победа»</vt:lpstr>
      <vt:lpstr>Назовите жанр, в котором написана картина </vt:lpstr>
      <vt:lpstr>Какая картина изображена на слайде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Петухова Анжелика Валерьевна</cp:lastModifiedBy>
  <cp:revision>215</cp:revision>
  <dcterms:created xsi:type="dcterms:W3CDTF">2015-12-26T13:50:19Z</dcterms:created>
  <dcterms:modified xsi:type="dcterms:W3CDTF">2016-06-29T08:25:06Z</dcterms:modified>
</cp:coreProperties>
</file>