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72" r:id="rId3"/>
    <p:sldId id="260" r:id="rId4"/>
    <p:sldId id="259" r:id="rId5"/>
    <p:sldId id="257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74" r:id="rId14"/>
    <p:sldId id="277" r:id="rId15"/>
    <p:sldId id="275" r:id="rId16"/>
    <p:sldId id="270" r:id="rId17"/>
    <p:sldId id="273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808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A592437-4742-477D-816B-441BB838A02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2EE4FD-C83E-46D9-9112-E7840634F23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2437-4742-477D-816B-441BB838A02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E4FD-C83E-46D9-9112-E7840634F2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2437-4742-477D-816B-441BB838A02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E4FD-C83E-46D9-9112-E7840634F2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592437-4742-477D-816B-441BB838A02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2EE4FD-C83E-46D9-9112-E7840634F23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A592437-4742-477D-816B-441BB838A02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2EE4FD-C83E-46D9-9112-E7840634F23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2437-4742-477D-816B-441BB838A02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E4FD-C83E-46D9-9112-E7840634F23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2437-4742-477D-816B-441BB838A02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E4FD-C83E-46D9-9112-E7840634F23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592437-4742-477D-816B-441BB838A02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2EE4FD-C83E-46D9-9112-E7840634F23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2437-4742-477D-816B-441BB838A02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E4FD-C83E-46D9-9112-E7840634F2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592437-4742-477D-816B-441BB838A02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2EE4FD-C83E-46D9-9112-E7840634F23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592437-4742-477D-816B-441BB838A02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2EE4FD-C83E-46D9-9112-E7840634F23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A592437-4742-477D-816B-441BB838A022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2EE4FD-C83E-46D9-9112-E7840634F2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Проверяем    домашнее     задание:</a:t>
            </a:r>
            <a:endParaRPr lang="ru-RU" sz="44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445165"/>
              </p:ext>
            </p:extLst>
          </p:nvPr>
        </p:nvGraphicFramePr>
        <p:xfrm>
          <a:off x="2843808" y="1772816"/>
          <a:ext cx="5472607" cy="4356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Формула" r:id="rId3" imgW="2616120" imgH="2082600" progId="Equation.3">
                  <p:embed/>
                </p:oleObj>
              </mc:Choice>
              <mc:Fallback>
                <p:oleObj name="Формула" r:id="rId3" imgW="2616120" imgH="20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43808" y="1772816"/>
                        <a:ext cx="5472607" cy="43569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1556792"/>
            <a:ext cx="1627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№125(а)</a:t>
            </a:r>
            <a:endParaRPr lang="ru-RU" sz="36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17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     Проверь     себя </a:t>
            </a:r>
            <a:endParaRPr lang="ru-RU" sz="48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987497"/>
              </p:ext>
            </p:extLst>
          </p:nvPr>
        </p:nvGraphicFramePr>
        <p:xfrm>
          <a:off x="971600" y="1988840"/>
          <a:ext cx="7416824" cy="11582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08312"/>
                <a:gridCol w="864096"/>
                <a:gridCol w="936104"/>
                <a:gridCol w="864096"/>
                <a:gridCol w="792088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onotype Corsiva" pitchFamily="66" charset="0"/>
                        </a:rPr>
                        <a:t> номер задания</a:t>
                      </a:r>
                      <a:endParaRPr lang="ru-RU" sz="32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onotype Corsiva" pitchFamily="66" charset="0"/>
                        </a:rPr>
                        <a:t> 1</a:t>
                      </a:r>
                      <a:endParaRPr lang="ru-RU" sz="32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onotype Corsiva" pitchFamily="66" charset="0"/>
                        </a:rPr>
                        <a:t>2</a:t>
                      </a:r>
                      <a:endParaRPr lang="ru-RU" sz="32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onotype Corsiva" pitchFamily="66" charset="0"/>
                        </a:rPr>
                        <a:t>3</a:t>
                      </a:r>
                      <a:endParaRPr lang="ru-RU" sz="32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onotype Corsiva" pitchFamily="66" charset="0"/>
                        </a:rPr>
                        <a:t>4</a:t>
                      </a:r>
                      <a:endParaRPr lang="ru-RU" sz="32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onotype Corsiva" pitchFamily="66" charset="0"/>
                        </a:rPr>
                        <a:t>5</a:t>
                      </a:r>
                      <a:endParaRPr lang="ru-RU" sz="32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onotype Corsiva" pitchFamily="66" charset="0"/>
                        </a:rPr>
                        <a:t>Ответ</a:t>
                      </a:r>
                      <a:r>
                        <a:rPr lang="ru-RU" sz="3200" b="1" i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onotype Corsiva" pitchFamily="66" charset="0"/>
                        </a:rPr>
                        <a:t> </a:t>
                      </a:r>
                      <a:endParaRPr lang="ru-RU" sz="32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onotype Corsiva" pitchFamily="66" charset="0"/>
                        </a:rPr>
                        <a:t>3</a:t>
                      </a:r>
                      <a:endParaRPr lang="ru-RU" sz="32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onotype Corsiva" pitchFamily="66" charset="0"/>
                        </a:rPr>
                        <a:t>1</a:t>
                      </a:r>
                      <a:endParaRPr lang="ru-RU" sz="32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onotype Corsiva" pitchFamily="66" charset="0"/>
                        </a:rPr>
                        <a:t>3</a:t>
                      </a:r>
                      <a:endParaRPr lang="ru-RU" sz="32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onotype Corsiva" pitchFamily="66" charset="0"/>
                        </a:rPr>
                        <a:t>1</a:t>
                      </a:r>
                      <a:endParaRPr lang="ru-RU" sz="32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onotype Corsiva" pitchFamily="66" charset="0"/>
                        </a:rPr>
                        <a:t>1</a:t>
                      </a:r>
                      <a:endParaRPr lang="ru-RU" sz="32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39752" y="908720"/>
            <a:ext cx="32447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Оцени     себя</a:t>
            </a:r>
            <a:endParaRPr lang="ru-RU" sz="48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30802"/>
              </p:ext>
            </p:extLst>
          </p:nvPr>
        </p:nvGraphicFramePr>
        <p:xfrm>
          <a:off x="1259632" y="2132856"/>
          <a:ext cx="6840760" cy="11582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248472"/>
                <a:gridCol w="792088"/>
                <a:gridCol w="864096"/>
                <a:gridCol w="936104"/>
              </a:tblGrid>
              <a:tr h="543383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onotype Corsiva" pitchFamily="66" charset="0"/>
                        </a:rPr>
                        <a:t> кол – во верных заданий </a:t>
                      </a:r>
                      <a:endParaRPr lang="ru-RU" sz="32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onotype Corsiva" pitchFamily="66" charset="0"/>
                        </a:rPr>
                        <a:t> 5</a:t>
                      </a:r>
                      <a:endParaRPr lang="ru-RU" sz="32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onotype Corsiva" pitchFamily="66" charset="0"/>
                        </a:rPr>
                        <a:t>4</a:t>
                      </a:r>
                      <a:endParaRPr lang="ru-RU" sz="32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onotype Corsiva" pitchFamily="66" charset="0"/>
                        </a:rPr>
                        <a:t>3</a:t>
                      </a:r>
                      <a:endParaRPr lang="ru-RU" sz="32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onotype Corsiva" pitchFamily="66" charset="0"/>
                        </a:rPr>
                        <a:t>Оценка </a:t>
                      </a:r>
                      <a:endParaRPr lang="ru-RU" sz="32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onotype Corsiva" pitchFamily="66" charset="0"/>
                        </a:rPr>
                        <a:t>5</a:t>
                      </a:r>
                      <a:endParaRPr lang="ru-RU" sz="32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onotype Corsiva" pitchFamily="66" charset="0"/>
                        </a:rPr>
                        <a:t>4</a:t>
                      </a:r>
                      <a:endParaRPr lang="ru-RU" sz="32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onotype Corsiva" pitchFamily="66" charset="0"/>
                        </a:rPr>
                        <a:t>3</a:t>
                      </a:r>
                      <a:endParaRPr lang="ru-RU" sz="32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47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503" y="476672"/>
            <a:ext cx="8075240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Соотнеси      имена     с     их </a:t>
            </a:r>
            <a:br>
              <a:rPr lang="ru-RU" sz="44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44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               переводами</a:t>
            </a:r>
            <a:endParaRPr lang="ru-RU" sz="44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8740" y="1793140"/>
            <a:ext cx="17764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660066"/>
                </a:solidFill>
                <a:latin typeface="Monotype Corsiva" pitchFamily="66" charset="0"/>
              </a:rPr>
              <a:t>Мирон </a:t>
            </a:r>
            <a:endParaRPr lang="ru-RU" sz="4400" dirty="0">
              <a:solidFill>
                <a:srgbClr val="660066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0071" y="1793140"/>
            <a:ext cx="17491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660066"/>
                </a:solidFill>
                <a:latin typeface="Monotype Corsiva" pitchFamily="66" charset="0"/>
              </a:rPr>
              <a:t>Тарас </a:t>
            </a:r>
            <a:endParaRPr lang="ru-RU" sz="4400" dirty="0">
              <a:solidFill>
                <a:srgbClr val="660066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2887140"/>
            <a:ext cx="14814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660066"/>
                </a:solidFill>
                <a:latin typeface="Monotype Corsiva" pitchFamily="66" charset="0"/>
              </a:rPr>
              <a:t>Нина</a:t>
            </a:r>
            <a:r>
              <a:rPr lang="ru-RU" sz="4400" dirty="0" smtClean="0">
                <a:solidFill>
                  <a:srgbClr val="660066"/>
                </a:solidFill>
              </a:rPr>
              <a:t> </a:t>
            </a:r>
            <a:endParaRPr lang="ru-RU" sz="4400" dirty="0">
              <a:solidFill>
                <a:srgbClr val="6600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10591" y="5022801"/>
            <a:ext cx="20297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660066"/>
                </a:solidFill>
                <a:latin typeface="Monotype Corsiva" pitchFamily="66" charset="0"/>
              </a:rPr>
              <a:t>Евгений </a:t>
            </a:r>
            <a:endParaRPr lang="ru-RU" sz="4400" dirty="0">
              <a:solidFill>
                <a:srgbClr val="660066"/>
              </a:solidFill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8144" y="3666594"/>
            <a:ext cx="16001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660066"/>
                </a:solidFill>
                <a:latin typeface="Monotype Corsiva" pitchFamily="66" charset="0"/>
              </a:rPr>
              <a:t>Ефим </a:t>
            </a:r>
            <a:endParaRPr lang="ru-RU" sz="4400" dirty="0">
              <a:solidFill>
                <a:srgbClr val="660066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5953" y="5286238"/>
            <a:ext cx="15392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660066"/>
                </a:solidFill>
                <a:latin typeface="Monotype Corsiva" pitchFamily="66" charset="0"/>
              </a:rPr>
              <a:t>Раиса </a:t>
            </a:r>
            <a:endParaRPr lang="ru-RU" sz="4400" dirty="0">
              <a:solidFill>
                <a:srgbClr val="660066"/>
              </a:solidFill>
              <a:latin typeface="Monotype Corsiva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044" y="3911481"/>
            <a:ext cx="18533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660066"/>
                </a:solidFill>
                <a:latin typeface="Monotype Corsiva" pitchFamily="66" charset="0"/>
              </a:rPr>
              <a:t>Галина </a:t>
            </a:r>
            <a:endParaRPr lang="ru-RU" sz="4400" dirty="0">
              <a:solidFill>
                <a:srgbClr val="660066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6596" y="2439470"/>
            <a:ext cx="2558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336600"/>
                </a:solidFill>
                <a:latin typeface="Monotype Corsiva" pitchFamily="66" charset="0"/>
              </a:rPr>
              <a:t>Благоухающий</a:t>
            </a:r>
            <a:r>
              <a:rPr lang="ru-RU" sz="3600" dirty="0" smtClean="0">
                <a:latin typeface="Monotype Corsiva" pitchFamily="66" charset="0"/>
              </a:rPr>
              <a:t> 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52120" y="2470247"/>
            <a:ext cx="2291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336600"/>
                </a:solidFill>
                <a:latin typeface="Monotype Corsiva" pitchFamily="66" charset="0"/>
              </a:rPr>
              <a:t>Беспокойный </a:t>
            </a:r>
            <a:endParaRPr lang="ru-RU" sz="3200" dirty="0">
              <a:solidFill>
                <a:srgbClr val="336600"/>
              </a:solidFill>
              <a:latin typeface="Monotype Corsiva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73853" y="5638601"/>
            <a:ext cx="22862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336600"/>
                </a:solidFill>
                <a:latin typeface="Monotype Corsiva" pitchFamily="66" charset="0"/>
              </a:rPr>
              <a:t>Благородный </a:t>
            </a:r>
            <a:endParaRPr lang="ru-RU" sz="3200" dirty="0">
              <a:solidFill>
                <a:srgbClr val="336600"/>
              </a:solidFill>
              <a:latin typeface="Monotype Corsiva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28184" y="4296202"/>
            <a:ext cx="23374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336600"/>
                </a:solidFill>
                <a:latin typeface="Monotype Corsiva" pitchFamily="66" charset="0"/>
              </a:rPr>
              <a:t>Благодушный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037957" y="3501008"/>
            <a:ext cx="2335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336600"/>
                </a:solidFill>
                <a:latin typeface="Monotype Corsiva" pitchFamily="66" charset="0"/>
              </a:rPr>
              <a:t>Царственная </a:t>
            </a:r>
            <a:endParaRPr lang="ru-RU" sz="3200" dirty="0">
              <a:solidFill>
                <a:srgbClr val="336600"/>
              </a:solidFill>
              <a:latin typeface="Monotype Corsiva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10126" y="5783648"/>
            <a:ext cx="1797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336600"/>
                </a:solidFill>
                <a:latin typeface="Monotype Corsiva" pitchFamily="66" charset="0"/>
              </a:rPr>
              <a:t>Покорная </a:t>
            </a:r>
            <a:endParaRPr lang="ru-RU" sz="3200" dirty="0">
              <a:solidFill>
                <a:srgbClr val="3366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10126" y="4446071"/>
            <a:ext cx="19287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336600"/>
                </a:solidFill>
                <a:latin typeface="Monotype Corsiva" pitchFamily="66" charset="0"/>
              </a:rPr>
              <a:t>Спокойная </a:t>
            </a:r>
            <a:endParaRPr lang="ru-RU" sz="3200" dirty="0">
              <a:solidFill>
                <a:srgbClr val="3366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69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4" name="Picture 4" descr="http://content.foto.mail.ru/mail/blackberry_93/_answers/i-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77" y="0"/>
            <a:ext cx="9166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163831"/>
              </p:ext>
            </p:extLst>
          </p:nvPr>
        </p:nvGraphicFramePr>
        <p:xfrm>
          <a:off x="2411760" y="908720"/>
          <a:ext cx="5978872" cy="989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Формула" r:id="rId3" imgW="2578100" imgH="431800" progId="Equation.3">
                  <p:embed/>
                </p:oleObj>
              </mc:Choice>
              <mc:Fallback>
                <p:oleObj name="Формула" r:id="rId3" imgW="25781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908720"/>
                        <a:ext cx="5978872" cy="9897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23674"/>
              </p:ext>
            </p:extLst>
          </p:nvPr>
        </p:nvGraphicFramePr>
        <p:xfrm>
          <a:off x="1475656" y="3217300"/>
          <a:ext cx="7194416" cy="952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Формула" r:id="rId5" imgW="3403600" imgH="444500" progId="Equation.3">
                  <p:embed/>
                </p:oleObj>
              </mc:Choice>
              <mc:Fallback>
                <p:oleObj name="Формула" r:id="rId5" imgW="34036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217300"/>
                        <a:ext cx="7194416" cy="9527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764521"/>
              </p:ext>
            </p:extLst>
          </p:nvPr>
        </p:nvGraphicFramePr>
        <p:xfrm>
          <a:off x="2915816" y="4639211"/>
          <a:ext cx="5604496" cy="1037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Формула" r:id="rId7" imgW="2336800" imgH="431800" progId="Equation.3">
                  <p:embed/>
                </p:oleObj>
              </mc:Choice>
              <mc:Fallback>
                <p:oleObj name="Формула" r:id="rId7" imgW="23368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639211"/>
                        <a:ext cx="5604496" cy="10378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59670" y="519063"/>
            <a:ext cx="16874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вариант.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06048" y="2060457"/>
            <a:ext cx="18453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вариант.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513036" y="4479503"/>
            <a:ext cx="21602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вариант</a:t>
            </a: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076" y="980728"/>
            <a:ext cx="18453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Венгрия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9345" y="2497116"/>
            <a:ext cx="1800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Швеция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625582" y="4941168"/>
            <a:ext cx="1935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Испания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68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42436025"/>
              </p:ext>
            </p:extLst>
          </p:nvPr>
        </p:nvGraphicFramePr>
        <p:xfrm>
          <a:off x="611561" y="1340768"/>
          <a:ext cx="7488830" cy="273630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988184"/>
                <a:gridCol w="1826879"/>
                <a:gridCol w="1766234"/>
                <a:gridCol w="1907533"/>
              </a:tblGrid>
              <a:tr h="9121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 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121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Имя </a:t>
                      </a:r>
                      <a:endParaRPr lang="ru-RU" sz="3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Хосе 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Янош  </a:t>
                      </a:r>
                      <a:endParaRPr lang="ru-RU" sz="3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Эрик 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121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Страна </a:t>
                      </a:r>
                      <a:endParaRPr lang="ru-RU" sz="3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16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16900654"/>
              </p:ext>
            </p:extLst>
          </p:nvPr>
        </p:nvGraphicFramePr>
        <p:xfrm>
          <a:off x="251521" y="1340768"/>
          <a:ext cx="8136903" cy="273630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728191"/>
                <a:gridCol w="2102437"/>
                <a:gridCol w="2074027"/>
                <a:gridCol w="2232248"/>
              </a:tblGrid>
              <a:tr h="9121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 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121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Имя </a:t>
                      </a:r>
                      <a:endParaRPr lang="ru-RU" sz="3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Хосе 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Янош  </a:t>
                      </a:r>
                      <a:endParaRPr lang="ru-RU" sz="3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Эрик 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121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Страна </a:t>
                      </a:r>
                      <a:endParaRPr lang="ru-RU" sz="3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Испания</a:t>
                      </a: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Венгрия</a:t>
                      </a:r>
                      <a:r>
                        <a:rPr lang="ru-RU" sz="3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Швеция</a:t>
                      </a: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87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Домашнее задание: 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№ 124(в), 127(а)</a:t>
            </a:r>
            <a:endParaRPr lang="ru-RU" sz="40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28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0534923">
            <a:off x="-1350174" y="2972636"/>
            <a:ext cx="863069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HeroicExtremeLeftFacing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урок!</a:t>
            </a:r>
            <a:endParaRPr lang="ru-RU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490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Дополнительное задание.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487375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Найдите значение выражения </a:t>
            </a:r>
            <a:endParaRPr lang="ru-RU" sz="40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725088"/>
              </p:ext>
            </p:extLst>
          </p:nvPr>
        </p:nvGraphicFramePr>
        <p:xfrm>
          <a:off x="1115616" y="2564904"/>
          <a:ext cx="6753513" cy="1935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Формула" r:id="rId3" imgW="3098520" imgH="888840" progId="Equation.3">
                  <p:embed/>
                </p:oleObj>
              </mc:Choice>
              <mc:Fallback>
                <p:oleObj name="Формула" r:id="rId3" imgW="309852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2564904"/>
                        <a:ext cx="6753513" cy="1935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92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404664"/>
            <a:ext cx="1627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№126(а)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206789"/>
              </p:ext>
            </p:extLst>
          </p:nvPr>
        </p:nvGraphicFramePr>
        <p:xfrm>
          <a:off x="560388" y="1125538"/>
          <a:ext cx="7880350" cy="504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Формула" r:id="rId3" imgW="3822480" imgH="2539800" progId="Equation.3">
                  <p:embed/>
                </p:oleObj>
              </mc:Choice>
              <mc:Fallback>
                <p:oleObj name="Формула" r:id="rId3" imgW="3822480" imgH="253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0388" y="1125538"/>
                        <a:ext cx="7880350" cy="5040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686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467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Найдите     соответствия      между столбцами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137200"/>
              </p:ext>
            </p:extLst>
          </p:nvPr>
        </p:nvGraphicFramePr>
        <p:xfrm>
          <a:off x="395536" y="332656"/>
          <a:ext cx="3312368" cy="6027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Формула" r:id="rId3" imgW="1549080" imgH="2819160" progId="Equation.3">
                  <p:embed/>
                </p:oleObj>
              </mc:Choice>
              <mc:Fallback>
                <p:oleObj name="Формула" r:id="rId3" imgW="1549080" imgH="2819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332656"/>
                        <a:ext cx="3312368" cy="60274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611697"/>
              </p:ext>
            </p:extLst>
          </p:nvPr>
        </p:nvGraphicFramePr>
        <p:xfrm>
          <a:off x="4788024" y="332656"/>
          <a:ext cx="3456384" cy="6114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Формула" r:id="rId5" imgW="1638000" imgH="2743200" progId="Equation.3">
                  <p:embed/>
                </p:oleObj>
              </mc:Choice>
              <mc:Fallback>
                <p:oleObj name="Формула" r:id="rId5" imgW="1638000" imgH="274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88024" y="332656"/>
                        <a:ext cx="3456384" cy="61143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60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980728"/>
            <a:ext cx="7406640" cy="350115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  <a:effectLst/>
                <a:latin typeface="Monotype Corsiva" pitchFamily="66" charset="0"/>
              </a:rPr>
              <a:t>Преобразование </a:t>
            </a:r>
            <a:br>
              <a:rPr lang="ru-RU" sz="6000" dirty="0" smtClean="0">
                <a:solidFill>
                  <a:schemeClr val="accent3">
                    <a:lumMod val="75000"/>
                  </a:schemeClr>
                </a:solidFill>
                <a:effectLst/>
                <a:latin typeface="Monotype Corsiva" pitchFamily="66" charset="0"/>
              </a:rPr>
            </a:br>
            <a:r>
              <a:rPr lang="ru-RU" sz="6000" dirty="0">
                <a:solidFill>
                  <a:schemeClr val="accent3">
                    <a:lumMod val="75000"/>
                  </a:schemeClr>
                </a:solidFill>
                <a:effectLst/>
                <a:latin typeface="Monotype Corsiva" pitchFamily="66" charset="0"/>
              </a:rPr>
              <a:t> </a:t>
            </a:r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  <a:effectLst/>
                <a:latin typeface="Monotype Corsiva" pitchFamily="66" charset="0"/>
              </a:rPr>
              <a:t>        рациональных </a:t>
            </a:r>
            <a:br>
              <a:rPr lang="ru-RU" sz="6000" dirty="0" smtClean="0">
                <a:solidFill>
                  <a:schemeClr val="accent3">
                    <a:lumMod val="75000"/>
                  </a:schemeClr>
                </a:solidFill>
                <a:effectLst/>
                <a:latin typeface="Monotype Corsiva" pitchFamily="66" charset="0"/>
              </a:rPr>
            </a:br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  <a:effectLst/>
                <a:latin typeface="Monotype Corsiva" pitchFamily="66" charset="0"/>
              </a:rPr>
              <a:t>                   выражений </a:t>
            </a:r>
            <a:endParaRPr lang="ru-RU" sz="6000" dirty="0">
              <a:solidFill>
                <a:schemeClr val="accent3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25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Monotype Corsiva" pitchFamily="66" charset="0"/>
                <a:cs typeface="Times New Roman" pitchFamily="18" charset="0"/>
              </a:rPr>
              <a:t>Укажите выражение, тождественно </a:t>
            </a:r>
            <a:r>
              <a:rPr lang="ru-RU" sz="4000" dirty="0" smtClean="0">
                <a:latin typeface="Monotype Corsiva" pitchFamily="66" charset="0"/>
                <a:cs typeface="Times New Roman" pitchFamily="18" charset="0"/>
              </a:rPr>
              <a:t>равное выражению   </a:t>
            </a:r>
            <a:endParaRPr lang="ru-RU" sz="4000" dirty="0"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730510"/>
              </p:ext>
            </p:extLst>
          </p:nvPr>
        </p:nvGraphicFramePr>
        <p:xfrm>
          <a:off x="3707904" y="1988840"/>
          <a:ext cx="100811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Формула" r:id="rId3" imgW="393480" imgH="393480" progId="Equation.3">
                  <p:embed/>
                </p:oleObj>
              </mc:Choice>
              <mc:Fallback>
                <p:oleObj name="Формула" r:id="rId3" imgW="393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07904" y="1988840"/>
                        <a:ext cx="1008112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951279"/>
              </p:ext>
            </p:extLst>
          </p:nvPr>
        </p:nvGraphicFramePr>
        <p:xfrm>
          <a:off x="4197350" y="3321050"/>
          <a:ext cx="749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Формула" r:id="rId5" imgW="749160" imgH="215640" progId="Equation.3">
                  <p:embed/>
                </p:oleObj>
              </mc:Choice>
              <mc:Fallback>
                <p:oleObj name="Формула" r:id="rId5" imgW="7491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7350" y="3321050"/>
                        <a:ext cx="749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476072"/>
              </p:ext>
            </p:extLst>
          </p:nvPr>
        </p:nvGraphicFramePr>
        <p:xfrm>
          <a:off x="971600" y="3717032"/>
          <a:ext cx="7200800" cy="892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Формула" r:id="rId7" imgW="3174840" imgH="393480" progId="Equation.3">
                  <p:embed/>
                </p:oleObj>
              </mc:Choice>
              <mc:Fallback>
                <p:oleObj name="Формула" r:id="rId7" imgW="31748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1600" y="3717032"/>
                        <a:ext cx="7200800" cy="8928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989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7467600" cy="4873752"/>
          </a:xfrm>
        </p:spPr>
        <p:txBody>
          <a:bodyPr/>
          <a:lstStyle/>
          <a:p>
            <a:r>
              <a:rPr lang="ru-RU" sz="4000" dirty="0" smtClean="0">
                <a:latin typeface="Monotype Corsiva" pitchFamily="66" charset="0"/>
              </a:rPr>
              <a:t>Выполните вычитание 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124897"/>
              </p:ext>
            </p:extLst>
          </p:nvPr>
        </p:nvGraphicFramePr>
        <p:xfrm>
          <a:off x="2843808" y="1484784"/>
          <a:ext cx="2404138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Формула" r:id="rId3" imgW="876240" imgH="393480" progId="Equation.3">
                  <p:embed/>
                </p:oleObj>
              </mc:Choice>
              <mc:Fallback>
                <p:oleObj name="Формула" r:id="rId3" imgW="8762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43808" y="1484784"/>
                        <a:ext cx="2404138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040667"/>
              </p:ext>
            </p:extLst>
          </p:nvPr>
        </p:nvGraphicFramePr>
        <p:xfrm>
          <a:off x="1547664" y="3356992"/>
          <a:ext cx="5832648" cy="102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Формула" r:id="rId5" imgW="2247840" imgH="393480" progId="Equation.3">
                  <p:embed/>
                </p:oleObj>
              </mc:Choice>
              <mc:Fallback>
                <p:oleObj name="Формула" r:id="rId5" imgW="22478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47664" y="3356992"/>
                        <a:ext cx="5832648" cy="1021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946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487375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Упростите выражение </a:t>
            </a:r>
            <a:endParaRPr lang="ru-RU" sz="4000" dirty="0"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000700"/>
              </p:ext>
            </p:extLst>
          </p:nvPr>
        </p:nvGraphicFramePr>
        <p:xfrm>
          <a:off x="3059832" y="1844824"/>
          <a:ext cx="2016224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Формула" r:id="rId3" imgW="838080" imgH="419040" progId="Equation.3">
                  <p:embed/>
                </p:oleObj>
              </mc:Choice>
              <mc:Fallback>
                <p:oleObj name="Формула" r:id="rId3" imgW="8380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9832" y="1844824"/>
                        <a:ext cx="2016224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109235"/>
              </p:ext>
            </p:extLst>
          </p:nvPr>
        </p:nvGraphicFramePr>
        <p:xfrm>
          <a:off x="971600" y="3356992"/>
          <a:ext cx="757393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Формула" r:id="rId5" imgW="3390840" imgH="419040" progId="Equation.3">
                  <p:embed/>
                </p:oleObj>
              </mc:Choice>
              <mc:Fallback>
                <p:oleObj name="Формула" r:id="rId5" imgW="33908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1600" y="3356992"/>
                        <a:ext cx="7573932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253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7467600" cy="487375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Найдите область допустимых значений переменной в выражении:</a:t>
            </a:r>
            <a:endParaRPr lang="ru-RU" sz="4000" dirty="0"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792724"/>
              </p:ext>
            </p:extLst>
          </p:nvPr>
        </p:nvGraphicFramePr>
        <p:xfrm>
          <a:off x="3640138" y="2171700"/>
          <a:ext cx="1190625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Формула" r:id="rId3" imgW="495000" imgH="685800" progId="Equation.3">
                  <p:embed/>
                </p:oleObj>
              </mc:Choice>
              <mc:Fallback>
                <p:oleObj name="Формула" r:id="rId3" imgW="49500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0138" y="2171700"/>
                        <a:ext cx="1190625" cy="164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085254"/>
              </p:ext>
            </p:extLst>
          </p:nvPr>
        </p:nvGraphicFramePr>
        <p:xfrm>
          <a:off x="539750" y="3702050"/>
          <a:ext cx="7715430" cy="51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Формула" r:id="rId5" imgW="4381200" imgH="215640" progId="Equation.3">
                  <p:embed/>
                </p:oleObj>
              </mc:Choice>
              <mc:Fallback>
                <p:oleObj name="Формула" r:id="rId5" imgW="43812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750" y="3702050"/>
                        <a:ext cx="7715430" cy="519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746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496944" cy="487375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Произведение                       тождественно</a:t>
            </a:r>
          </a:p>
          <a:p>
            <a:pPr marL="0" indent="0">
              <a:buNone/>
            </a:pPr>
            <a:r>
              <a:rPr lang="ru-RU" sz="4000" dirty="0" smtClean="0">
                <a:latin typeface="Monotype Corsiva" pitchFamily="66" charset="0"/>
              </a:rPr>
              <a:t> равно дроби </a:t>
            </a:r>
            <a:endParaRPr lang="ru-RU" sz="4000" dirty="0"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559327"/>
              </p:ext>
            </p:extLst>
          </p:nvPr>
        </p:nvGraphicFramePr>
        <p:xfrm>
          <a:off x="3347864" y="620688"/>
          <a:ext cx="2280643" cy="865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Формула" r:id="rId3" imgW="1104840" imgH="419040" progId="Equation.3">
                  <p:embed/>
                </p:oleObj>
              </mc:Choice>
              <mc:Fallback>
                <p:oleObj name="Формула" r:id="rId3" imgW="11048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7864" y="620688"/>
                        <a:ext cx="2280643" cy="8650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985613"/>
              </p:ext>
            </p:extLst>
          </p:nvPr>
        </p:nvGraphicFramePr>
        <p:xfrm>
          <a:off x="827584" y="2564904"/>
          <a:ext cx="754556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Формула" r:id="rId5" imgW="3377880" imgH="419040" progId="Equation.3">
                  <p:embed/>
                </p:oleObj>
              </mc:Choice>
              <mc:Fallback>
                <p:oleObj name="Формула" r:id="rId5" imgW="33778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584" y="2564904"/>
                        <a:ext cx="7545566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815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383</TotalTime>
  <Words>143</Words>
  <Application>Microsoft Office PowerPoint</Application>
  <PresentationFormat>Экран (4:3)</PresentationFormat>
  <Paragraphs>81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Эркер</vt:lpstr>
      <vt:lpstr>Формула</vt:lpstr>
      <vt:lpstr>Microsoft Equation 3.0</vt:lpstr>
      <vt:lpstr>Проверяем    домашнее     задание:</vt:lpstr>
      <vt:lpstr>Презентация PowerPoint</vt:lpstr>
      <vt:lpstr>Найдите     соответствия      между столбцами</vt:lpstr>
      <vt:lpstr>Преобразование           рациональных                     выражений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Проверь     себя </vt:lpstr>
      <vt:lpstr>Соотнеси      имена     с     их                   переводами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Дополнительное задание.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Найдите соответствия</dc:title>
  <dc:creator>Светлана</dc:creator>
  <cp:lastModifiedBy>Светлана</cp:lastModifiedBy>
  <cp:revision>26</cp:revision>
  <dcterms:created xsi:type="dcterms:W3CDTF">2013-10-17T00:30:51Z</dcterms:created>
  <dcterms:modified xsi:type="dcterms:W3CDTF">2016-01-28T20:16:40Z</dcterms:modified>
</cp:coreProperties>
</file>