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sldIdLst>
    <p:sldId id="293" r:id="rId2"/>
    <p:sldId id="292" r:id="rId3"/>
    <p:sldId id="294" r:id="rId4"/>
    <p:sldId id="311" r:id="rId5"/>
    <p:sldId id="312" r:id="rId6"/>
    <p:sldId id="303" r:id="rId7"/>
    <p:sldId id="275" r:id="rId8"/>
    <p:sldId id="295" r:id="rId9"/>
    <p:sldId id="296" r:id="rId10"/>
    <p:sldId id="304" r:id="rId11"/>
    <p:sldId id="279" r:id="rId12"/>
    <p:sldId id="298" r:id="rId13"/>
    <p:sldId id="282" r:id="rId14"/>
    <p:sldId id="305" r:id="rId15"/>
    <p:sldId id="299" r:id="rId16"/>
    <p:sldId id="306" r:id="rId17"/>
    <p:sldId id="302" r:id="rId18"/>
    <p:sldId id="301" r:id="rId19"/>
    <p:sldId id="307" r:id="rId20"/>
    <p:sldId id="308" r:id="rId21"/>
    <p:sldId id="313" r:id="rId22"/>
    <p:sldId id="286" r:id="rId23"/>
    <p:sldId id="309" r:id="rId24"/>
    <p:sldId id="310" r:id="rId25"/>
    <p:sldId id="316" r:id="rId26"/>
    <p:sldId id="31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9933FF"/>
    <a:srgbClr val="0000FF"/>
    <a:srgbClr val="FF6600"/>
    <a:srgbClr val="00CC66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>
      <p:cViewPr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45B8-07DE-4647-9E0F-75694B81654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43306-EC7A-44BA-AC5A-B755924E08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29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43306-EC7A-44BA-AC5A-B755924E089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43306-EC7A-44BA-AC5A-B755924E089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E47677-FD6C-4510-8143-9E4DBD6F59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23DDE-339C-440F-A807-4E52E2EE21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F7D52-6B94-4D19-B9AA-C07E6C8683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24BEA5-7C21-43B9-A4B6-DB2F0A4B0F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25       Малая Е.В.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281A5C-2DDC-4DE2-BBC2-6A325C36E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6FF5-1846-494C-8E1B-82788D317C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2C02F-2618-46C4-8853-FA2ED37329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68DF3-349D-422D-BAC1-67E3CD0323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054CC-E07F-49F8-A2EA-89252015FD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49738-A279-45D0-9C83-96FC4DF959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6A685-B3CE-45F6-A5DB-C9FB8EBD49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495A8-FEF5-43F7-A34D-D7976B4ADC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C0D70-C911-46F6-931B-B854B50D5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FE6448-343C-488E-9780-BC44B3F8003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2" descr="https://im2-tub-ru.yandex.net/i?id=04d7c8465bde1cb46fb17f357f18f657&amp;n=33&amp;h=190&amp;w=2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4000496" cy="2666999"/>
          </a:xfrm>
          <a:prstGeom prst="rect">
            <a:avLst/>
          </a:prstGeom>
          <a:noFill/>
        </p:spPr>
      </p:pic>
      <p:pic>
        <p:nvPicPr>
          <p:cNvPr id="158725" name="Picture 5" descr="https://im2-tub-ru.yandex.net/i?id=dc953a4da5c439bdf98ea525c2d7462f&amp;n=33&amp;h=190&amp;w=2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6988" y="1"/>
            <a:ext cx="3247011" cy="2428868"/>
          </a:xfrm>
          <a:prstGeom prst="ellipse">
            <a:avLst/>
          </a:prstGeom>
          <a:noFill/>
        </p:spPr>
      </p:pic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2000232" y="1857364"/>
          <a:ext cx="5429288" cy="4343400"/>
        </p:xfrm>
        <a:graphic>
          <a:graphicData uri="http://schemas.openxmlformats.org/presentationml/2006/ole">
            <p:oleObj spid="_x0000_s158729" name="Фотография Photo Editor" r:id="rId5" imgW="1609524" imgH="1533739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2143116"/>
            <a:ext cx="8501090" cy="28575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ПРАВИЛЬНЫЙ ОТВЕТ И ЗАПИСЬ РЕШЕНИЯ–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rgbClr val="0000FF"/>
                </a:solidFill>
                <a:latin typeface="Batang" pitchFamily="18" charset="-127"/>
                <a:ea typeface="Batang" pitchFamily="18" charset="-127"/>
              </a:rPr>
              <a:t>5</a:t>
            </a:r>
            <a:r>
              <a:rPr lang="ru-RU" sz="5400" b="1" dirty="0" smtClean="0">
                <a:solidFill>
                  <a:srgbClr val="0000FF"/>
                </a:solidFill>
                <a:latin typeface="Gabriola" pitchFamily="82" charset="0"/>
              </a:rPr>
              <a:t> БАЛЛОВ.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ПРАВИЛЬНЫЙ  ОТВЕТ    БЕЗ  ЗАПИСИ РЕШЕНИЯ  – </a:t>
            </a:r>
            <a:r>
              <a:rPr lang="ru-RU" sz="4800" b="1" dirty="0" smtClean="0">
                <a:solidFill>
                  <a:srgbClr val="0000FF"/>
                </a:solidFill>
                <a:latin typeface="Batang" pitchFamily="18" charset="-127"/>
                <a:ea typeface="Batang" pitchFamily="18" charset="-127"/>
              </a:rPr>
              <a:t>3  БАЛЛА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НЕ ВЕРНЫЙ ОТВЕТ 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00FF"/>
                </a:solidFill>
                <a:latin typeface="Batang" pitchFamily="18" charset="-127"/>
                <a:ea typeface="Batang" pitchFamily="18" charset="-127"/>
              </a:rPr>
              <a:t> 0 БАЛЛОВ</a:t>
            </a: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2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59746" name="AutoShape 2" descr="http://kinomax.by/uploads/posts/1986/19117/19117_st_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0"/>
            <a:ext cx="7793037" cy="9286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6000" b="1" dirty="0" smtClean="0">
                <a:solidFill>
                  <a:srgbClr val="FF0066"/>
                </a:solidFill>
                <a:latin typeface="Gabriola" pitchFamily="82" charset="0"/>
              </a:rPr>
              <a:t>ОПОЗНАНИЕ</a:t>
            </a:r>
            <a:endParaRPr lang="ru-RU" sz="6000" b="1" dirty="0">
              <a:solidFill>
                <a:srgbClr val="FF0066"/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0"/>
            <a:ext cx="8786842" cy="502631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chemeClr val="folHlink"/>
                </a:solidFill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/>
              <a:t>Движение задано графиком функции:</a:t>
            </a:r>
            <a:endParaRPr lang="ru-RU" sz="2800" dirty="0"/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1) Ваше </a:t>
            </a:r>
            <a:r>
              <a:rPr lang="en-US" sz="2800" dirty="0" smtClean="0">
                <a:solidFill>
                  <a:srgbClr val="FF0000"/>
                </a:solidFill>
              </a:rPr>
              <a:t>y </a:t>
            </a:r>
            <a:r>
              <a:rPr lang="en-US" sz="2800" dirty="0">
                <a:solidFill>
                  <a:srgbClr val="FF0000"/>
                </a:solidFill>
              </a:rPr>
              <a:t>= </a:t>
            </a:r>
            <a:r>
              <a:rPr lang="ru-RU" sz="2800" dirty="0" smtClean="0">
                <a:solidFill>
                  <a:srgbClr val="FF0000"/>
                </a:solidFill>
              </a:rPr>
              <a:t>1 +</a:t>
            </a:r>
            <a:r>
              <a:rPr lang="en-US" sz="2800" dirty="0" smtClean="0">
                <a:solidFill>
                  <a:srgbClr val="FF0000"/>
                </a:solidFill>
              </a:rPr>
              <a:t>6x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ru-RU" sz="2800" dirty="0">
                <a:solidFill>
                  <a:srgbClr val="002060"/>
                </a:solidFill>
              </a:rPr>
              <a:t>а </a:t>
            </a:r>
            <a:r>
              <a:rPr lang="ru-RU" sz="2800" u="sng" dirty="0" smtClean="0">
                <a:solidFill>
                  <a:srgbClr val="002060"/>
                </a:solidFill>
              </a:rPr>
              <a:t>1 преступника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y </a:t>
            </a:r>
            <a:r>
              <a:rPr lang="en-US" sz="2800" dirty="0">
                <a:solidFill>
                  <a:srgbClr val="FF0000"/>
                </a:solidFill>
              </a:rPr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6x</a:t>
            </a:r>
            <a:r>
              <a:rPr lang="ru-RU" sz="2800" dirty="0" smtClean="0">
                <a:solidFill>
                  <a:srgbClr val="FF0000"/>
                </a:solidFill>
              </a:rPr>
              <a:t> - 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) </a:t>
            </a:r>
            <a:r>
              <a:rPr lang="ru-RU" sz="2800" dirty="0" smtClean="0">
                <a:solidFill>
                  <a:srgbClr val="002060"/>
                </a:solidFill>
              </a:rPr>
              <a:t>Ваше  </a:t>
            </a:r>
            <a:r>
              <a:rPr lang="en-US" sz="2800" dirty="0">
                <a:solidFill>
                  <a:srgbClr val="FF0000"/>
                </a:solidFill>
              </a:rPr>
              <a:t>y = </a:t>
            </a:r>
            <a:r>
              <a:rPr lang="ru-RU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2x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ru-RU" sz="2800" dirty="0" smtClean="0">
                <a:solidFill>
                  <a:srgbClr val="002060"/>
                </a:solidFill>
              </a:rPr>
              <a:t>а   </a:t>
            </a:r>
            <a:r>
              <a:rPr lang="ru-RU" sz="2800" u="sng" dirty="0" smtClean="0">
                <a:solidFill>
                  <a:srgbClr val="002060"/>
                </a:solidFill>
              </a:rPr>
              <a:t>2 преступника  </a:t>
            </a:r>
            <a:r>
              <a:rPr lang="en-US" sz="2800" dirty="0">
                <a:solidFill>
                  <a:srgbClr val="FF0000"/>
                </a:solidFill>
              </a:rPr>
              <a:t>y = </a:t>
            </a:r>
            <a:r>
              <a:rPr lang="ru-RU" sz="28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ru-RU" sz="2800" dirty="0" smtClean="0">
                <a:solidFill>
                  <a:srgbClr val="FF0000"/>
                </a:solidFill>
              </a:rPr>
              <a:t> -8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3) Ваше  </a:t>
            </a:r>
            <a:r>
              <a:rPr lang="en-US" sz="2800" dirty="0" smtClean="0">
                <a:solidFill>
                  <a:srgbClr val="FF0000"/>
                </a:solidFill>
              </a:rPr>
              <a:t>y = </a:t>
            </a:r>
            <a:r>
              <a:rPr lang="ru-RU" sz="2800" dirty="0" smtClean="0">
                <a:solidFill>
                  <a:srgbClr val="FF0000"/>
                </a:solidFill>
              </a:rPr>
              <a:t>7-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smtClean="0">
                <a:solidFill>
                  <a:srgbClr val="002060"/>
                </a:solidFill>
              </a:rPr>
              <a:t>а  </a:t>
            </a:r>
            <a:r>
              <a:rPr lang="ru-RU" sz="2800" u="sng" dirty="0" smtClean="0">
                <a:solidFill>
                  <a:srgbClr val="002060"/>
                </a:solidFill>
              </a:rPr>
              <a:t>3 преступника  </a:t>
            </a:r>
            <a:r>
              <a:rPr lang="en-US" sz="2800" dirty="0" smtClean="0">
                <a:solidFill>
                  <a:srgbClr val="FF0000"/>
                </a:solidFill>
              </a:rPr>
              <a:t>y = x</a:t>
            </a:r>
            <a:r>
              <a:rPr lang="ru-RU" sz="2800" dirty="0" smtClean="0">
                <a:solidFill>
                  <a:srgbClr val="FF0000"/>
                </a:solidFill>
              </a:rPr>
              <a:t> -7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4) Ваше  </a:t>
            </a:r>
            <a:r>
              <a:rPr lang="en-US" sz="2800" dirty="0" smtClean="0">
                <a:solidFill>
                  <a:srgbClr val="FF0000"/>
                </a:solidFill>
              </a:rPr>
              <a:t>y = </a:t>
            </a:r>
            <a:r>
              <a:rPr lang="ru-RU" sz="2800" dirty="0" smtClean="0">
                <a:solidFill>
                  <a:srgbClr val="FF0000"/>
                </a:solidFill>
              </a:rPr>
              <a:t>0,5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smtClean="0">
                <a:solidFill>
                  <a:srgbClr val="002060"/>
                </a:solidFill>
              </a:rPr>
              <a:t>а  </a:t>
            </a:r>
            <a:r>
              <a:rPr lang="ru-RU" sz="2800" u="sng" dirty="0" smtClean="0">
                <a:solidFill>
                  <a:srgbClr val="002060"/>
                </a:solidFill>
              </a:rPr>
              <a:t>4 преступника  </a:t>
            </a:r>
            <a:r>
              <a:rPr lang="en-US" sz="2800" dirty="0" smtClean="0">
                <a:solidFill>
                  <a:srgbClr val="FF0000"/>
                </a:solidFill>
              </a:rPr>
              <a:t>y =</a:t>
            </a:r>
            <a:r>
              <a:rPr lang="ru-RU" sz="2800" dirty="0" smtClean="0">
                <a:solidFill>
                  <a:srgbClr val="FF0000"/>
                </a:solidFill>
              </a:rPr>
              <a:t>1+0,5х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5) Ваше  </a:t>
            </a:r>
            <a:r>
              <a:rPr lang="en-US" sz="2800" dirty="0" smtClean="0">
                <a:solidFill>
                  <a:srgbClr val="FF0000"/>
                </a:solidFill>
              </a:rPr>
              <a:t>y = </a:t>
            </a:r>
            <a:r>
              <a:rPr lang="ru-RU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smtClean="0">
                <a:solidFill>
                  <a:srgbClr val="002060"/>
                </a:solidFill>
              </a:rPr>
              <a:t>а   </a:t>
            </a:r>
            <a:r>
              <a:rPr lang="ru-RU" sz="2800" u="sng" dirty="0" smtClean="0">
                <a:solidFill>
                  <a:srgbClr val="002060"/>
                </a:solidFill>
              </a:rPr>
              <a:t>5 преступника  </a:t>
            </a:r>
            <a:r>
              <a:rPr lang="en-US" sz="2800" dirty="0" smtClean="0">
                <a:solidFill>
                  <a:srgbClr val="FF0000"/>
                </a:solidFill>
              </a:rPr>
              <a:t>y = </a:t>
            </a:r>
            <a:r>
              <a:rPr lang="ru-RU" sz="2800" dirty="0" smtClean="0">
                <a:solidFill>
                  <a:srgbClr val="FF0000"/>
                </a:solidFill>
              </a:rPr>
              <a:t>5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ЗАПИШИТЕ с какими нарушителями вы пересечетесь, а с какими нет?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Comic Sans MS" pitchFamily="66" charset="0"/>
              </a:rPr>
              <a:t>Найдите координаты встречи.</a:t>
            </a:r>
          </a:p>
          <a:p>
            <a:pPr>
              <a:buNone/>
            </a:pPr>
            <a:endParaRPr lang="ru-RU" sz="2800" dirty="0" smtClean="0">
              <a:solidFill>
                <a:srgbClr val="9933FF"/>
              </a:solidFill>
            </a:endParaRPr>
          </a:p>
          <a:p>
            <a:pPr>
              <a:buNone/>
            </a:pP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3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6286544" cy="185736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  <a:latin typeface="Gabriola" pitchFamily="82" charset="0"/>
              </a:rPr>
              <a:t>МЕСТО ВСТРЕЧИ.</a:t>
            </a:r>
            <a:br>
              <a:rPr lang="ru-RU" sz="4000" b="1" dirty="0" smtClean="0">
                <a:solidFill>
                  <a:srgbClr val="7030A0"/>
                </a:solidFill>
                <a:latin typeface="Gabriola" pitchFamily="82" charset="0"/>
              </a:rPr>
            </a:br>
            <a:r>
              <a:rPr lang="ru-RU" sz="40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Gabriola" pitchFamily="82" charset="0"/>
              </a:rPr>
              <a:t>Вы преследуете линейную функцию,  нарушившую закон </a:t>
            </a:r>
            <a:endParaRPr lang="ru-RU" sz="4000" b="1" dirty="0">
              <a:solidFill>
                <a:schemeClr val="accent4">
                  <a:lumMod val="95000"/>
                  <a:lumOff val="5000"/>
                </a:schemeClr>
              </a:solidFill>
              <a:latin typeface="Gabriola" pitchFamily="82" charset="0"/>
            </a:endParaRPr>
          </a:p>
        </p:txBody>
      </p:sp>
      <p:pic>
        <p:nvPicPr>
          <p:cNvPr id="2" name="Picture 7" descr="http://kinomax.by/uploads/posts/1986/19117/19117_st_6.jpg"/>
          <p:cNvPicPr>
            <a:picLocks noChangeAspect="1" noChangeArrowheads="1"/>
          </p:cNvPicPr>
          <p:nvPr/>
        </p:nvPicPr>
        <p:blipFill>
          <a:blip r:embed="rId2" cstate="print"/>
          <a:srcRect l="42480" t="8186" r="15039" b="18805"/>
          <a:stretch>
            <a:fillRect/>
          </a:stretch>
        </p:blipFill>
        <p:spPr bwMode="auto">
          <a:xfrm>
            <a:off x="7197876" y="0"/>
            <a:ext cx="1946124" cy="2214554"/>
          </a:xfrm>
          <a:prstGeom prst="ellipse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000108"/>
            <a:ext cx="9001156" cy="5132405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Движение задано графиком функции: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solidFill>
                  <a:schemeClr val="folHlink"/>
                </a:solidFill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002060"/>
                </a:solidFill>
              </a:rPr>
              <a:t>1) Ваше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ru-RU" dirty="0" smtClean="0">
                <a:solidFill>
                  <a:srgbClr val="FF0000"/>
                </a:solidFill>
              </a:rPr>
              <a:t>1 +</a:t>
            </a:r>
            <a:r>
              <a:rPr lang="en-US" dirty="0" smtClean="0">
                <a:solidFill>
                  <a:srgbClr val="FF0000"/>
                </a:solidFill>
              </a:rPr>
              <a:t>6x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ru-RU" dirty="0">
                <a:solidFill>
                  <a:srgbClr val="002060"/>
                </a:solidFill>
              </a:rPr>
              <a:t>а </a:t>
            </a:r>
            <a:r>
              <a:rPr lang="ru-RU" dirty="0" smtClean="0">
                <a:solidFill>
                  <a:srgbClr val="002060"/>
                </a:solidFill>
              </a:rPr>
              <a:t>1 преступника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6x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r>
              <a:rPr lang="ru-RU" dirty="0" smtClean="0">
                <a:solidFill>
                  <a:srgbClr val="002060"/>
                </a:solidFill>
              </a:rPr>
              <a:t>Ваше  </a:t>
            </a:r>
            <a:r>
              <a:rPr lang="en-US" dirty="0">
                <a:solidFill>
                  <a:srgbClr val="FF0000"/>
                </a:solidFill>
              </a:rPr>
              <a:t>y =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2x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  2 преступника  </a:t>
            </a:r>
            <a:r>
              <a:rPr lang="en-US" dirty="0">
                <a:solidFill>
                  <a:srgbClr val="FF0000"/>
                </a:solidFill>
              </a:rPr>
              <a:t>y =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ru-RU" dirty="0" smtClean="0">
                <a:solidFill>
                  <a:srgbClr val="FF0000"/>
                </a:solidFill>
              </a:rPr>
              <a:t> -8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3) Ваше  </a:t>
            </a:r>
            <a:r>
              <a:rPr lang="en-US" dirty="0" smtClean="0">
                <a:solidFill>
                  <a:srgbClr val="FF0000"/>
                </a:solidFill>
              </a:rPr>
              <a:t>y = </a:t>
            </a:r>
            <a:r>
              <a:rPr lang="ru-RU" dirty="0" smtClean="0">
                <a:solidFill>
                  <a:srgbClr val="FF0000"/>
                </a:solidFill>
              </a:rPr>
              <a:t>7-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 3 преступника  </a:t>
            </a:r>
            <a:r>
              <a:rPr lang="en-US" dirty="0" smtClean="0">
                <a:solidFill>
                  <a:srgbClr val="FF0000"/>
                </a:solidFill>
              </a:rPr>
              <a:t>y = x</a:t>
            </a:r>
            <a:r>
              <a:rPr lang="ru-RU" dirty="0" smtClean="0">
                <a:solidFill>
                  <a:srgbClr val="FF0000"/>
                </a:solidFill>
              </a:rPr>
              <a:t> -7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4) Ваше  </a:t>
            </a:r>
            <a:r>
              <a:rPr lang="en-US" dirty="0" smtClean="0">
                <a:solidFill>
                  <a:srgbClr val="FF0000"/>
                </a:solidFill>
              </a:rPr>
              <a:t>y = </a:t>
            </a:r>
            <a:r>
              <a:rPr lang="ru-RU" dirty="0" smtClean="0">
                <a:solidFill>
                  <a:srgbClr val="FF0000"/>
                </a:solidFill>
              </a:rPr>
              <a:t>0,5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4 преступника </a:t>
            </a:r>
            <a:r>
              <a:rPr lang="en-US" dirty="0" smtClean="0">
                <a:solidFill>
                  <a:srgbClr val="FF0000"/>
                </a:solidFill>
              </a:rPr>
              <a:t>y =</a:t>
            </a:r>
            <a:r>
              <a:rPr lang="ru-RU" dirty="0" smtClean="0">
                <a:solidFill>
                  <a:srgbClr val="FF0000"/>
                </a:solidFill>
              </a:rPr>
              <a:t>1+0,5х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5) Ваше  </a:t>
            </a:r>
            <a:r>
              <a:rPr lang="en-US" dirty="0" smtClean="0">
                <a:solidFill>
                  <a:srgbClr val="FF0000"/>
                </a:solidFill>
              </a:rPr>
              <a:t>y =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а   5 преступника  </a:t>
            </a:r>
            <a:r>
              <a:rPr lang="en-US" dirty="0" smtClean="0">
                <a:solidFill>
                  <a:srgbClr val="FF0000"/>
                </a:solidFill>
              </a:rPr>
              <a:t>y =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400" b="1" dirty="0" smtClean="0">
                <a:latin typeface="Gabriola" pitchFamily="82" charset="0"/>
              </a:rPr>
              <a:t>Найдите координаты точки встречи</a:t>
            </a:r>
          </a:p>
          <a:p>
            <a:pPr>
              <a:buNone/>
            </a:pPr>
            <a:endParaRPr lang="ru-RU" dirty="0" smtClean="0">
              <a:solidFill>
                <a:srgbClr val="9933FF"/>
              </a:solidFill>
            </a:endParaRPr>
          </a:p>
          <a:p>
            <a:pPr>
              <a:buNone/>
            </a:pP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3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28728" y="0"/>
            <a:ext cx="779303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МЕСТО ВСТРЕЧИ</a:t>
            </a:r>
            <a:endParaRPr kumimoji="0" lang="ru-RU" sz="5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00042"/>
            <a:ext cx="7793037" cy="1143000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FF0066"/>
                </a:solidFill>
                <a:latin typeface="Gabriola" pitchFamily="82" charset="0"/>
              </a:rPr>
              <a:t>Чтобы найти координаты точки встречи, нужно решить </a:t>
            </a:r>
            <a:r>
              <a:rPr lang="ru-RU" sz="4800" b="1" dirty="0" smtClean="0">
                <a:solidFill>
                  <a:srgbClr val="FF0066"/>
                </a:solidFill>
                <a:latin typeface="Gabriola" pitchFamily="82" charset="0"/>
              </a:rPr>
              <a:t>уравнение:</a:t>
            </a:r>
            <a:endParaRPr lang="ru-RU" sz="4800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85926"/>
            <a:ext cx="3429024" cy="411480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latin typeface="Gabriola" pitchFamily="82" charset="0"/>
              </a:rPr>
              <a:t>– </a:t>
            </a:r>
            <a:r>
              <a:rPr lang="ru-RU" sz="4400" b="1" dirty="0" smtClean="0">
                <a:latin typeface="Gabriola" pitchFamily="82" charset="0"/>
              </a:rPr>
              <a:t>2х</a:t>
            </a:r>
            <a:r>
              <a:rPr lang="en-US" sz="4400" b="1" dirty="0" smtClean="0">
                <a:latin typeface="Gabriola" pitchFamily="82" charset="0"/>
              </a:rPr>
              <a:t> </a:t>
            </a:r>
            <a:r>
              <a:rPr lang="en-US" sz="4400" b="1" dirty="0">
                <a:latin typeface="Gabriola" pitchFamily="82" charset="0"/>
              </a:rPr>
              <a:t>= </a:t>
            </a:r>
            <a:r>
              <a:rPr lang="ru-RU" sz="4400" b="1" dirty="0" smtClean="0">
                <a:latin typeface="Gabriola" pitchFamily="82" charset="0"/>
              </a:rPr>
              <a:t>2</a:t>
            </a:r>
            <a:r>
              <a:rPr lang="en-US" sz="4400" b="1" dirty="0" smtClean="0">
                <a:latin typeface="Gabriola" pitchFamily="82" charset="0"/>
              </a:rPr>
              <a:t>x – </a:t>
            </a:r>
            <a:r>
              <a:rPr lang="ru-RU" sz="4400" b="1" dirty="0" smtClean="0">
                <a:latin typeface="Gabriola" pitchFamily="82" charset="0"/>
              </a:rPr>
              <a:t>8</a:t>
            </a:r>
            <a:endParaRPr lang="en-US" sz="4400" b="1" dirty="0">
              <a:latin typeface="Gabriola" pitchFamily="82" charset="0"/>
            </a:endParaRPr>
          </a:p>
          <a:p>
            <a:pPr>
              <a:buNone/>
            </a:pPr>
            <a:r>
              <a:rPr lang="en-US" sz="4400" b="1" dirty="0" smtClean="0">
                <a:latin typeface="Gabriola" pitchFamily="82" charset="0"/>
              </a:rPr>
              <a:t>– </a:t>
            </a:r>
            <a:r>
              <a:rPr lang="ru-RU" sz="4400" b="1" dirty="0" smtClean="0">
                <a:latin typeface="Gabriola" pitchFamily="82" charset="0"/>
              </a:rPr>
              <a:t>4х</a:t>
            </a:r>
            <a:r>
              <a:rPr lang="en-US" sz="4400" b="1" dirty="0" smtClean="0">
                <a:latin typeface="Gabriola" pitchFamily="82" charset="0"/>
              </a:rPr>
              <a:t> </a:t>
            </a:r>
            <a:r>
              <a:rPr lang="en-US" sz="4400" b="1" dirty="0">
                <a:latin typeface="Gabriola" pitchFamily="82" charset="0"/>
              </a:rPr>
              <a:t>= </a:t>
            </a:r>
            <a:r>
              <a:rPr lang="en-US" sz="4400" b="1" dirty="0" smtClean="0">
                <a:latin typeface="Gabriola" pitchFamily="82" charset="0"/>
              </a:rPr>
              <a:t>– </a:t>
            </a:r>
            <a:r>
              <a:rPr lang="ru-RU" sz="4400" b="1" dirty="0" smtClean="0">
                <a:latin typeface="Gabriola" pitchFamily="82" charset="0"/>
              </a:rPr>
              <a:t>8</a:t>
            </a:r>
            <a:endParaRPr lang="en-US" sz="4400" b="1" dirty="0">
              <a:latin typeface="Gabriola" pitchFamily="82" charset="0"/>
            </a:endParaRPr>
          </a:p>
          <a:p>
            <a:pPr>
              <a:buFont typeface="Wingdings" pitchFamily="2" charset="2"/>
              <a:buNone/>
            </a:pPr>
            <a:r>
              <a:rPr lang="ru-RU" sz="4400" b="1" dirty="0" smtClean="0">
                <a:latin typeface="Gabriola" pitchFamily="82" charset="0"/>
              </a:rPr>
              <a:t>     х </a:t>
            </a:r>
            <a:r>
              <a:rPr lang="en-US" sz="4400" b="1" dirty="0" smtClean="0">
                <a:latin typeface="Gabriola" pitchFamily="82" charset="0"/>
              </a:rPr>
              <a:t>=</a:t>
            </a:r>
            <a:r>
              <a:rPr lang="ru-RU" sz="4400" b="1" dirty="0" smtClean="0">
                <a:latin typeface="Gabriola" pitchFamily="82" charset="0"/>
              </a:rPr>
              <a:t> 2 </a:t>
            </a:r>
            <a:endParaRPr lang="en-US" sz="4400" b="1" dirty="0">
              <a:latin typeface="Gabriola" pitchFamily="82" charset="0"/>
            </a:endParaRPr>
          </a:p>
          <a:p>
            <a:pPr>
              <a:buNone/>
            </a:pPr>
            <a:r>
              <a:rPr lang="en-US" sz="4400" b="1" dirty="0" smtClean="0">
                <a:latin typeface="Gabriola" pitchFamily="82" charset="0"/>
              </a:rPr>
              <a:t>y </a:t>
            </a:r>
            <a:r>
              <a:rPr lang="en-US" sz="4400" b="1" dirty="0">
                <a:latin typeface="Gabriola" pitchFamily="82" charset="0"/>
              </a:rPr>
              <a:t>= </a:t>
            </a:r>
            <a:r>
              <a:rPr lang="en-US" sz="4400" b="1" dirty="0" smtClean="0">
                <a:latin typeface="Gabriola" pitchFamily="82" charset="0"/>
              </a:rPr>
              <a:t>– </a:t>
            </a:r>
            <a:r>
              <a:rPr lang="ru-RU" sz="4400" b="1" dirty="0" smtClean="0">
                <a:latin typeface="Gabriola" pitchFamily="82" charset="0"/>
              </a:rPr>
              <a:t>2</a:t>
            </a:r>
            <a:r>
              <a:rPr lang="en-US" sz="4400" b="1" dirty="0" smtClean="0">
                <a:latin typeface="Gabriola" pitchFamily="82" charset="0"/>
                <a:cs typeface="Tahoma" pitchFamily="34" charset="0"/>
              </a:rPr>
              <a:t>·</a:t>
            </a:r>
            <a:r>
              <a:rPr lang="ru-RU" sz="4400" b="1" dirty="0" smtClean="0">
                <a:latin typeface="Gabriola" pitchFamily="82" charset="0"/>
                <a:cs typeface="Tahoma" pitchFamily="34" charset="0"/>
              </a:rPr>
              <a:t> </a:t>
            </a:r>
            <a:r>
              <a:rPr lang="ru-RU" sz="4400" b="1" dirty="0" smtClean="0">
                <a:latin typeface="Gabriola" pitchFamily="82" charset="0"/>
              </a:rPr>
              <a:t>2</a:t>
            </a:r>
            <a:r>
              <a:rPr lang="en-US" sz="4400" b="1" dirty="0" smtClean="0">
                <a:latin typeface="Gabriola" pitchFamily="82" charset="0"/>
              </a:rPr>
              <a:t> </a:t>
            </a:r>
            <a:r>
              <a:rPr lang="en-US" sz="4400" b="1" dirty="0">
                <a:latin typeface="Gabriola" pitchFamily="82" charset="0"/>
              </a:rPr>
              <a:t>=</a:t>
            </a:r>
            <a:r>
              <a:rPr lang="ru-RU" sz="4400" b="1" dirty="0">
                <a:latin typeface="Gabriola" pitchFamily="82" charset="0"/>
              </a:rPr>
              <a:t> </a:t>
            </a:r>
            <a:r>
              <a:rPr lang="en-US" sz="4400" b="1" dirty="0" smtClean="0">
                <a:latin typeface="Gabriola" pitchFamily="82" charset="0"/>
              </a:rPr>
              <a:t>–</a:t>
            </a:r>
            <a:r>
              <a:rPr lang="ru-RU" sz="4400" b="1" dirty="0" smtClean="0">
                <a:latin typeface="Gabriola" pitchFamily="82" charset="0"/>
              </a:rPr>
              <a:t>4</a:t>
            </a:r>
            <a:r>
              <a:rPr lang="en-US" sz="4400" b="1" dirty="0" smtClean="0">
                <a:latin typeface="Gabriola" pitchFamily="82" charset="0"/>
              </a:rPr>
              <a:t> </a:t>
            </a:r>
            <a:endParaRPr lang="en-US" sz="4400" b="1" dirty="0">
              <a:latin typeface="Gabriola" pitchFamily="82" charset="0"/>
            </a:endParaRPr>
          </a:p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(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2 </a:t>
            </a:r>
            <a:r>
              <a:rPr lang="en-US" sz="4400" b="1" dirty="0">
                <a:solidFill>
                  <a:srgbClr val="C00000"/>
                </a:solidFill>
                <a:latin typeface="Gabriola" pitchFamily="82" charset="0"/>
              </a:rPr>
              <a:t>;</a:t>
            </a:r>
            <a:r>
              <a:rPr lang="ru-RU" sz="4400" b="1" dirty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–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4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) </a:t>
            </a:r>
            <a:r>
              <a:rPr lang="en-US" sz="4400" b="1" dirty="0">
                <a:solidFill>
                  <a:srgbClr val="C00000"/>
                </a:solidFill>
                <a:latin typeface="Gabriola" pitchFamily="82" charset="0"/>
              </a:rPr>
              <a:t>– </a:t>
            </a:r>
            <a:r>
              <a:rPr lang="ru-RU" sz="4400" b="1" dirty="0">
                <a:solidFill>
                  <a:srgbClr val="C00000"/>
                </a:solidFill>
                <a:latin typeface="Gabriola" pitchFamily="82" charset="0"/>
              </a:rPr>
              <a:t>точка 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встречи</a:t>
            </a:r>
            <a:endParaRPr lang="ru-RU" sz="44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43438" y="1857364"/>
            <a:ext cx="342902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7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–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х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 = x –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7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Gabriola" pitchFamily="82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–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2х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 = –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14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Gabriola" pitchFamily="82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     х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=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 7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Gabriola" pitchFamily="82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y =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7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–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7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 =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 0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</a:rPr>
              <a:t>(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</a:rPr>
              <a:t>7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</a:rPr>
              <a:t>;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</a:rPr>
              <a:t> 0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</a:rPr>
              <a:t>) –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</a:rPr>
              <a:t>точка встречи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briola" pitchFamily="82" charset="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3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428604"/>
            <a:ext cx="7793037" cy="85723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66"/>
                </a:solidFill>
                <a:latin typeface="Gabriola" pitchFamily="82" charset="0"/>
              </a:rPr>
              <a:t>ОЦЕНИТЕ  СЕБЯ:</a:t>
            </a:r>
            <a:endParaRPr lang="ru-RU" sz="4800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85926"/>
            <a:ext cx="7858180" cy="4471990"/>
          </a:xfrm>
        </p:spPr>
        <p:txBody>
          <a:bodyPr/>
          <a:lstStyle/>
          <a:p>
            <a:pPr indent="19050">
              <a:buNone/>
            </a:pPr>
            <a:r>
              <a:rPr lang="ru-RU" sz="4800" b="1" dirty="0" smtClean="0">
                <a:latin typeface="Calibri" pitchFamily="34" charset="0"/>
                <a:cs typeface="Calibri" pitchFamily="34" charset="0"/>
              </a:rPr>
              <a:t>Каждый правильный ответ -</a:t>
            </a:r>
            <a:r>
              <a:rPr lang="ru-RU" sz="48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ru-RU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48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БАЛЛ.</a:t>
            </a:r>
          </a:p>
          <a:p>
            <a:pPr indent="19050">
              <a:buNone/>
            </a:pPr>
            <a:r>
              <a:rPr lang="ru-RU" sz="48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Максимально – 7 баллов </a:t>
            </a:r>
          </a:p>
          <a:p>
            <a:pPr>
              <a:buNone/>
            </a:pPr>
            <a:endParaRPr lang="ru-RU" sz="3600" b="1" dirty="0" smtClean="0">
              <a:latin typeface="Gabriola" pitchFamily="82" charset="0"/>
            </a:endParaRPr>
          </a:p>
          <a:p>
            <a:pPr>
              <a:buNone/>
            </a:pPr>
            <a:endParaRPr lang="ru-RU" sz="3600" b="1" dirty="0" smtClean="0">
              <a:latin typeface="Gabriola" pitchFamily="82" charset="0"/>
            </a:endParaRPr>
          </a:p>
          <a:p>
            <a:pPr>
              <a:buNone/>
            </a:pPr>
            <a:endParaRPr lang="ru-RU" sz="44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3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51520" y="1412775"/>
            <a:ext cx="4824536" cy="5328592"/>
          </a:xfrm>
          <a:prstGeom prst="rect">
            <a:avLst/>
          </a:prstGeom>
          <a:ln>
            <a:solidFill>
              <a:srgbClr val="0000CC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95963" y="1844675"/>
            <a:ext cx="2176462" cy="1114425"/>
            <a:chOff x="884" y="1005"/>
            <a:chExt cx="1371" cy="702"/>
          </a:xfrm>
        </p:grpSpPr>
        <p:sp>
          <p:nvSpPr>
            <p:cNvPr id="215044" name="Rectangle 4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45" name="Object 5"/>
            <p:cNvGraphicFramePr>
              <a:graphicFrameLocks noChangeAspect="1"/>
            </p:cNvGraphicFramePr>
            <p:nvPr/>
          </p:nvGraphicFramePr>
          <p:xfrm>
            <a:off x="965" y="1005"/>
            <a:ext cx="1290" cy="702"/>
          </p:xfrm>
          <a:graphic>
            <a:graphicData uri="http://schemas.openxmlformats.org/presentationml/2006/ole">
              <p:oleObj spid="_x0000_s163872" name="Формула" r:id="rId3" imgW="685800" imgH="393700" progId="Equation.3">
                <p:embed/>
              </p:oleObj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95963" y="3101975"/>
            <a:ext cx="2139950" cy="1079500"/>
            <a:chOff x="884" y="1026"/>
            <a:chExt cx="1348" cy="680"/>
          </a:xfrm>
        </p:grpSpPr>
        <p:sp>
          <p:nvSpPr>
            <p:cNvPr id="215047" name="Rectangle 7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48" name="Object 8"/>
            <p:cNvGraphicFramePr>
              <a:graphicFrameLocks noChangeAspect="1"/>
            </p:cNvGraphicFramePr>
            <p:nvPr/>
          </p:nvGraphicFramePr>
          <p:xfrm>
            <a:off x="989" y="1175"/>
            <a:ext cx="1243" cy="362"/>
          </p:xfrm>
          <a:graphic>
            <a:graphicData uri="http://schemas.openxmlformats.org/presentationml/2006/ole">
              <p:oleObj spid="_x0000_s163873" name="Формула" r:id="rId4" imgW="660113" imgH="203112" progId="Equation.3">
                <p:embed/>
              </p:oleObj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91200" y="4325938"/>
            <a:ext cx="2201863" cy="1079500"/>
            <a:chOff x="3830" y="1002"/>
            <a:chExt cx="1387" cy="680"/>
          </a:xfrm>
        </p:grpSpPr>
        <p:sp>
          <p:nvSpPr>
            <p:cNvPr id="215050" name="Rectangle 10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51" name="Object 11"/>
            <p:cNvGraphicFramePr>
              <a:graphicFrameLocks noChangeAspect="1"/>
            </p:cNvGraphicFramePr>
            <p:nvPr/>
          </p:nvGraphicFramePr>
          <p:xfrm>
            <a:off x="3830" y="1151"/>
            <a:ext cx="1387" cy="362"/>
          </p:xfrm>
          <a:graphic>
            <a:graphicData uri="http://schemas.openxmlformats.org/presentationml/2006/ole">
              <p:oleObj spid="_x0000_s163874" name="Формула" r:id="rId5" imgW="736600" imgH="203200" progId="Equation.3">
                <p:embed/>
              </p:oleObj>
            </a:graphicData>
          </a:graphic>
        </p:graphicFrame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705478" y="5516564"/>
            <a:ext cx="2179638" cy="1112838"/>
            <a:chOff x="3776" y="981"/>
            <a:chExt cx="1373" cy="701"/>
          </a:xfrm>
        </p:grpSpPr>
        <p:sp>
          <p:nvSpPr>
            <p:cNvPr id="215053" name="Rectangle 13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54" name="Object 14"/>
            <p:cNvGraphicFramePr>
              <a:graphicFrameLocks noChangeAspect="1"/>
            </p:cNvGraphicFramePr>
            <p:nvPr/>
          </p:nvGraphicFramePr>
          <p:xfrm>
            <a:off x="3776" y="981"/>
            <a:ext cx="1373" cy="630"/>
          </p:xfrm>
          <a:graphic>
            <a:graphicData uri="http://schemas.openxmlformats.org/presentationml/2006/ole">
              <p:oleObj spid="_x0000_s163875" name="Формула" r:id="rId6" imgW="812447" imgH="393529" progId="Equation.3">
                <p:embed/>
              </p:oleObj>
            </a:graphicData>
          </a:graphic>
        </p:graphicFrame>
      </p:grpSp>
      <p:graphicFrame>
        <p:nvGraphicFramePr>
          <p:cNvPr id="215055" name="Object 15"/>
          <p:cNvGraphicFramePr>
            <a:graphicFrameLocks noGrp="1" noChangeAspect="1"/>
          </p:cNvGraphicFramePr>
          <p:nvPr>
            <p:ph/>
          </p:nvPr>
        </p:nvGraphicFramePr>
        <p:xfrm>
          <a:off x="214282" y="1071546"/>
          <a:ext cx="4819278" cy="5256584"/>
        </p:xfrm>
        <a:graphic>
          <a:graphicData uri="http://schemas.openxmlformats.org/presentationml/2006/ole">
            <p:oleObj spid="_x0000_s163876" name="GraphC" r:id="rId7" imgW="4248150" imgH="4705350" progId="">
              <p:embed/>
            </p:oleObj>
          </a:graphicData>
        </a:graphic>
      </p:graphicFrame>
      <p:sp>
        <p:nvSpPr>
          <p:cNvPr id="215057" name="Oval 17"/>
          <p:cNvSpPr>
            <a:spLocks noChangeArrowheads="1"/>
          </p:cNvSpPr>
          <p:nvPr/>
        </p:nvSpPr>
        <p:spPr bwMode="auto">
          <a:xfrm>
            <a:off x="8027988" y="3284539"/>
            <a:ext cx="576460" cy="57527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58" name="Oval 18"/>
          <p:cNvSpPr>
            <a:spLocks noChangeArrowheads="1"/>
          </p:cNvSpPr>
          <p:nvPr/>
        </p:nvSpPr>
        <p:spPr bwMode="auto">
          <a:xfrm>
            <a:off x="8027988" y="4508501"/>
            <a:ext cx="576460" cy="57527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59" name="Oval 19"/>
          <p:cNvSpPr>
            <a:spLocks noChangeArrowheads="1"/>
          </p:cNvSpPr>
          <p:nvPr/>
        </p:nvSpPr>
        <p:spPr bwMode="auto">
          <a:xfrm>
            <a:off x="8027988" y="5734051"/>
            <a:ext cx="576460" cy="57527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60" name="Oval 20"/>
          <p:cNvSpPr>
            <a:spLocks noChangeArrowheads="1"/>
          </p:cNvSpPr>
          <p:nvPr/>
        </p:nvSpPr>
        <p:spPr bwMode="auto">
          <a:xfrm>
            <a:off x="8027988" y="2060576"/>
            <a:ext cx="576460" cy="575270"/>
          </a:xfrm>
          <a:prstGeom prst="ellipse">
            <a:avLst/>
          </a:prstGeom>
          <a:solidFill>
            <a:srgbClr val="993366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350963" y="0"/>
            <a:ext cx="779303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ФОТОРОБОТ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                                           </a:t>
            </a:r>
            <a:r>
              <a:rPr lang="ru-RU" sz="48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4 подозреваемых:</a:t>
            </a:r>
            <a:endParaRPr kumimoji="0" lang="ru-RU" sz="48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4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1472" y="6519446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500"/>
                                        <p:tgtEl>
                                          <p:spTgt spid="21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500"/>
                                        <p:tgtEl>
                                          <p:spTgt spid="21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8" dur="500"/>
                                        <p:tgtEl>
                                          <p:spTgt spid="21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4" dur="500"/>
                                        <p:tgtEl>
                                          <p:spTgt spid="21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15057" grpId="0" animBg="1"/>
      <p:bldP spid="215058" grpId="0" animBg="1"/>
      <p:bldP spid="215059" grpId="0" animBg="1"/>
      <p:bldP spid="2150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785786" y="1214422"/>
            <a:ext cx="4106166" cy="4429156"/>
          </a:xfrm>
          <a:prstGeom prst="rect">
            <a:avLst/>
          </a:prstGeom>
          <a:ln>
            <a:solidFill>
              <a:srgbClr val="0000CC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627063"/>
            <a:r>
              <a:rPr lang="ru-RU" sz="4000" dirty="0" smtClean="0"/>
              <a:t>1 верный ответ -</a:t>
            </a:r>
            <a:r>
              <a:rPr lang="ru-RU" sz="4000" dirty="0" smtClean="0">
                <a:solidFill>
                  <a:srgbClr val="FF0066"/>
                </a:solidFill>
              </a:rPr>
              <a:t>1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66"/>
                </a:solidFill>
              </a:rPr>
              <a:t> БАЛЛ </a:t>
            </a:r>
            <a:endParaRPr lang="ru-RU" sz="4000" dirty="0">
              <a:solidFill>
                <a:srgbClr val="FF0066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95963" y="1844675"/>
            <a:ext cx="2176462" cy="1114425"/>
            <a:chOff x="884" y="1005"/>
            <a:chExt cx="1371" cy="702"/>
          </a:xfrm>
        </p:grpSpPr>
        <p:sp>
          <p:nvSpPr>
            <p:cNvPr id="215044" name="Rectangle 4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45" name="Object 5"/>
            <p:cNvGraphicFramePr>
              <a:graphicFrameLocks noChangeAspect="1"/>
            </p:cNvGraphicFramePr>
            <p:nvPr/>
          </p:nvGraphicFramePr>
          <p:xfrm>
            <a:off x="965" y="1005"/>
            <a:ext cx="1290" cy="702"/>
          </p:xfrm>
          <a:graphic>
            <a:graphicData uri="http://schemas.openxmlformats.org/presentationml/2006/ole">
              <p:oleObj spid="_x0000_s184351" name="Формула" r:id="rId3" imgW="685800" imgH="393700" progId="Equation.3">
                <p:embed/>
              </p:oleObj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795963" y="3101975"/>
            <a:ext cx="2139950" cy="1079500"/>
            <a:chOff x="884" y="1026"/>
            <a:chExt cx="1348" cy="680"/>
          </a:xfrm>
        </p:grpSpPr>
        <p:sp>
          <p:nvSpPr>
            <p:cNvPr id="215047" name="Rectangle 7"/>
            <p:cNvSpPr>
              <a:spLocks noChangeArrowheads="1"/>
            </p:cNvSpPr>
            <p:nvPr/>
          </p:nvSpPr>
          <p:spPr bwMode="auto">
            <a:xfrm>
              <a:off x="884" y="1026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48" name="Object 8"/>
            <p:cNvGraphicFramePr>
              <a:graphicFrameLocks noChangeAspect="1"/>
            </p:cNvGraphicFramePr>
            <p:nvPr/>
          </p:nvGraphicFramePr>
          <p:xfrm>
            <a:off x="989" y="1175"/>
            <a:ext cx="1243" cy="362"/>
          </p:xfrm>
          <a:graphic>
            <a:graphicData uri="http://schemas.openxmlformats.org/presentationml/2006/ole">
              <p:oleObj spid="_x0000_s184352" name="Формула" r:id="rId4" imgW="660113" imgH="203112" progId="Equation.3">
                <p:embed/>
              </p:oleObj>
            </a:graphicData>
          </a:graphic>
        </p:graphicFrame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91200" y="4325938"/>
            <a:ext cx="2201863" cy="1079500"/>
            <a:chOff x="3830" y="1002"/>
            <a:chExt cx="1387" cy="680"/>
          </a:xfrm>
        </p:grpSpPr>
        <p:sp>
          <p:nvSpPr>
            <p:cNvPr id="215050" name="Rectangle 10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51" name="Object 11"/>
            <p:cNvGraphicFramePr>
              <a:graphicFrameLocks noChangeAspect="1"/>
            </p:cNvGraphicFramePr>
            <p:nvPr/>
          </p:nvGraphicFramePr>
          <p:xfrm>
            <a:off x="3830" y="1151"/>
            <a:ext cx="1387" cy="362"/>
          </p:xfrm>
          <a:graphic>
            <a:graphicData uri="http://schemas.openxmlformats.org/presentationml/2006/ole">
              <p:oleObj spid="_x0000_s184353" name="Формула" r:id="rId5" imgW="736600" imgH="203200" progId="Equation.3">
                <p:embed/>
              </p:oleObj>
            </a:graphicData>
          </a:graphic>
        </p:graphicFrame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705478" y="5516564"/>
            <a:ext cx="2179638" cy="1112838"/>
            <a:chOff x="3776" y="981"/>
            <a:chExt cx="1373" cy="701"/>
          </a:xfrm>
        </p:grpSpPr>
        <p:sp>
          <p:nvSpPr>
            <p:cNvPr id="215053" name="Rectangle 13"/>
            <p:cNvSpPr>
              <a:spLocks noChangeArrowheads="1"/>
            </p:cNvSpPr>
            <p:nvPr/>
          </p:nvSpPr>
          <p:spPr bwMode="auto">
            <a:xfrm>
              <a:off x="3833" y="1002"/>
              <a:ext cx="1316" cy="680"/>
            </a:xfrm>
            <a:prstGeom prst="rect">
              <a:avLst/>
            </a:prstGeom>
            <a:ln>
              <a:solidFill>
                <a:srgbClr val="0000CC"/>
              </a:solidFill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ru-RU" sz="3200" b="1" i="1">
                <a:solidFill>
                  <a:srgbClr val="000099"/>
                </a:solidFill>
              </a:endParaRPr>
            </a:p>
          </p:txBody>
        </p:sp>
        <p:graphicFrame>
          <p:nvGraphicFramePr>
            <p:cNvPr id="215054" name="Object 14"/>
            <p:cNvGraphicFramePr>
              <a:graphicFrameLocks noChangeAspect="1"/>
            </p:cNvGraphicFramePr>
            <p:nvPr/>
          </p:nvGraphicFramePr>
          <p:xfrm>
            <a:off x="3776" y="981"/>
            <a:ext cx="1373" cy="630"/>
          </p:xfrm>
          <a:graphic>
            <a:graphicData uri="http://schemas.openxmlformats.org/presentationml/2006/ole">
              <p:oleObj spid="_x0000_s184354" name="Формула" r:id="rId6" imgW="812447" imgH="393529" progId="Equation.3">
                <p:embed/>
              </p:oleObj>
            </a:graphicData>
          </a:graphic>
        </p:graphicFrame>
      </p:grpSp>
      <p:sp>
        <p:nvSpPr>
          <p:cNvPr id="215057" name="Oval 17"/>
          <p:cNvSpPr>
            <a:spLocks noChangeArrowheads="1"/>
          </p:cNvSpPr>
          <p:nvPr/>
        </p:nvSpPr>
        <p:spPr bwMode="auto">
          <a:xfrm>
            <a:off x="8027988" y="3284539"/>
            <a:ext cx="576460" cy="57527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58" name="Oval 18"/>
          <p:cNvSpPr>
            <a:spLocks noChangeArrowheads="1"/>
          </p:cNvSpPr>
          <p:nvPr/>
        </p:nvSpPr>
        <p:spPr bwMode="auto">
          <a:xfrm>
            <a:off x="8027988" y="4508501"/>
            <a:ext cx="576460" cy="57527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59" name="Oval 19"/>
          <p:cNvSpPr>
            <a:spLocks noChangeArrowheads="1"/>
          </p:cNvSpPr>
          <p:nvPr/>
        </p:nvSpPr>
        <p:spPr bwMode="auto">
          <a:xfrm>
            <a:off x="8027988" y="5734051"/>
            <a:ext cx="576460" cy="57527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15060" name="Oval 20"/>
          <p:cNvSpPr>
            <a:spLocks noChangeArrowheads="1"/>
          </p:cNvSpPr>
          <p:nvPr/>
        </p:nvSpPr>
        <p:spPr bwMode="auto">
          <a:xfrm>
            <a:off x="8027988" y="2060576"/>
            <a:ext cx="576460" cy="575270"/>
          </a:xfrm>
          <a:prstGeom prst="ellipse">
            <a:avLst/>
          </a:prstGeom>
          <a:solidFill>
            <a:srgbClr val="993366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1350963" y="0"/>
            <a:ext cx="779303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ФОТОРОБОТ преступника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                                           </a:t>
            </a: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4 подозреваемых: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214282" y="142852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4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6519446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5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350963" y="0"/>
            <a:ext cx="779303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Детектор лжи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                                           </a:t>
            </a: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2 подозреваемых: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428736"/>
            <a:ext cx="243368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ах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b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</a:t>
            </a:r>
            <a:r>
              <a:rPr lang="ru-RU" sz="5400" b="1" dirty="0" err="1" smtClean="0">
                <a:solidFill>
                  <a:srgbClr val="002060"/>
                </a:solidFill>
                <a:latin typeface="Gabriola" pitchFamily="82" charset="0"/>
              </a:rPr>
              <a:t>сх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d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. </a:t>
            </a:r>
            <a:endParaRPr lang="ru-RU" sz="5400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30" name="Picture 2" descr="рис30"/>
          <p:cNvPicPr>
            <a:picLocks noChangeAspect="1" noChangeArrowheads="1"/>
          </p:cNvPicPr>
          <p:nvPr/>
        </p:nvPicPr>
        <p:blipFill>
          <a:blip r:embed="rId2" cstate="print"/>
          <a:srcRect l="19005" t="7611" r="11149" b="16278"/>
          <a:stretch>
            <a:fillRect/>
          </a:stretch>
        </p:blipFill>
        <p:spPr bwMode="auto">
          <a:xfrm>
            <a:off x="357158" y="1000108"/>
            <a:ext cx="45506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4607181" y="3071810"/>
            <a:ext cx="4536819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</a:rPr>
              <a:t>4 заявления свидетелей:</a:t>
            </a:r>
            <a:endParaRPr lang="ru-RU" sz="4400" b="1" kern="0" dirty="0">
              <a:solidFill>
                <a:srgbClr val="7030A0"/>
              </a:solidFill>
              <a:latin typeface="Gabriola" pitchFamily="8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863987">
            <a:off x="2143971" y="5127963"/>
            <a:ext cx="3493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abriola" pitchFamily="82" charset="0"/>
              </a:rPr>
              <a:t>КАКОЙ СВИДЕТЕЛЬ СКАЗАЛ ПРАВДУ???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429256" y="3714752"/>
            <a:ext cx="342902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 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 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 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.</a:t>
            </a:r>
            <a:endParaRPr lang="ru-RU" sz="44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5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350963" y="0"/>
            <a:ext cx="779303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Детектор лжи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                                           </a:t>
            </a: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2 подозреваемых: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428736"/>
            <a:ext cx="243368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ах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b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</a:t>
            </a:r>
            <a:r>
              <a:rPr lang="ru-RU" sz="5400" b="1" dirty="0" err="1" smtClean="0">
                <a:solidFill>
                  <a:srgbClr val="002060"/>
                </a:solidFill>
                <a:latin typeface="Gabriola" pitchFamily="82" charset="0"/>
              </a:rPr>
              <a:t>сх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d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. </a:t>
            </a:r>
            <a:endParaRPr lang="ru-RU" sz="5400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150529" name="Picture 1" descr="рис13"/>
          <p:cNvPicPr>
            <a:picLocks noChangeAspect="1" noChangeArrowheads="1"/>
          </p:cNvPicPr>
          <p:nvPr/>
        </p:nvPicPr>
        <p:blipFill>
          <a:blip r:embed="rId2" cstate="print"/>
          <a:srcRect l="19672" t="6565" r="9836" b="10278"/>
          <a:stretch>
            <a:fillRect/>
          </a:stretch>
        </p:blipFill>
        <p:spPr bwMode="auto">
          <a:xfrm>
            <a:off x="285720" y="1643050"/>
            <a:ext cx="44460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4607181" y="3071810"/>
            <a:ext cx="4536819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4400" b="1" kern="0" smtClean="0">
                <a:solidFill>
                  <a:srgbClr val="7030A0"/>
                </a:solidFill>
                <a:latin typeface="Gabriola" pitchFamily="82" charset="0"/>
              </a:rPr>
              <a:t>4 заявления свидетелей</a:t>
            </a: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</a:rPr>
              <a:t>:</a:t>
            </a:r>
            <a:endParaRPr lang="ru-RU" sz="4400" b="1" kern="0" dirty="0">
              <a:solidFill>
                <a:srgbClr val="7030A0"/>
              </a:solidFill>
              <a:latin typeface="Gabriola" pitchFamily="8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9863987">
            <a:off x="1858218" y="4887401"/>
            <a:ext cx="3493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abriola" pitchFamily="82" charset="0"/>
              </a:rPr>
              <a:t>КАКОЙ СВИДЕТЕЛЬ СКАЗАЛ ПРАВДУ???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286380" y="3643314"/>
            <a:ext cx="342902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 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</a:t>
            </a:r>
          </a:p>
          <a:p>
            <a:pPr marL="742950" indent="-742950">
              <a:buFontTx/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 </a:t>
            </a:r>
          </a:p>
          <a:p>
            <a:pPr marL="742950" indent="-742950">
              <a:buFontTx/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 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.</a:t>
            </a:r>
            <a:endParaRPr lang="ru-RU" sz="44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5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350963" y="0"/>
            <a:ext cx="779303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Детектор лжи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                                           </a:t>
            </a: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2 подозреваемых: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428736"/>
            <a:ext cx="243368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ах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b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</a:t>
            </a:r>
            <a:r>
              <a:rPr lang="ru-RU" sz="5400" b="1" dirty="0" err="1" smtClean="0">
                <a:solidFill>
                  <a:srgbClr val="002060"/>
                </a:solidFill>
                <a:latin typeface="Gabriola" pitchFamily="82" charset="0"/>
              </a:rPr>
              <a:t>сх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d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. </a:t>
            </a:r>
            <a:endParaRPr lang="ru-RU" sz="5400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5429256" y="3786190"/>
            <a:ext cx="342902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 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 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 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.</a:t>
            </a:r>
            <a:endParaRPr lang="ru-RU" sz="44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pic>
        <p:nvPicPr>
          <p:cNvPr id="30" name="Picture 2" descr="рис30"/>
          <p:cNvPicPr>
            <a:picLocks noChangeAspect="1" noChangeArrowheads="1"/>
          </p:cNvPicPr>
          <p:nvPr/>
        </p:nvPicPr>
        <p:blipFill>
          <a:blip r:embed="rId2" cstate="print"/>
          <a:srcRect l="19005" t="7611" r="11149" b="16278"/>
          <a:stretch>
            <a:fillRect/>
          </a:stretch>
        </p:blipFill>
        <p:spPr bwMode="auto">
          <a:xfrm>
            <a:off x="214282" y="1928802"/>
            <a:ext cx="45506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4607181" y="3071810"/>
            <a:ext cx="4536819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</a:rPr>
              <a:t>4 заявления свидетелей:</a:t>
            </a:r>
            <a:endParaRPr lang="ru-RU" sz="4400" b="1" kern="0" dirty="0">
              <a:solidFill>
                <a:srgbClr val="7030A0"/>
              </a:solidFill>
              <a:latin typeface="Gabriola" pitchFamily="8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863987">
            <a:off x="2143971" y="5127963"/>
            <a:ext cx="3493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abriola" pitchFamily="82" charset="0"/>
              </a:rPr>
              <a:t>КАКОЙ СВИДЕТЕЛЬ СКАЗАЛ ПРАВДУ???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85728"/>
            <a:ext cx="7772400" cy="4257676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8800" b="1" dirty="0" smtClean="0">
                <a:solidFill>
                  <a:srgbClr val="FF0066"/>
                </a:solidFill>
                <a:latin typeface="Gabriola" pitchFamily="82" charset="0"/>
              </a:rPr>
              <a:t>В мире функций и чисел</a:t>
            </a:r>
            <a:endParaRPr lang="ru-RU" sz="8800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pic>
        <p:nvPicPr>
          <p:cNvPr id="4" name="Picture 2" descr="ф001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000240"/>
            <a:ext cx="3240087" cy="906463"/>
          </a:xfrm>
          <a:prstGeom prst="rect">
            <a:avLst/>
          </a:prstGeom>
          <a:noFill/>
          <a:ln/>
        </p:spPr>
      </p:pic>
      <p:pic>
        <p:nvPicPr>
          <p:cNvPr id="5" name="Picture 13" descr="ф0015_"/>
          <p:cNvPicPr>
            <a:picLocks noChangeAspect="1" noChangeArrowheads="1"/>
          </p:cNvPicPr>
          <p:nvPr/>
        </p:nvPicPr>
        <p:blipFill>
          <a:blip r:embed="rId3" cstate="print"/>
          <a:srcRect r="4915"/>
          <a:stretch>
            <a:fillRect/>
          </a:stretch>
        </p:blipFill>
        <p:spPr bwMode="auto">
          <a:xfrm>
            <a:off x="5857884" y="1857364"/>
            <a:ext cx="3286116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http://st03.kakprosto.ru/images/article/2011/10/17/1_5254fd69b3df05254fd69b3e2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571744"/>
            <a:ext cx="5000660" cy="3750495"/>
          </a:xfrm>
          <a:prstGeom prst="ellipse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5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350963" y="0"/>
            <a:ext cx="779303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Детектор лжи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                                           </a:t>
            </a: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  <a:ea typeface="+mj-ea"/>
                <a:cs typeface="+mj-cs"/>
              </a:rPr>
              <a:t>2 подозреваемых: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428736"/>
            <a:ext cx="243368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ах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b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</a:t>
            </a:r>
          </a:p>
          <a:p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у = </a:t>
            </a:r>
            <a:r>
              <a:rPr lang="ru-RU" sz="5400" b="1" dirty="0" err="1" smtClean="0">
                <a:solidFill>
                  <a:srgbClr val="002060"/>
                </a:solidFill>
                <a:latin typeface="Gabriola" pitchFamily="82" charset="0"/>
              </a:rPr>
              <a:t>сх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 + </a:t>
            </a:r>
            <a:r>
              <a:rPr lang="en-US" sz="5400" b="1" dirty="0" smtClean="0">
                <a:solidFill>
                  <a:srgbClr val="002060"/>
                </a:solidFill>
                <a:latin typeface="Gabriola" pitchFamily="82" charset="0"/>
              </a:rPr>
              <a:t>d</a:t>
            </a:r>
            <a:r>
              <a:rPr lang="ru-RU" sz="5400" b="1" dirty="0" smtClean="0">
                <a:solidFill>
                  <a:srgbClr val="002060"/>
                </a:solidFill>
                <a:latin typeface="Gabriola" pitchFamily="82" charset="0"/>
              </a:rPr>
              <a:t>. </a:t>
            </a:r>
            <a:endParaRPr lang="ru-RU" sz="5400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150529" name="Picture 1" descr="рис13"/>
          <p:cNvPicPr>
            <a:picLocks noChangeAspect="1" noChangeArrowheads="1"/>
          </p:cNvPicPr>
          <p:nvPr/>
        </p:nvPicPr>
        <p:blipFill>
          <a:blip r:embed="rId2" cstate="print"/>
          <a:srcRect l="19672" t="6565" r="9836" b="10278"/>
          <a:stretch>
            <a:fillRect/>
          </a:stretch>
        </p:blipFill>
        <p:spPr bwMode="auto">
          <a:xfrm>
            <a:off x="285720" y="1643050"/>
            <a:ext cx="44460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4607181" y="3071810"/>
            <a:ext cx="4536819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lang="ru-RU" sz="4400" b="1" kern="0" smtClean="0">
                <a:solidFill>
                  <a:srgbClr val="7030A0"/>
                </a:solidFill>
                <a:latin typeface="Gabriola" pitchFamily="82" charset="0"/>
              </a:rPr>
              <a:t>4 заявления свидетелей</a:t>
            </a:r>
            <a:r>
              <a:rPr lang="ru-RU" sz="4400" b="1" kern="0" dirty="0" smtClean="0">
                <a:solidFill>
                  <a:srgbClr val="7030A0"/>
                </a:solidFill>
                <a:latin typeface="Gabriola" pitchFamily="82" charset="0"/>
              </a:rPr>
              <a:t>:</a:t>
            </a:r>
            <a:endParaRPr lang="ru-RU" sz="4400" b="1" kern="0" dirty="0">
              <a:solidFill>
                <a:srgbClr val="7030A0"/>
              </a:solidFill>
              <a:latin typeface="Gabriola" pitchFamily="8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29256" y="3786190"/>
            <a:ext cx="342902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 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 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</a:t>
            </a:r>
          </a:p>
          <a:p>
            <a:pPr marL="742950" indent="-742950">
              <a:buFontTx/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 </a:t>
            </a:r>
          </a:p>
          <a:p>
            <a:pPr marL="742950" indent="-742950">
              <a:buFontTx/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= 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; </a:t>
            </a:r>
          </a:p>
          <a:p>
            <a:pPr marL="742950" indent="-742950">
              <a:buAutoNum type="arabicParenR"/>
            </a:pP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а </a:t>
            </a:r>
            <a:r>
              <a:rPr lang="ru-RU" sz="4400" b="1" dirty="0" smtClean="0">
                <a:solidFill>
                  <a:srgbClr val="C00000"/>
                </a:solidFill>
                <a:latin typeface="Bookman Old Style"/>
              </a:rPr>
              <a:t>≠ 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с,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 = </a:t>
            </a:r>
            <a:r>
              <a:rPr lang="en-US" sz="4400" b="1" dirty="0" smtClean="0">
                <a:solidFill>
                  <a:srgbClr val="C00000"/>
                </a:solidFill>
                <a:latin typeface="Gabriola" pitchFamily="82" charset="0"/>
              </a:rPr>
              <a:t>d</a:t>
            </a:r>
            <a:r>
              <a:rPr lang="ru-RU" sz="4400" b="1" dirty="0" smtClean="0">
                <a:solidFill>
                  <a:srgbClr val="C00000"/>
                </a:solidFill>
                <a:latin typeface="Gabriola" pitchFamily="82" charset="0"/>
              </a:rPr>
              <a:t>.</a:t>
            </a:r>
            <a:endParaRPr lang="ru-RU" sz="44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9863987">
            <a:off x="1858218" y="4887401"/>
            <a:ext cx="3493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Gabriola" pitchFamily="82" charset="0"/>
              </a:rPr>
              <a:t>КАКОЙ СВИДЕТЕЛЬ СКАЗАЛ ПРАВДУ???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428604"/>
            <a:ext cx="7793037" cy="85723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66"/>
                </a:solidFill>
                <a:latin typeface="Gabriola" pitchFamily="82" charset="0"/>
              </a:rPr>
              <a:t>ОЦЕНИТЕ  СЕБЯ:</a:t>
            </a:r>
            <a:endParaRPr lang="ru-RU" sz="4800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85926"/>
            <a:ext cx="7858180" cy="4471990"/>
          </a:xfrm>
        </p:spPr>
        <p:txBody>
          <a:bodyPr/>
          <a:lstStyle/>
          <a:p>
            <a:pPr indent="19050">
              <a:buNone/>
            </a:pPr>
            <a:r>
              <a:rPr lang="ru-RU" sz="4800" b="1" dirty="0" smtClean="0">
                <a:latin typeface="Calibri" pitchFamily="34" charset="0"/>
                <a:cs typeface="Calibri" pitchFamily="34" charset="0"/>
              </a:rPr>
              <a:t>Каждый верный ответ -</a:t>
            </a:r>
            <a:r>
              <a:rPr lang="ru-RU" sz="48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ru-RU" sz="4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48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БАЛЛА.</a:t>
            </a:r>
          </a:p>
          <a:p>
            <a:pPr indent="19050">
              <a:buNone/>
            </a:pPr>
            <a:r>
              <a:rPr lang="ru-RU" sz="4800" b="1" dirty="0" smtClean="0">
                <a:solidFill>
                  <a:srgbClr val="FF0066"/>
                </a:solidFill>
                <a:latin typeface="Calibri" pitchFamily="34" charset="0"/>
                <a:cs typeface="Calibri" pitchFamily="34" charset="0"/>
              </a:rPr>
              <a:t>Максимально – 8 баллов </a:t>
            </a:r>
          </a:p>
          <a:p>
            <a:pPr>
              <a:buNone/>
            </a:pPr>
            <a:endParaRPr lang="ru-RU" sz="3600" b="1" dirty="0" smtClean="0">
              <a:latin typeface="Gabriola" pitchFamily="82" charset="0"/>
            </a:endParaRPr>
          </a:p>
          <a:p>
            <a:pPr>
              <a:buNone/>
            </a:pPr>
            <a:endParaRPr lang="ru-RU" sz="3600" b="1" dirty="0" smtClean="0">
              <a:latin typeface="Gabriola" pitchFamily="82" charset="0"/>
            </a:endParaRPr>
          </a:p>
          <a:p>
            <a:pPr>
              <a:buNone/>
            </a:pPr>
            <a:endParaRPr lang="ru-RU" sz="4400" b="1" dirty="0">
              <a:solidFill>
                <a:srgbClr val="C00000"/>
              </a:solidFill>
              <a:latin typeface="Gabriola" pitchFamily="82" charset="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5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s://im2-tub-ru.yandex.net/i?id=dc953a4da5c439bdf98ea525c2d7462f&amp;n=33&amp;h=190&amp;w=254"/>
          <p:cNvPicPr>
            <a:picLocks noChangeAspect="1" noChangeArrowheads="1"/>
          </p:cNvPicPr>
          <p:nvPr/>
        </p:nvPicPr>
        <p:blipFill>
          <a:blip r:embed="rId2" cstate="print"/>
          <a:srcRect b="19285"/>
          <a:stretch>
            <a:fillRect/>
          </a:stretch>
        </p:blipFill>
        <p:spPr bwMode="auto">
          <a:xfrm>
            <a:off x="6572264" y="0"/>
            <a:ext cx="2433355" cy="1469193"/>
          </a:xfrm>
          <a:prstGeom prst="ellipse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928662" y="428604"/>
            <a:ext cx="743584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ЗАДАНИЕ   ДЛЯ ПРОФЕССИОНАЛА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785926"/>
            <a:ext cx="8669368" cy="43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В мире функций и чисел , функции  ведут себя хитрее чисел, чтобы «замести» следы, применили следующую маскировку: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endParaRPr lang="ru-RU" sz="4000" b="1" kern="0" dirty="0" smtClean="0">
              <a:latin typeface="Gabriola" pitchFamily="82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Распутайте движение функции,</a:t>
            </a:r>
            <a:r>
              <a:rPr kumimoji="0" lang="ru-RU" sz="4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 построив её график.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briola" pitchFamily="82" charset="0"/>
              <a:ea typeface="+mn-ea"/>
              <a:cs typeface="+mn-cs"/>
            </a:endParaRPr>
          </a:p>
        </p:txBody>
      </p:sp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285720" y="142852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6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88417" name="Rectangle 1"/>
          <p:cNvSpPr>
            <a:spLocks noChangeArrowheads="1"/>
          </p:cNvSpPr>
          <p:nvPr/>
        </p:nvSpPr>
        <p:spPr bwMode="auto">
          <a:xfrm>
            <a:off x="785786" y="3714752"/>
            <a:ext cx="74295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37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= 4|х| - 1.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71612"/>
            <a:ext cx="5796135" cy="509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77" name="Прямоугольник 4"/>
          <p:cNvSpPr>
            <a:spLocks noChangeArrowheads="1"/>
          </p:cNvSpPr>
          <p:nvPr/>
        </p:nvSpPr>
        <p:spPr bwMode="auto">
          <a:xfrm>
            <a:off x="0" y="1643050"/>
            <a:ext cx="3214678" cy="1323439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  <a:latin typeface="Georgia" pitchFamily="18" charset="0"/>
              </a:rPr>
              <a:t>у = 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4х -1, х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0</a:t>
            </a:r>
            <a:endParaRPr lang="ru-RU" sz="4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cxnSpLocks noChangeShapeType="1"/>
          </p:cNvCxnSpPr>
          <p:nvPr/>
        </p:nvCxnSpPr>
        <p:spPr bwMode="auto">
          <a:xfrm rot="5400000" flipH="1" flipV="1">
            <a:off x="4989228" y="2654582"/>
            <a:ext cx="2808882" cy="785818"/>
          </a:xfrm>
          <a:prstGeom prst="line">
            <a:avLst/>
          </a:prstGeom>
          <a:noFill/>
          <a:ln w="79375" algn="ctr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15" name="TextBox 14"/>
          <p:cNvSpPr txBox="1"/>
          <p:nvPr/>
        </p:nvSpPr>
        <p:spPr>
          <a:xfrm>
            <a:off x="0" y="188640"/>
            <a:ext cx="5580112" cy="649188"/>
          </a:xfrm>
          <a:prstGeom prst="roundRect">
            <a:avLst>
              <a:gd name="adj" fmla="val 50000"/>
            </a:avLst>
          </a:prstGeom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 smtClean="0">
                <a:latin typeface="Georgia" pitchFamily="18" charset="0"/>
              </a:rPr>
              <a:t>Постройте график функции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: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>
            <a:spLocks noChangeArrowheads="1"/>
          </p:cNvSpPr>
          <p:nvPr/>
        </p:nvSpPr>
        <p:spPr bwMode="auto">
          <a:xfrm>
            <a:off x="5929322" y="4286256"/>
            <a:ext cx="223838" cy="219075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1" name="Овал 10"/>
          <p:cNvSpPr>
            <a:spLocks noChangeArrowheads="1"/>
          </p:cNvSpPr>
          <p:nvPr/>
        </p:nvSpPr>
        <p:spPr bwMode="auto">
          <a:xfrm>
            <a:off x="6286512" y="2928934"/>
            <a:ext cx="204788" cy="198437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14" name="Прямоугольник 4"/>
          <p:cNvSpPr>
            <a:spLocks noChangeArrowheads="1"/>
          </p:cNvSpPr>
          <p:nvPr/>
        </p:nvSpPr>
        <p:spPr bwMode="auto">
          <a:xfrm>
            <a:off x="0" y="3071810"/>
            <a:ext cx="3214678" cy="1323439"/>
          </a:xfrm>
          <a:prstGeom prst="rect">
            <a:avLst/>
          </a:prstGeom>
          <a:solidFill>
            <a:srgbClr val="FFFFA3"/>
          </a:solidFill>
          <a:ln w="38100">
            <a:solidFill>
              <a:srgbClr val="0000FF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2060"/>
                </a:solidFill>
                <a:latin typeface="Georgia" pitchFamily="18" charset="0"/>
              </a:rPr>
              <a:t>у = 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</a:rPr>
              <a:t>-4х -1, х</a:t>
            </a:r>
            <a:r>
              <a:rPr lang="ru-RU" sz="4000" b="1" i="1" dirty="0" smtClean="0">
                <a:solidFill>
                  <a:srgbClr val="002060"/>
                </a:solidFill>
                <a:latin typeface="Bookman Old Style"/>
                <a:sym typeface="Symbol"/>
              </a:rPr>
              <a:t>&lt;</a:t>
            </a:r>
            <a:r>
              <a:rPr lang="ru-RU" sz="4000" b="1" i="1" dirty="0" smtClean="0">
                <a:solidFill>
                  <a:srgbClr val="002060"/>
                </a:solidFill>
                <a:latin typeface="Georgia" pitchFamily="18" charset="0"/>
                <a:sym typeface="Symbol"/>
              </a:rPr>
              <a:t>0</a:t>
            </a:r>
            <a:endParaRPr lang="ru-RU" sz="4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4" name="Овал 23"/>
          <p:cNvSpPr>
            <a:spLocks noChangeArrowheads="1"/>
          </p:cNvSpPr>
          <p:nvPr/>
        </p:nvSpPr>
        <p:spPr bwMode="auto">
          <a:xfrm>
            <a:off x="5572132" y="3000372"/>
            <a:ext cx="223838" cy="219075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sp>
        <p:nvSpPr>
          <p:cNvPr id="25" name="Овал 24"/>
          <p:cNvSpPr>
            <a:spLocks noChangeArrowheads="1"/>
          </p:cNvSpPr>
          <p:nvPr/>
        </p:nvSpPr>
        <p:spPr bwMode="auto">
          <a:xfrm>
            <a:off x="5214942" y="1571612"/>
            <a:ext cx="223838" cy="219075"/>
          </a:xfrm>
          <a:prstGeom prst="ellipse">
            <a:avLst/>
          </a:prstGeom>
          <a:solidFill>
            <a:srgbClr val="FF0000"/>
          </a:solidFill>
          <a:ln w="12700" algn="ctr">
            <a:solidFill>
              <a:srgbClr val="000099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Georgia" pitchFamily="18" charset="0"/>
            </a:endParaRPr>
          </a:p>
        </p:txBody>
      </p:sp>
      <p:cxnSp>
        <p:nvCxnSpPr>
          <p:cNvPr id="28" name="Прямая соединительная линия 27"/>
          <p:cNvCxnSpPr>
            <a:cxnSpLocks noChangeShapeType="1"/>
          </p:cNvCxnSpPr>
          <p:nvPr/>
        </p:nvCxnSpPr>
        <p:spPr bwMode="auto">
          <a:xfrm rot="5400000" flipH="1">
            <a:off x="4248148" y="2681281"/>
            <a:ext cx="2933719" cy="714380"/>
          </a:xfrm>
          <a:prstGeom prst="line">
            <a:avLst/>
          </a:prstGeom>
          <a:noFill/>
          <a:ln w="79375" algn="ctr">
            <a:solidFill>
              <a:srgbClr val="FF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071538" y="857232"/>
            <a:ext cx="27860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037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= 4|х| - 1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0" y="4572008"/>
            <a:ext cx="7858148" cy="85723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ОЦЕНИТЕ  СЕБЯ: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kern="0" dirty="0" smtClean="0">
                <a:solidFill>
                  <a:srgbClr val="0000FF"/>
                </a:solidFill>
                <a:latin typeface="Gabriola" pitchFamily="82" charset="0"/>
                <a:ea typeface="+mj-ea"/>
                <a:cs typeface="+mj-cs"/>
              </a:rPr>
              <a:t>График построен верно -  </a:t>
            </a:r>
            <a:r>
              <a:rPr lang="ru-RU" sz="4400" b="1" kern="0" dirty="0" smtClean="0">
                <a:solidFill>
                  <a:srgbClr val="FF0066"/>
                </a:solidFill>
                <a:latin typeface="Gabriola" pitchFamily="82" charset="0"/>
                <a:ea typeface="+mj-ea"/>
                <a:cs typeface="+mj-cs"/>
              </a:rPr>
              <a:t>5 баллов,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Не верно –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Gabriola" pitchFamily="82" charset="0"/>
                <a:ea typeface="+mj-ea"/>
                <a:cs typeface="+mj-cs"/>
              </a:rPr>
              <a:t>0 баллов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6519446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7" grpId="0" animBg="1"/>
      <p:bldP spid="10" grpId="0" animBg="1"/>
      <p:bldP spid="11" grpId="0" animBg="1"/>
      <p:bldP spid="14" grpId="0" animBg="1"/>
      <p:bldP spid="24" grpId="0" animBg="1"/>
      <p:bldP spid="25" grpId="0" animBg="1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929718" cy="5060967"/>
          </a:xfrm>
        </p:spPr>
        <p:txBody>
          <a:bodyPr/>
          <a:lstStyle/>
          <a:p>
            <a:endParaRPr lang="ru-RU" dirty="0" smtClean="0">
              <a:cs typeface="Gisha" pitchFamily="34" charset="-79"/>
            </a:endParaRPr>
          </a:p>
          <a:p>
            <a:pPr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35-39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 баллов – </a:t>
            </a: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«5» 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и звание  </a:t>
            </a:r>
            <a:r>
              <a:rPr lang="ru-RU" sz="4400" b="1" dirty="0" smtClean="0">
                <a:solidFill>
                  <a:srgbClr val="9933FF"/>
                </a:solidFill>
                <a:latin typeface="Gabriola" pitchFamily="82" charset="0"/>
                <a:cs typeface="Gisha" pitchFamily="34" charset="-79"/>
              </a:rPr>
              <a:t>«Опытный сыщик»</a:t>
            </a:r>
          </a:p>
          <a:p>
            <a:pPr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30-34 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балла – </a:t>
            </a: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«4»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 и звание </a:t>
            </a:r>
            <a:r>
              <a:rPr lang="ru-RU" sz="4400" b="1" dirty="0" smtClean="0">
                <a:solidFill>
                  <a:srgbClr val="9933FF"/>
                </a:solidFill>
                <a:latin typeface="Gabriola" pitchFamily="82" charset="0"/>
                <a:cs typeface="Gisha" pitchFamily="34" charset="-79"/>
              </a:rPr>
              <a:t>«Знающий сыщик»</a:t>
            </a:r>
          </a:p>
          <a:p>
            <a:pPr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24-29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 баллов « - </a:t>
            </a: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«3»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 и звание </a:t>
            </a:r>
            <a:r>
              <a:rPr lang="ru-RU" sz="4400" b="1" dirty="0" smtClean="0">
                <a:solidFill>
                  <a:srgbClr val="9933FF"/>
                </a:solidFill>
                <a:latin typeface="Gabriola" pitchFamily="82" charset="0"/>
                <a:cs typeface="Gisha" pitchFamily="34" charset="-79"/>
              </a:rPr>
              <a:t>«Начинающий сыщик»</a:t>
            </a:r>
          </a:p>
          <a:p>
            <a:pPr>
              <a:spcBef>
                <a:spcPts val="0"/>
              </a:spcBef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Менее 24 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баллов  - </a:t>
            </a:r>
            <a:r>
              <a:rPr lang="ru-RU" sz="4400" b="1" dirty="0" smtClean="0">
                <a:solidFill>
                  <a:srgbClr val="FF0000"/>
                </a:solidFill>
                <a:latin typeface="Gabriola" pitchFamily="82" charset="0"/>
                <a:cs typeface="Gisha" pitchFamily="34" charset="-79"/>
              </a:rPr>
              <a:t>«2» </a:t>
            </a:r>
            <a:r>
              <a:rPr lang="ru-RU" sz="4400" b="1" dirty="0" smtClean="0">
                <a:latin typeface="Gabriola" pitchFamily="82" charset="0"/>
                <a:cs typeface="Gisha" pitchFamily="34" charset="-79"/>
              </a:rPr>
              <a:t>и звание  </a:t>
            </a:r>
            <a:r>
              <a:rPr lang="ru-RU" sz="4400" b="1" dirty="0" smtClean="0">
                <a:solidFill>
                  <a:srgbClr val="9933FF"/>
                </a:solidFill>
                <a:latin typeface="Gabriola" pitchFamily="82" charset="0"/>
                <a:cs typeface="Gisha" pitchFamily="34" charset="-79"/>
              </a:rPr>
              <a:t>«Я  пока не сыщик» </a:t>
            </a:r>
            <a:endParaRPr lang="ru-RU" sz="4400" b="1" dirty="0">
              <a:solidFill>
                <a:srgbClr val="9933FF"/>
              </a:solidFill>
              <a:latin typeface="Gabriola" pitchFamily="82" charset="0"/>
              <a:cs typeface="Gisha" pitchFamily="34" charset="-79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786843" cy="1428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6000" b="1" dirty="0" smtClean="0">
                <a:solidFill>
                  <a:srgbClr val="FF0066"/>
                </a:solidFill>
                <a:latin typeface="Gabriola" pitchFamily="82" charset="0"/>
              </a:rPr>
              <a:t>Сложите свои баллы и поставьте отметку за урок:</a:t>
            </a:r>
            <a:endParaRPr lang="ru-RU" sz="4000" b="1" dirty="0">
              <a:solidFill>
                <a:srgbClr val="0000FF"/>
              </a:solidFill>
              <a:latin typeface="Gabriola" pitchFamily="8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6"/>
          <p:cNvSpPr>
            <a:spLocks noChangeArrowheads="1"/>
          </p:cNvSpPr>
          <p:nvPr/>
        </p:nvSpPr>
        <p:spPr bwMode="auto">
          <a:xfrm>
            <a:off x="928662" y="1857364"/>
            <a:ext cx="1584325" cy="1584325"/>
          </a:xfrm>
          <a:prstGeom prst="smileyFace">
            <a:avLst>
              <a:gd name="adj" fmla="val 4653"/>
            </a:avLst>
          </a:prstGeom>
          <a:solidFill>
            <a:srgbClr val="2BA52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6500826" y="1785926"/>
            <a:ext cx="1584325" cy="1584325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AutoShape 8"/>
          <p:cNvSpPr>
            <a:spLocks noChangeArrowheads="1"/>
          </p:cNvSpPr>
          <p:nvPr/>
        </p:nvSpPr>
        <p:spPr bwMode="auto">
          <a:xfrm>
            <a:off x="3714744" y="2071678"/>
            <a:ext cx="1584325" cy="1584325"/>
          </a:xfrm>
          <a:prstGeom prst="smileyFace">
            <a:avLst>
              <a:gd name="adj" fmla="val 29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642910" y="3714752"/>
            <a:ext cx="25209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660066"/>
                </a:solidFill>
              </a:rPr>
              <a:t>Интересно, легко</a:t>
            </a:r>
            <a:endParaRPr lang="ru-RU" sz="2800" b="1" i="1" dirty="0">
              <a:solidFill>
                <a:srgbClr val="660066"/>
              </a:solidFill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143240" y="3714752"/>
            <a:ext cx="28622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660066"/>
                </a:solidFill>
              </a:rPr>
              <a:t>Интересно, трудно</a:t>
            </a:r>
            <a:endParaRPr lang="ru-RU" sz="2800" b="1" i="1" dirty="0">
              <a:solidFill>
                <a:srgbClr val="660066"/>
              </a:solidFill>
            </a:endParaRP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6143636" y="3500438"/>
            <a:ext cx="2520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660066"/>
                </a:solidFill>
              </a:rPr>
              <a:t>Делал(а), потому что надо</a:t>
            </a:r>
            <a:endParaRPr lang="ru-RU" sz="2800" b="1" i="1" dirty="0">
              <a:solidFill>
                <a:srgbClr val="660066"/>
              </a:solidFill>
            </a:endParaRP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1214414" y="500042"/>
            <a:ext cx="69532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 dirty="0"/>
              <a:t>Покажите ту, которая соответствует </a:t>
            </a:r>
            <a:r>
              <a:rPr lang="ru-RU" sz="2800" i="1" dirty="0" smtClean="0"/>
              <a:t>вашим впечатлениям от урока</a:t>
            </a:r>
            <a:endParaRPr lang="ru-RU" sz="28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357290" y="2071678"/>
            <a:ext cx="721523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660066"/>
                </a:solidFill>
              </a:rPr>
              <a:t>Составить кроссворд из 8- 10 слов по теме «Линейная функция</a:t>
            </a:r>
            <a:r>
              <a:rPr lang="ru-RU" sz="2800" b="1" i="1" dirty="0" smtClean="0">
                <a:solidFill>
                  <a:srgbClr val="660066"/>
                </a:solidFill>
              </a:rPr>
              <a:t>»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660066"/>
                </a:solidFill>
              </a:rPr>
              <a:t>или</a:t>
            </a:r>
            <a:endParaRPr lang="ru-RU" sz="2800" b="1" i="1" dirty="0" smtClean="0">
              <a:solidFill>
                <a:srgbClr val="660066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800" b="1" i="1" dirty="0">
              <a:solidFill>
                <a:srgbClr val="660066"/>
              </a:solidFill>
            </a:endParaRP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1071538" y="3786190"/>
            <a:ext cx="77152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660066"/>
                </a:solidFill>
              </a:rPr>
              <a:t>Найти  примеры линейных зависимостей в других науках или в жизни, записать эти примеры</a:t>
            </a:r>
            <a:endParaRPr lang="ru-RU" sz="2800" b="1" i="1" dirty="0">
              <a:solidFill>
                <a:srgbClr val="660066"/>
              </a:solidFill>
            </a:endParaRP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1214414" y="500042"/>
            <a:ext cx="6953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i="1" dirty="0" smtClean="0">
                <a:solidFill>
                  <a:srgbClr val="FF0066"/>
                </a:solidFill>
              </a:rPr>
              <a:t>Домашнее задание по выбору</a:t>
            </a:r>
            <a:endParaRPr lang="ru-RU" sz="4000" i="1" dirty="0">
              <a:solidFill>
                <a:srgbClr val="FF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FF0066"/>
                </a:solidFill>
                <a:latin typeface="Gabriola" pitchFamily="82" charset="0"/>
              </a:rPr>
              <a:t>Хорошо ли вы знаете мир, в который попали?</a:t>
            </a:r>
            <a:endParaRPr lang="ru-RU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4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1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2000240"/>
            <a:ext cx="8955088" cy="485776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1600" dirty="0" smtClean="0"/>
              <a:t>Прямой пропорциональностью называется функция вида ______, где </a:t>
            </a:r>
            <a:r>
              <a:rPr lang="ru-RU" sz="1600" i="1" dirty="0" smtClean="0"/>
              <a:t>х </a:t>
            </a:r>
            <a:r>
              <a:rPr lang="ru-RU" sz="1600" dirty="0" smtClean="0"/>
              <a:t>-________ переменная, </a:t>
            </a:r>
            <a:r>
              <a:rPr lang="ru-RU" sz="1600" i="1" dirty="0" smtClean="0"/>
              <a:t>к- </a:t>
            </a:r>
            <a:r>
              <a:rPr lang="ru-RU" sz="1600" dirty="0" smtClean="0"/>
              <a:t>число,   и </a:t>
            </a:r>
            <a:r>
              <a:rPr lang="ru-RU" sz="1600" i="1" dirty="0" smtClean="0"/>
              <a:t>к</a:t>
            </a:r>
            <a:r>
              <a:rPr lang="ru-RU" sz="1600" dirty="0" smtClean="0"/>
              <a:t> _____.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График прямой пропорциональности представляет собой ____, проходящую через ____.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Чтобы построить график линейной функции достаточно найти координаты _____ точек.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При </a:t>
            </a:r>
            <a:r>
              <a:rPr lang="ru-RU" sz="1600" i="1" dirty="0" smtClean="0"/>
              <a:t>к&gt; </a:t>
            </a:r>
            <a:r>
              <a:rPr lang="ru-RU" sz="1600" dirty="0" smtClean="0"/>
              <a:t>0 график прямой пропорциональности расположен в ______ координатных четвертях.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При </a:t>
            </a:r>
            <a:r>
              <a:rPr lang="ru-RU" sz="1600" i="1" dirty="0" smtClean="0"/>
              <a:t>к&lt; </a:t>
            </a:r>
            <a:r>
              <a:rPr lang="ru-RU" sz="1600" dirty="0" smtClean="0"/>
              <a:t>0 график прямой пропорциональности расположен в _____ координатных четвертях.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Линейной называют функцию, которую можно задать формулой вида __________, где х- _______________ переменная, </a:t>
            </a:r>
            <a:r>
              <a:rPr lang="ru-RU" sz="1600" i="1" dirty="0" smtClean="0"/>
              <a:t>к и </a:t>
            </a:r>
            <a:r>
              <a:rPr lang="en-US" sz="1600" i="1" dirty="0" smtClean="0"/>
              <a:t>b</a:t>
            </a:r>
            <a:r>
              <a:rPr lang="ru-RU" sz="1600" i="1" dirty="0" smtClean="0"/>
              <a:t> - </a:t>
            </a:r>
            <a:r>
              <a:rPr lang="ru-RU" sz="1600" dirty="0" smtClean="0"/>
              <a:t>____________ числа.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Графиком функции у = </a:t>
            </a:r>
            <a:r>
              <a:rPr lang="en-US" sz="1600" dirty="0" smtClean="0"/>
              <a:t>b</a:t>
            </a:r>
            <a:r>
              <a:rPr lang="ru-RU" sz="1600" dirty="0" smtClean="0"/>
              <a:t>, где  </a:t>
            </a:r>
            <a:r>
              <a:rPr lang="en-US" sz="1600" dirty="0" smtClean="0"/>
              <a:t>b</a:t>
            </a:r>
            <a:r>
              <a:rPr lang="en-US" sz="1600" dirty="0" smtClean="0">
                <a:latin typeface="Bookman Old Style"/>
              </a:rPr>
              <a:t>≠</a:t>
            </a:r>
            <a:r>
              <a:rPr lang="en-US" sz="1600" dirty="0" smtClean="0"/>
              <a:t> </a:t>
            </a:r>
            <a:r>
              <a:rPr lang="ru-RU" sz="1600" dirty="0" smtClean="0"/>
              <a:t>0, является прямая, параллельная  _______ 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Областью определения линейной функции являются _________________ .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Графики линейных функций параллельны, если _______ и пересекаются, если ________ </a:t>
            </a:r>
          </a:p>
          <a:p>
            <a:pPr lvl="0">
              <a:buFont typeface="+mj-lt"/>
              <a:buAutoNum type="arabicPeriod" startAt="2"/>
            </a:pPr>
            <a:r>
              <a:rPr lang="ru-RU" sz="1600" dirty="0" smtClean="0"/>
              <a:t>Обведите формулы, которые задают линейную функцию:</a:t>
            </a:r>
          </a:p>
          <a:p>
            <a:pPr marL="808038" indent="0">
              <a:buNone/>
            </a:pPr>
            <a:r>
              <a:rPr lang="ru-RU" sz="1600" dirty="0" smtClean="0"/>
              <a:t> а) у =  5/х     б) у =  6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  в) у = 2х + 3     г) у  =  х/7    д) у = 8 - 4х</a:t>
            </a:r>
            <a:r>
              <a:rPr lang="ru-RU" sz="1600" baseline="30000" dirty="0" smtClean="0"/>
              <a:t>2</a:t>
            </a:r>
            <a:r>
              <a:rPr lang="ru-RU" sz="1600" dirty="0" smtClean="0"/>
              <a:t>  </a:t>
            </a:r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285860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ВСТАВЬТЕ ПРОПУЩЕННЫЕ СЛОВА: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FF0066"/>
                </a:solidFill>
                <a:latin typeface="Gabriola" pitchFamily="82" charset="0"/>
              </a:rPr>
              <a:t>Хорошо ли вы знаете мир, в который попали?</a:t>
            </a:r>
            <a:endParaRPr lang="ru-RU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4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1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000636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2400" dirty="0" smtClean="0"/>
              <a:t>Прямой пропорциональностью называется функция вида </a:t>
            </a:r>
            <a:r>
              <a:rPr lang="ru-RU" sz="2400" b="1" dirty="0" smtClean="0">
                <a:solidFill>
                  <a:srgbClr val="FF0000"/>
                </a:solidFill>
              </a:rPr>
              <a:t>у = </a:t>
            </a:r>
            <a:r>
              <a:rPr lang="ru-RU" sz="2400" b="1" dirty="0" err="1" smtClean="0">
                <a:solidFill>
                  <a:srgbClr val="FF0000"/>
                </a:solidFill>
              </a:rPr>
              <a:t>кх</a:t>
            </a:r>
            <a:r>
              <a:rPr lang="ru-RU" sz="2400" dirty="0" smtClean="0"/>
              <a:t>, где </a:t>
            </a:r>
            <a:r>
              <a:rPr lang="ru-RU" sz="2400" i="1" dirty="0" smtClean="0"/>
              <a:t>х </a:t>
            </a:r>
            <a:r>
              <a:rPr lang="ru-RU" sz="2400" dirty="0" smtClean="0"/>
              <a:t>– </a:t>
            </a:r>
            <a:r>
              <a:rPr lang="ru-RU" sz="2400" b="1" dirty="0" smtClean="0">
                <a:solidFill>
                  <a:srgbClr val="FF0000"/>
                </a:solidFill>
              </a:rPr>
              <a:t>независимая </a:t>
            </a:r>
            <a:r>
              <a:rPr lang="ru-RU" sz="2400" dirty="0" smtClean="0"/>
              <a:t>переменная, </a:t>
            </a:r>
            <a:r>
              <a:rPr lang="ru-RU" sz="2400" i="1" dirty="0" smtClean="0"/>
              <a:t>к- </a:t>
            </a:r>
            <a:r>
              <a:rPr lang="ru-RU" sz="2400" dirty="0" smtClean="0"/>
              <a:t>число,   и </a:t>
            </a:r>
            <a:r>
              <a:rPr lang="ru-RU" sz="2400" b="1" i="1" dirty="0" smtClean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 ≠ 0</a:t>
            </a:r>
            <a:r>
              <a:rPr lang="ru-RU" sz="2400" dirty="0" smtClean="0"/>
              <a:t>.</a:t>
            </a:r>
          </a:p>
          <a:p>
            <a:pPr lvl="0">
              <a:buFont typeface="+mj-lt"/>
              <a:buAutoNum type="arabicPeriod" startAt="2"/>
            </a:pPr>
            <a:r>
              <a:rPr lang="ru-RU" sz="2400" dirty="0" smtClean="0"/>
              <a:t>График прямой пропорциональности представляет собой </a:t>
            </a:r>
            <a:r>
              <a:rPr lang="ru-RU" sz="2400" b="1" dirty="0" smtClean="0">
                <a:solidFill>
                  <a:srgbClr val="FF0000"/>
                </a:solidFill>
              </a:rPr>
              <a:t>прямую</a:t>
            </a:r>
            <a:r>
              <a:rPr lang="ru-RU" sz="2400" dirty="0" smtClean="0"/>
              <a:t>, проходящую через </a:t>
            </a:r>
            <a:r>
              <a:rPr lang="ru-RU" sz="2400" b="1" dirty="0" smtClean="0">
                <a:solidFill>
                  <a:srgbClr val="FF0000"/>
                </a:solidFill>
              </a:rPr>
              <a:t>начало координат</a:t>
            </a:r>
            <a:r>
              <a:rPr lang="ru-RU" sz="2400" dirty="0" smtClean="0"/>
              <a:t>.</a:t>
            </a:r>
          </a:p>
          <a:p>
            <a:pPr lvl="0">
              <a:buFont typeface="+mj-lt"/>
              <a:buAutoNum type="arabicPeriod" startAt="2"/>
            </a:pPr>
            <a:r>
              <a:rPr lang="ru-RU" sz="2400" dirty="0" smtClean="0"/>
              <a:t>Чтобы построить график линейной функции достаточно найти координаты </a:t>
            </a:r>
            <a:r>
              <a:rPr lang="ru-RU" sz="2400" b="1" dirty="0" smtClean="0">
                <a:solidFill>
                  <a:srgbClr val="FF0000"/>
                </a:solidFill>
              </a:rPr>
              <a:t>двух</a:t>
            </a:r>
            <a:r>
              <a:rPr lang="ru-RU" sz="2400" dirty="0" smtClean="0"/>
              <a:t> точек.</a:t>
            </a:r>
          </a:p>
          <a:p>
            <a:pPr lvl="0">
              <a:buFont typeface="+mj-lt"/>
              <a:buAutoNum type="arabicPeriod" startAt="2"/>
            </a:pPr>
            <a:r>
              <a:rPr lang="ru-RU" sz="2400" dirty="0" smtClean="0"/>
              <a:t>При </a:t>
            </a:r>
            <a:r>
              <a:rPr lang="ru-RU" sz="2400" i="1" dirty="0" smtClean="0"/>
              <a:t>к&gt; </a:t>
            </a:r>
            <a:r>
              <a:rPr lang="ru-RU" sz="2400" dirty="0" smtClean="0"/>
              <a:t>0 график прямой пропорциональности расположен в 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ru-RU" sz="2400" b="1" dirty="0" smtClean="0">
                <a:solidFill>
                  <a:srgbClr val="FF0000"/>
                </a:solidFill>
              </a:rPr>
              <a:t>и </a:t>
            </a:r>
            <a:r>
              <a:rPr lang="en-US" sz="2400" b="1" dirty="0" smtClean="0">
                <a:solidFill>
                  <a:srgbClr val="FF0000"/>
                </a:solidFill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координатных четвертях.</a:t>
            </a:r>
          </a:p>
          <a:p>
            <a:pPr lvl="0">
              <a:buFont typeface="+mj-lt"/>
              <a:buAutoNum type="arabicPeriod" startAt="2"/>
            </a:pPr>
            <a:r>
              <a:rPr lang="ru-RU" sz="2400" dirty="0" smtClean="0"/>
              <a:t>При </a:t>
            </a:r>
            <a:r>
              <a:rPr lang="ru-RU" sz="2400" i="1" dirty="0" smtClean="0"/>
              <a:t>к&lt; </a:t>
            </a:r>
            <a:r>
              <a:rPr lang="ru-RU" sz="2400" dirty="0" smtClean="0"/>
              <a:t>0 график прямой пропорциональности расположен в </a:t>
            </a:r>
            <a:r>
              <a:rPr lang="en-US" sz="2400" b="1" dirty="0" smtClean="0">
                <a:solidFill>
                  <a:srgbClr val="FF0000"/>
                </a:solidFill>
              </a:rPr>
              <a:t>II</a:t>
            </a:r>
            <a:r>
              <a:rPr lang="ru-RU" sz="2400" b="1" dirty="0" smtClean="0">
                <a:solidFill>
                  <a:srgbClr val="FF0000"/>
                </a:solidFill>
              </a:rPr>
              <a:t> и</a:t>
            </a:r>
            <a:r>
              <a:rPr lang="en-US" sz="2400" b="1" dirty="0" smtClean="0">
                <a:solidFill>
                  <a:srgbClr val="FF0000"/>
                </a:solidFill>
              </a:rPr>
              <a:t> IV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координатных четвертях.</a:t>
            </a:r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285860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Проверяем: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6519446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1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4414" y="285728"/>
            <a:ext cx="7929586" cy="5214950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6"/>
            </a:pPr>
            <a:r>
              <a:rPr lang="ru-RU" sz="2400" dirty="0" smtClean="0"/>
              <a:t>Линейной называют функцию, которую можно задать формулой вида </a:t>
            </a:r>
            <a:r>
              <a:rPr lang="ru-RU" sz="2400" b="1" dirty="0" smtClean="0">
                <a:solidFill>
                  <a:srgbClr val="FF0000"/>
                </a:solidFill>
              </a:rPr>
              <a:t>у = </a:t>
            </a:r>
            <a:r>
              <a:rPr lang="ru-RU" sz="2400" b="1" dirty="0" err="1" smtClean="0">
                <a:solidFill>
                  <a:srgbClr val="FF0000"/>
                </a:solidFill>
              </a:rPr>
              <a:t>кх</a:t>
            </a:r>
            <a:r>
              <a:rPr lang="ru-RU" sz="2400" b="1" dirty="0" smtClean="0">
                <a:solidFill>
                  <a:srgbClr val="FF0000"/>
                </a:solidFill>
              </a:rPr>
              <a:t> + </a:t>
            </a:r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ru-RU" sz="2400" dirty="0" smtClean="0"/>
              <a:t>, где х- </a:t>
            </a:r>
            <a:r>
              <a:rPr lang="ru-RU" sz="2400" b="1" dirty="0" smtClean="0">
                <a:solidFill>
                  <a:srgbClr val="FF0000"/>
                </a:solidFill>
              </a:rPr>
              <a:t>независимая</a:t>
            </a:r>
            <a:r>
              <a:rPr lang="ru-RU" sz="2400" dirty="0" smtClean="0"/>
              <a:t> переменная, </a:t>
            </a:r>
            <a:r>
              <a:rPr lang="ru-RU" sz="2400" i="1" dirty="0" smtClean="0"/>
              <a:t>к и </a:t>
            </a:r>
            <a:r>
              <a:rPr lang="en-US" sz="2400" i="1" dirty="0" smtClean="0"/>
              <a:t>b</a:t>
            </a:r>
            <a:r>
              <a:rPr lang="ru-RU" sz="2400" i="1" dirty="0" smtClean="0"/>
              <a:t> – </a:t>
            </a:r>
            <a:r>
              <a:rPr lang="ru-RU" sz="2400" b="1" dirty="0" smtClean="0">
                <a:solidFill>
                  <a:srgbClr val="FF0000"/>
                </a:solidFill>
              </a:rPr>
              <a:t>любые (некоторые) </a:t>
            </a:r>
            <a:r>
              <a:rPr lang="ru-RU" sz="2400" dirty="0" smtClean="0"/>
              <a:t>числа.</a:t>
            </a:r>
          </a:p>
          <a:p>
            <a:pPr lvl="0">
              <a:buFont typeface="+mj-lt"/>
              <a:buAutoNum type="arabicPeriod" startAt="6"/>
            </a:pPr>
            <a:r>
              <a:rPr lang="ru-RU" sz="2400" dirty="0" smtClean="0"/>
              <a:t>Графиком функции у = </a:t>
            </a:r>
            <a:r>
              <a:rPr lang="en-US" sz="2400" dirty="0" smtClean="0"/>
              <a:t>b</a:t>
            </a:r>
            <a:r>
              <a:rPr lang="ru-RU" sz="2400" dirty="0" smtClean="0"/>
              <a:t>, где  </a:t>
            </a:r>
            <a:r>
              <a:rPr lang="en-US" sz="2400" dirty="0" smtClean="0"/>
              <a:t>b</a:t>
            </a:r>
            <a:r>
              <a:rPr lang="ru-RU" sz="2400" dirty="0" smtClean="0"/>
              <a:t> </a:t>
            </a:r>
            <a:r>
              <a:rPr lang="en-US" sz="2800" dirty="0" smtClean="0">
                <a:latin typeface="Bookman Old Style"/>
              </a:rPr>
              <a:t>≠</a:t>
            </a:r>
            <a:r>
              <a:rPr lang="en-US" sz="2400" dirty="0" smtClean="0"/>
              <a:t> </a:t>
            </a:r>
            <a:r>
              <a:rPr lang="ru-RU" sz="2400" dirty="0" smtClean="0"/>
              <a:t>0, является прямая, параллельная </a:t>
            </a:r>
            <a:r>
              <a:rPr lang="ru-RU" sz="2400" b="1" dirty="0" smtClean="0">
                <a:solidFill>
                  <a:srgbClr val="FF0000"/>
                </a:solidFill>
              </a:rPr>
              <a:t>оси х (или оси абсцисс) .</a:t>
            </a:r>
          </a:p>
          <a:p>
            <a:pPr lvl="0">
              <a:buFont typeface="+mj-lt"/>
              <a:buAutoNum type="arabicPeriod" startAt="6"/>
            </a:pPr>
            <a:r>
              <a:rPr lang="ru-RU" sz="2400" dirty="0" smtClean="0"/>
              <a:t>Областью определения линейной функции являются </a:t>
            </a:r>
            <a:r>
              <a:rPr lang="ru-RU" sz="2400" b="1" dirty="0" smtClean="0">
                <a:solidFill>
                  <a:srgbClr val="FF0000"/>
                </a:solidFill>
              </a:rPr>
              <a:t>все числа (любые числа)</a:t>
            </a:r>
            <a:r>
              <a:rPr lang="ru-RU" sz="2400" dirty="0" smtClean="0"/>
              <a:t>.</a:t>
            </a:r>
          </a:p>
          <a:p>
            <a:pPr lvl="0">
              <a:buFont typeface="+mj-lt"/>
              <a:buAutoNum type="arabicPeriod" startAt="6"/>
            </a:pPr>
            <a:r>
              <a:rPr lang="ru-RU" sz="2400" dirty="0" smtClean="0"/>
              <a:t>Графики линейных функций параллельны, если </a:t>
            </a:r>
            <a:r>
              <a:rPr lang="ru-RU" sz="2400" b="1" dirty="0" smtClean="0">
                <a:solidFill>
                  <a:srgbClr val="FF0000"/>
                </a:solidFill>
              </a:rPr>
              <a:t>их коэффициенты равны </a:t>
            </a:r>
            <a:r>
              <a:rPr lang="ru-RU" sz="2400" dirty="0" smtClean="0"/>
              <a:t>и пересекаются, если </a:t>
            </a:r>
            <a:r>
              <a:rPr lang="ru-RU" sz="2400" b="1" dirty="0" smtClean="0">
                <a:solidFill>
                  <a:srgbClr val="FF0000"/>
                </a:solidFill>
              </a:rPr>
              <a:t>их коэффициенты не равны (различны).</a:t>
            </a:r>
          </a:p>
          <a:p>
            <a:pPr marL="358775" indent="-358775">
              <a:buFont typeface="+mj-lt"/>
              <a:buAutoNum type="arabicPeriod" startAt="10"/>
            </a:pPr>
            <a:r>
              <a:rPr lang="ru-RU" sz="2400" dirty="0" smtClean="0"/>
              <a:t>Обведите формулы, которые задают линейную функцию:   а) у =  5/х     б) у =  6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  в) у = 2х + 3     г) у  =  х/7    д) у = 8 - 4х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 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0"/>
            <a:ext cx="70723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Проверяем:</a:t>
            </a:r>
            <a:endParaRPr lang="ru-RU" dirty="0" smtClean="0"/>
          </a:p>
        </p:txBody>
      </p:sp>
      <p:sp>
        <p:nvSpPr>
          <p:cNvPr id="7" name="Oval 30"/>
          <p:cNvSpPr>
            <a:spLocks noChangeArrowheads="1"/>
          </p:cNvSpPr>
          <p:nvPr/>
        </p:nvSpPr>
        <p:spPr bwMode="auto">
          <a:xfrm>
            <a:off x="5214942" y="5000636"/>
            <a:ext cx="1571636" cy="571504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9" name="Oval 30"/>
          <p:cNvSpPr>
            <a:spLocks noChangeArrowheads="1"/>
          </p:cNvSpPr>
          <p:nvPr/>
        </p:nvSpPr>
        <p:spPr bwMode="auto">
          <a:xfrm>
            <a:off x="7215206" y="5000636"/>
            <a:ext cx="1571636" cy="64294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0" name="Oval 30"/>
          <p:cNvSpPr>
            <a:spLocks noChangeArrowheads="1"/>
          </p:cNvSpPr>
          <p:nvPr/>
        </p:nvSpPr>
        <p:spPr bwMode="auto">
          <a:xfrm>
            <a:off x="1571604" y="5429264"/>
            <a:ext cx="1785950" cy="571504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214290"/>
            <a:ext cx="7793037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FF0066"/>
                </a:solidFill>
                <a:latin typeface="Gabriola" pitchFamily="82" charset="0"/>
              </a:rPr>
              <a:t>Хорошо ли вы знаете мир, в который попали?</a:t>
            </a:r>
            <a:endParaRPr lang="ru-RU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4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1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071678"/>
            <a:ext cx="8643998" cy="4429156"/>
          </a:xfrm>
        </p:spPr>
        <p:txBody>
          <a:bodyPr/>
          <a:lstStyle/>
          <a:p>
            <a:pPr marL="0" lvl="0" indent="0">
              <a:buNone/>
            </a:pPr>
            <a:r>
              <a:rPr lang="ru-RU" sz="2800" dirty="0" smtClean="0">
                <a:latin typeface="+mj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j-lt"/>
              </a:rPr>
              <a:t>8 - 10 баллов</a:t>
            </a:r>
            <a:r>
              <a:rPr lang="ru-RU" sz="4000" dirty="0" smtClean="0">
                <a:latin typeface="+mj-lt"/>
              </a:rPr>
              <a:t> – вы хорошо вооружены …</a:t>
            </a:r>
          </a:p>
          <a:p>
            <a:pPr marL="0" lvl="0" indent="0" algn="ctr">
              <a:buNone/>
            </a:pPr>
            <a:endParaRPr lang="ru-RU" sz="4000" dirty="0" smtClean="0">
              <a:latin typeface="+mj-lt"/>
            </a:endParaRPr>
          </a:p>
          <a:p>
            <a:pPr marL="0" lvl="0" indent="0">
              <a:buNone/>
            </a:pPr>
            <a:r>
              <a:rPr lang="ru-RU" sz="4000" dirty="0" smtClean="0">
                <a:solidFill>
                  <a:srgbClr val="FF0000"/>
                </a:solidFill>
                <a:latin typeface="+mj-lt"/>
              </a:rPr>
              <a:t>5 – 7 баллов </a:t>
            </a:r>
            <a:r>
              <a:rPr lang="ru-RU" sz="4000" dirty="0" smtClean="0">
                <a:latin typeface="+mj-lt"/>
              </a:rPr>
              <a:t>– у вас есть шанс…</a:t>
            </a:r>
          </a:p>
          <a:p>
            <a:pPr marL="0" lvl="0" indent="0" algn="ctr">
              <a:buNone/>
            </a:pPr>
            <a:endParaRPr lang="ru-RU" sz="4000" dirty="0" smtClean="0">
              <a:latin typeface="+mj-lt"/>
            </a:endParaRPr>
          </a:p>
          <a:p>
            <a:pPr marL="0" lv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Bookman Old Style"/>
              </a:rPr>
              <a:t>&lt;</a:t>
            </a:r>
            <a:r>
              <a:rPr lang="ru-RU" sz="4000" dirty="0" smtClean="0">
                <a:solidFill>
                  <a:srgbClr val="FF0000"/>
                </a:solidFill>
                <a:latin typeface="Bookman Old Style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j-lt"/>
              </a:rPr>
              <a:t>5 баллов </a:t>
            </a:r>
            <a:r>
              <a:rPr lang="ru-RU" sz="4000" dirty="0" smtClean="0">
                <a:latin typeface="+mj-lt"/>
              </a:rPr>
              <a:t>– будет трудно!!!</a:t>
            </a:r>
          </a:p>
          <a:p>
            <a:pPr lvl="0" algn="ctr">
              <a:buNone/>
            </a:pPr>
            <a:endParaRPr lang="ru-RU" sz="2800" dirty="0" smtClean="0">
              <a:latin typeface="+mj-lt"/>
            </a:endParaRPr>
          </a:p>
          <a:p>
            <a:pPr algn="ctr"/>
            <a:endParaRPr lang="ru-RU" sz="2800" dirty="0"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1214422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 ВЕРНОЕ ЗАДАНИЕ – 1 балл</a:t>
            </a:r>
            <a:endParaRPr lang="ru-RU" sz="36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2643182"/>
            <a:ext cx="2440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знаниями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32" y="1214422"/>
            <a:ext cx="8669368" cy="456090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4000" b="1" dirty="0" smtClean="0">
                <a:latin typeface="Gabriola" pitchFamily="82" charset="0"/>
              </a:rPr>
              <a:t>В мире функций и чисел числа оказались беззащитны. Каждое число попало в область определения или значения какой-либо функции. </a:t>
            </a:r>
          </a:p>
          <a:p>
            <a:r>
              <a:rPr lang="ru-RU" sz="4000" b="1" dirty="0" smtClean="0">
                <a:latin typeface="Gabriola" pitchFamily="82" charset="0"/>
              </a:rPr>
              <a:t>И функции  стали влиять на числа, изменяя их до неузнаваемости. </a:t>
            </a:r>
          </a:p>
          <a:p>
            <a:r>
              <a:rPr lang="ru-RU" sz="4000" b="1" dirty="0" smtClean="0">
                <a:latin typeface="Gabriola" pitchFamily="82" charset="0"/>
              </a:rPr>
              <a:t>Поступило сообщение о нарушении закона. Вы прибыли на место преступления и увидели следующую картину:</a:t>
            </a:r>
            <a:endParaRPr lang="ru-RU" sz="4000" b="1" dirty="0">
              <a:latin typeface="Gabriola" pitchFamily="82" charset="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2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7" y="214290"/>
            <a:ext cx="4005087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6000" b="1" dirty="0" smtClean="0">
                <a:solidFill>
                  <a:srgbClr val="FF0066"/>
                </a:solidFill>
                <a:latin typeface="Gabriola" pitchFamily="82" charset="0"/>
              </a:rPr>
              <a:t>ОПОЗНАНИЕ</a:t>
            </a:r>
            <a:endParaRPr lang="ru-RU" sz="4000" b="1" dirty="0">
              <a:solidFill>
                <a:srgbClr val="0000FF"/>
              </a:solidFill>
              <a:latin typeface="Gabriola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6519446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428604"/>
            <a:ext cx="8740806" cy="570390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Было задержано четверо подозреваемых,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 среди них -</a:t>
            </a:r>
            <a:r>
              <a:rPr lang="ru-RU" sz="4000" b="1" u="sng" dirty="0" smtClean="0">
                <a:latin typeface="Gabriola" pitchFamily="82" charset="0"/>
              </a:rPr>
              <a:t>один преступник </a:t>
            </a:r>
            <a:r>
              <a:rPr lang="ru-RU" sz="4000" b="1" dirty="0" smtClean="0">
                <a:solidFill>
                  <a:srgbClr val="C00000"/>
                </a:solidFill>
                <a:latin typeface="Gabriola" pitchFamily="82" charset="0"/>
              </a:rPr>
              <a:t>:</a:t>
            </a:r>
          </a:p>
          <a:p>
            <a:pPr marL="0" indent="989013">
              <a:spcBef>
                <a:spcPts val="0"/>
              </a:spcBef>
              <a:buNone/>
            </a:pPr>
            <a:r>
              <a:rPr lang="ru-RU" sz="4000" b="1" dirty="0" smtClean="0">
                <a:latin typeface="Gabriola" pitchFamily="82" charset="0"/>
              </a:rPr>
              <a:t>у = 3х – 1;   </a:t>
            </a:r>
          </a:p>
          <a:p>
            <a:pPr marL="0" indent="989013">
              <a:spcBef>
                <a:spcPts val="0"/>
              </a:spcBef>
              <a:buNone/>
            </a:pPr>
            <a:r>
              <a:rPr lang="ru-RU" sz="4000" b="1" dirty="0" smtClean="0">
                <a:latin typeface="Gabriola" pitchFamily="82" charset="0"/>
              </a:rPr>
              <a:t>у = 2х - 5;</a:t>
            </a:r>
          </a:p>
          <a:p>
            <a:pPr marL="0" indent="989013">
              <a:spcBef>
                <a:spcPts val="0"/>
              </a:spcBef>
              <a:buNone/>
            </a:pPr>
            <a:r>
              <a:rPr lang="ru-RU" sz="4000" b="1" dirty="0" smtClean="0">
                <a:latin typeface="Gabriola" pitchFamily="82" charset="0"/>
              </a:rPr>
              <a:t>у = - 0,5х – 4;</a:t>
            </a:r>
          </a:p>
          <a:p>
            <a:pPr marL="0" indent="989013">
              <a:spcBef>
                <a:spcPts val="0"/>
              </a:spcBef>
              <a:buNone/>
            </a:pPr>
            <a:r>
              <a:rPr lang="ru-RU" sz="4000" b="1" dirty="0" smtClean="0">
                <a:latin typeface="Gabriola" pitchFamily="82" charset="0"/>
              </a:rPr>
              <a:t>у = 0,5х + 4.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9933FF"/>
                </a:solidFill>
                <a:latin typeface="Gabriola" pitchFamily="82" charset="0"/>
              </a:rPr>
              <a:t>Список потерпевших:</a:t>
            </a:r>
            <a:r>
              <a:rPr lang="ru-RU" sz="3600" dirty="0" smtClean="0"/>
              <a:t> 2; 6; -8</a:t>
            </a:r>
            <a:endParaRPr lang="ru-RU" sz="3600" b="1" dirty="0" smtClean="0">
              <a:solidFill>
                <a:srgbClr val="9933FF"/>
              </a:solidFill>
              <a:latin typeface="Gabriola" pitchFamily="8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latin typeface="Gabriola" pitchFamily="82" charset="0"/>
              </a:rPr>
              <a:t>1) двойка стала пятеркой;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latin typeface="Gabriola" pitchFamily="82" charset="0"/>
              </a:rPr>
              <a:t>2) шестерка стала семёркой;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latin typeface="Gabriola" pitchFamily="82" charset="0"/>
              </a:rPr>
              <a:t>3) минус восемь стало  нулём;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b="1" dirty="0">
              <a:latin typeface="Gabriola" pitchFamily="82" charset="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2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160770" name="Picture 2" descr="http://static.tvtropes.org/pmwiki/pub/images/great_mouse_detective_basil_9148.jpeg"/>
          <p:cNvPicPr>
            <a:picLocks noChangeAspect="1" noChangeArrowheads="1"/>
          </p:cNvPicPr>
          <p:nvPr/>
        </p:nvPicPr>
        <p:blipFill>
          <a:blip r:embed="rId2" cstate="print"/>
          <a:srcRect l="18333" t="15000" r="15000" b="15000"/>
          <a:stretch>
            <a:fillRect/>
          </a:stretch>
        </p:blipFill>
        <p:spPr bwMode="auto">
          <a:xfrm>
            <a:off x="6966842" y="1643050"/>
            <a:ext cx="2177158" cy="2286016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-142900"/>
            <a:ext cx="7793037" cy="9286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800" b="1" dirty="0" smtClean="0">
                <a:solidFill>
                  <a:srgbClr val="FF0066"/>
                </a:solidFill>
                <a:latin typeface="Gabriola" pitchFamily="82" charset="0"/>
              </a:rPr>
              <a:t>ОПОЗНАНИЕ</a:t>
            </a:r>
            <a:endParaRPr lang="ru-RU" sz="4800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38669">
            <a:off x="5394684" y="2440781"/>
            <a:ext cx="32358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00FF"/>
                </a:solidFill>
                <a:latin typeface="Gabriola" pitchFamily="82" charset="0"/>
              </a:rPr>
              <a:t>Вычислите преступника!!!</a:t>
            </a:r>
          </a:p>
        </p:txBody>
      </p:sp>
      <p:sp>
        <p:nvSpPr>
          <p:cNvPr id="8" name="Прямоугольник 7"/>
          <p:cNvSpPr/>
          <p:nvPr/>
        </p:nvSpPr>
        <p:spPr>
          <a:xfrm rot="1638669">
            <a:off x="5394686" y="2440782"/>
            <a:ext cx="32358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0000FF"/>
                </a:solidFill>
                <a:latin typeface="Gabriola" pitchFamily="82" charset="0"/>
              </a:rPr>
              <a:t>Вычислите преступника!!!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2571736" y="2285992"/>
            <a:ext cx="4214842" cy="92869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500042"/>
            <a:ext cx="8526492" cy="563247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RU" sz="4000" b="1" dirty="0" smtClean="0">
              <a:solidFill>
                <a:srgbClr val="C00000"/>
              </a:solidFill>
              <a:latin typeface="Gabriola" pitchFamily="8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Gabriola" pitchFamily="82" charset="0"/>
              </a:rPr>
              <a:t>Один преступник 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8000" b="1" dirty="0" smtClean="0">
                <a:latin typeface="Gabriola" pitchFamily="82" charset="0"/>
              </a:rPr>
              <a:t>у = 0,5х + 4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Gabriola" pitchFamily="82" charset="0"/>
              </a:rPr>
              <a:t>                                            РЕШЕНИЕ: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3600" b="1" dirty="0" smtClean="0">
                <a:latin typeface="Gabriola" pitchFamily="82" charset="0"/>
              </a:rPr>
              <a:t>1) двойка стала пятеркой:</a:t>
            </a:r>
            <a:r>
              <a:rPr lang="ru-RU" sz="3600" b="1" dirty="0" smtClean="0">
                <a:latin typeface="Franklin Gothic Book" pitchFamily="34" charset="0"/>
                <a:cs typeface="Calibri" pitchFamily="34" charset="0"/>
              </a:rPr>
              <a:t>       у = 0,5•</a:t>
            </a:r>
            <a:r>
              <a:rPr lang="ru-RU" sz="3600" b="1" dirty="0" smtClean="0">
                <a:solidFill>
                  <a:srgbClr val="FF0000"/>
                </a:solidFill>
                <a:latin typeface="Franklin Gothic Book" pitchFamily="34" charset="0"/>
                <a:cs typeface="Calibri" pitchFamily="34" charset="0"/>
              </a:rPr>
              <a:t>2</a:t>
            </a:r>
            <a:r>
              <a:rPr lang="ru-RU" sz="3600" b="1" dirty="0" smtClean="0">
                <a:latin typeface="Franklin Gothic Book" pitchFamily="34" charset="0"/>
                <a:cs typeface="Calibri" pitchFamily="34" charset="0"/>
              </a:rPr>
              <a:t> + 4 = </a:t>
            </a:r>
            <a:r>
              <a:rPr lang="ru-RU" sz="3600" b="1" dirty="0" smtClean="0">
                <a:solidFill>
                  <a:srgbClr val="FF0000"/>
                </a:solidFill>
                <a:latin typeface="Franklin Gothic Book" pitchFamily="34" charset="0"/>
                <a:cs typeface="Calibri" pitchFamily="34" charset="0"/>
              </a:rPr>
              <a:t>5</a:t>
            </a:r>
            <a:r>
              <a:rPr lang="ru-RU" sz="3600" b="1" dirty="0" smtClean="0">
                <a:latin typeface="Gabriola" pitchFamily="82" charset="0"/>
              </a:rPr>
              <a:t>;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3600" b="1" dirty="0" smtClean="0">
                <a:latin typeface="Gabriola" pitchFamily="82" charset="0"/>
              </a:rPr>
              <a:t>2) шестерка стала семёркой:    </a:t>
            </a:r>
            <a:r>
              <a:rPr lang="ru-RU" sz="3600" b="1" dirty="0" smtClean="0">
                <a:latin typeface="Franklin Gothic Book" pitchFamily="34" charset="0"/>
                <a:cs typeface="Calibri" pitchFamily="34" charset="0"/>
              </a:rPr>
              <a:t>у = 0,5•</a:t>
            </a:r>
            <a:r>
              <a:rPr lang="ru-RU" sz="3600" b="1" dirty="0" smtClean="0">
                <a:solidFill>
                  <a:srgbClr val="FF0000"/>
                </a:solidFill>
                <a:latin typeface="Franklin Gothic Book" pitchFamily="34" charset="0"/>
                <a:cs typeface="Calibri" pitchFamily="34" charset="0"/>
              </a:rPr>
              <a:t>6</a:t>
            </a:r>
            <a:r>
              <a:rPr lang="ru-RU" sz="3600" b="1" dirty="0" smtClean="0">
                <a:latin typeface="Franklin Gothic Book" pitchFamily="34" charset="0"/>
                <a:cs typeface="Calibri" pitchFamily="34" charset="0"/>
              </a:rPr>
              <a:t> + 4 = </a:t>
            </a:r>
            <a:r>
              <a:rPr lang="ru-RU" sz="3600" b="1" dirty="0" smtClean="0">
                <a:solidFill>
                  <a:srgbClr val="FF0000"/>
                </a:solidFill>
                <a:latin typeface="Franklin Gothic Book" pitchFamily="34" charset="0"/>
                <a:cs typeface="Calibri" pitchFamily="34" charset="0"/>
              </a:rPr>
              <a:t>7</a:t>
            </a:r>
            <a:r>
              <a:rPr lang="ru-RU" sz="3600" b="1" dirty="0" smtClean="0">
                <a:latin typeface="Gabriola" pitchFamily="82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latin typeface="Gabriola" pitchFamily="82" charset="0"/>
              </a:rPr>
              <a:t>3) минус 8 стало нулём:          </a:t>
            </a:r>
            <a:r>
              <a:rPr lang="ru-RU" sz="3600" b="1" dirty="0" smtClean="0">
                <a:latin typeface="Franklin Gothic Book" pitchFamily="34" charset="0"/>
                <a:cs typeface="Calibri" pitchFamily="34" charset="0"/>
              </a:rPr>
              <a:t>у = 0,5•</a:t>
            </a:r>
            <a:r>
              <a:rPr lang="ru-RU" sz="3600" b="1" dirty="0" smtClean="0">
                <a:solidFill>
                  <a:srgbClr val="FF0000"/>
                </a:solidFill>
                <a:latin typeface="Franklin Gothic Book" pitchFamily="34" charset="0"/>
                <a:cs typeface="Calibri" pitchFamily="34" charset="0"/>
              </a:rPr>
              <a:t>(-8) </a:t>
            </a:r>
            <a:r>
              <a:rPr lang="ru-RU" sz="3600" b="1" dirty="0" smtClean="0">
                <a:latin typeface="Franklin Gothic Book" pitchFamily="34" charset="0"/>
                <a:cs typeface="Calibri" pitchFamily="34" charset="0"/>
              </a:rPr>
              <a:t>+ 4 = </a:t>
            </a:r>
            <a:r>
              <a:rPr lang="ru-RU" sz="3600" b="1" dirty="0" smtClean="0">
                <a:solidFill>
                  <a:srgbClr val="FF0000"/>
                </a:solidFill>
                <a:latin typeface="Franklin Gothic Book" pitchFamily="34" charset="0"/>
                <a:cs typeface="Calibri" pitchFamily="34" charset="0"/>
              </a:rPr>
              <a:t>0</a:t>
            </a:r>
            <a:r>
              <a:rPr lang="ru-RU" sz="3600" b="1" dirty="0" smtClean="0">
                <a:latin typeface="Gabriola" pitchFamily="82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3600" b="1" dirty="0">
              <a:latin typeface="Gabriola" pitchFamily="82" charset="0"/>
            </a:endParaRPr>
          </a:p>
        </p:txBody>
      </p:sp>
      <p:sp>
        <p:nvSpPr>
          <p:cNvPr id="5" name="Oval 25"/>
          <p:cNvSpPr>
            <a:spLocks noChangeArrowheads="1"/>
          </p:cNvSpPr>
          <p:nvPr/>
        </p:nvSpPr>
        <p:spPr bwMode="auto">
          <a:xfrm>
            <a:off x="0" y="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/>
              </a:rPr>
              <a:t>№ </a:t>
            </a:r>
            <a:r>
              <a:rPr lang="ru-RU" sz="3200" b="1" dirty="0" smtClean="0">
                <a:solidFill>
                  <a:srgbClr val="FF0000"/>
                </a:solidFill>
                <a:effectLst/>
              </a:rPr>
              <a:t>2</a:t>
            </a:r>
            <a:endParaRPr lang="ru-RU" sz="32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159746" name="AutoShape 2" descr="http://kinomax.by/uploads/posts/1986/19117/19117_st_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0"/>
            <a:ext cx="7793037" cy="9286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6000" b="1" dirty="0" smtClean="0">
                <a:solidFill>
                  <a:srgbClr val="FF0066"/>
                </a:solidFill>
                <a:latin typeface="Gabriola" pitchFamily="82" charset="0"/>
              </a:rPr>
              <a:t>ОПОЗНАНИЕ</a:t>
            </a:r>
            <a:endParaRPr lang="ru-RU" sz="6000" b="1" dirty="0">
              <a:solidFill>
                <a:srgbClr val="FF0066"/>
              </a:solidFill>
              <a:latin typeface="Gabriola" pitchFamily="8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6357958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Автор: Учитель математики МОУ «Детчинская СОШ» Булченкова И.П.</a:t>
            </a:r>
            <a:endParaRPr lang="ru-RU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месь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Смес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месь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2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3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4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5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6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Designs\Смесь.pot</Template>
  <TotalTime>2114</TotalTime>
  <Words>1732</Words>
  <Application>Microsoft Office PowerPoint</Application>
  <PresentationFormat>Экран (4:3)</PresentationFormat>
  <Paragraphs>224</Paragraphs>
  <Slides>26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Смесь</vt:lpstr>
      <vt:lpstr>Фотография Photo Editor</vt:lpstr>
      <vt:lpstr>Формула</vt:lpstr>
      <vt:lpstr>GraphC</vt:lpstr>
      <vt:lpstr>Слайд 1</vt:lpstr>
      <vt:lpstr>Слайд 2</vt:lpstr>
      <vt:lpstr>Хорошо ли вы знаете мир, в который попали?</vt:lpstr>
      <vt:lpstr>Хорошо ли вы знаете мир, в который попали?</vt:lpstr>
      <vt:lpstr>Слайд 5</vt:lpstr>
      <vt:lpstr>Хорошо ли вы знаете мир, в который попали?</vt:lpstr>
      <vt:lpstr>ОПОЗНАНИЕ</vt:lpstr>
      <vt:lpstr>ОПОЗНАНИЕ</vt:lpstr>
      <vt:lpstr>ОПОЗНАНИЕ</vt:lpstr>
      <vt:lpstr>ОПОЗНАНИЕ</vt:lpstr>
      <vt:lpstr>МЕСТО ВСТРЕЧИ. Вы преследуете линейную функцию,  нарушившую закон </vt:lpstr>
      <vt:lpstr>Слайд 12</vt:lpstr>
      <vt:lpstr>Чтобы найти координаты точки встречи, нужно решить уравнение:</vt:lpstr>
      <vt:lpstr>ОЦЕНИТЕ  СЕБЯ:</vt:lpstr>
      <vt:lpstr>Слайд 15</vt:lpstr>
      <vt:lpstr>Слайд 16</vt:lpstr>
      <vt:lpstr>Слайд 17</vt:lpstr>
      <vt:lpstr>Слайд 18</vt:lpstr>
      <vt:lpstr>Слайд 19</vt:lpstr>
      <vt:lpstr>Слайд 20</vt:lpstr>
      <vt:lpstr>ОЦЕНИТЕ  СЕБЯ:</vt:lpstr>
      <vt:lpstr>Слайд 22</vt:lpstr>
      <vt:lpstr>Слайд 23</vt:lpstr>
      <vt:lpstr>Сложите свои баллы и поставьте отметку за урок: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</dc:title>
  <dc:creator>Панченко</dc:creator>
  <cp:lastModifiedBy>Ирина</cp:lastModifiedBy>
  <cp:revision>275</cp:revision>
  <cp:lastPrinted>1601-01-01T00:00:00Z</cp:lastPrinted>
  <dcterms:created xsi:type="dcterms:W3CDTF">2004-10-07T11:39:10Z</dcterms:created>
  <dcterms:modified xsi:type="dcterms:W3CDTF">2016-01-24T18:25:28Z</dcterms:modified>
</cp:coreProperties>
</file>